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5" r:id="rId2"/>
    <p:sldId id="370" r:id="rId3"/>
    <p:sldId id="371" r:id="rId4"/>
    <p:sldId id="377" r:id="rId5"/>
    <p:sldId id="378" r:id="rId6"/>
    <p:sldId id="379" r:id="rId7"/>
    <p:sldId id="372" r:id="rId8"/>
    <p:sldId id="380" r:id="rId9"/>
    <p:sldId id="373" r:id="rId10"/>
    <p:sldId id="381" r:id="rId11"/>
    <p:sldId id="382" r:id="rId12"/>
    <p:sldId id="399" r:id="rId13"/>
    <p:sldId id="369" r:id="rId14"/>
    <p:sldId id="398" r:id="rId15"/>
    <p:sldId id="390" r:id="rId16"/>
    <p:sldId id="402" r:id="rId17"/>
    <p:sldId id="401" r:id="rId18"/>
    <p:sldId id="374" r:id="rId19"/>
    <p:sldId id="400" r:id="rId20"/>
    <p:sldId id="392" r:id="rId21"/>
    <p:sldId id="393" r:id="rId22"/>
    <p:sldId id="394" r:id="rId23"/>
    <p:sldId id="355" r:id="rId24"/>
    <p:sldId id="361" r:id="rId25"/>
    <p:sldId id="395" r:id="rId26"/>
    <p:sldId id="396" r:id="rId27"/>
    <p:sldId id="375" r:id="rId28"/>
    <p:sldId id="397" r:id="rId29"/>
    <p:sldId id="376" r:id="rId30"/>
    <p:sldId id="339" r:id="rId31"/>
    <p:sldId id="383" r:id="rId32"/>
    <p:sldId id="384" r:id="rId33"/>
    <p:sldId id="385" r:id="rId34"/>
    <p:sldId id="386" r:id="rId35"/>
    <p:sldId id="387" r:id="rId36"/>
    <p:sldId id="368" r:id="rId37"/>
    <p:sldId id="365" r:id="rId38"/>
    <p:sldId id="388" r:id="rId39"/>
    <p:sldId id="351" r:id="rId40"/>
  </p:sldIdLst>
  <p:sldSz cx="9144000" cy="6858000" type="screen4x3"/>
  <p:notesSz cx="9345613" cy="7077075"/>
  <p:defaultTextStyle>
    <a:defPPr>
      <a:defRPr lang="en-US"/>
    </a:defPPr>
    <a:lvl1pPr marL="0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6633"/>
    <a:srgbClr val="006600"/>
    <a:srgbClr val="669900"/>
    <a:srgbClr val="009900"/>
    <a:srgbClr val="0000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 varScale="1">
        <p:scale>
          <a:sx n="77" d="100"/>
          <a:sy n="77" d="100"/>
        </p:scale>
        <p:origin x="-153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>
        <c:manualLayout>
          <c:layoutTarget val="inner"/>
          <c:xMode val="edge"/>
          <c:yMode val="edge"/>
          <c:x val="0.14845547153140587"/>
          <c:y val="0.10226802532036437"/>
          <c:w val="0.77312257997453249"/>
          <c:h val="0.72500113132410327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Unit Rate /KVAh</c:v>
                </c:pt>
              </c:strCache>
            </c:strRef>
          </c:tx>
          <c:spPr>
            <a:ln w="41275">
              <a:solidFill>
                <a:srgbClr val="00B0F0"/>
              </a:solidFill>
            </a:ln>
          </c:spPr>
          <c:marker>
            <c:symbol val="circle"/>
            <c:size val="9"/>
            <c:spPr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4.5000000000000033E-2"/>
                  <c:y val="4.7979797979797983E-2"/>
                </c:manualLayout>
              </c:layout>
              <c:showVal val="1"/>
            </c:dLbl>
            <c:dLbl>
              <c:idx val="1"/>
              <c:layout>
                <c:manualLayout>
                  <c:x val="-5.3333333333333607E-2"/>
                  <c:y val="-4.0404040404040484E-2"/>
                </c:manualLayout>
              </c:layout>
              <c:showVal val="1"/>
            </c:dLbl>
            <c:dLbl>
              <c:idx val="2"/>
              <c:layout>
                <c:manualLayout>
                  <c:x val="-2.1666666666666789E-2"/>
                  <c:y val="5.5555555555555546E-2"/>
                </c:manualLayout>
              </c:layout>
              <c:showVal val="1"/>
            </c:dLbl>
            <c:dLbl>
              <c:idx val="3"/>
              <c:layout>
                <c:manualLayout>
                  <c:x val="-9.0000000000000066E-2"/>
                  <c:y val="-5.0505050505050735E-3"/>
                </c:manualLayout>
              </c:layout>
              <c:showVal val="1"/>
            </c:dLbl>
            <c:dLbl>
              <c:idx val="4"/>
              <c:layout>
                <c:manualLayout>
                  <c:x val="-2.8434343434343465E-2"/>
                  <c:y val="-4.9635772987392981E-2"/>
                </c:manualLayout>
              </c:layout>
              <c:spPr/>
              <c:txPr>
                <a:bodyPr/>
                <a:lstStyle/>
                <a:p>
                  <a:pPr>
                    <a:defRPr lang="en-IN" sz="2800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Val val="1"/>
            </c:dLbl>
            <c:txPr>
              <a:bodyPr/>
              <a:lstStyle/>
              <a:p>
                <a:pPr>
                  <a:defRPr lang="en-IN"/>
                </a:pPr>
                <a:endParaRPr lang="en-US"/>
              </a:p>
            </c:txPr>
            <c:showVal val="1"/>
          </c:dLbls>
          <c:cat>
            <c:strRef>
              <c:f>Sheet1!$B$2:$B$6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3.29</c:v>
                </c:pt>
                <c:pt idx="1">
                  <c:v>3.7</c:v>
                </c:pt>
                <c:pt idx="2">
                  <c:v>5.3599999999999985</c:v>
                </c:pt>
                <c:pt idx="3">
                  <c:v>6.31</c:v>
                </c:pt>
                <c:pt idx="4">
                  <c:v>6.91</c:v>
                </c:pt>
              </c:numCache>
            </c:numRef>
          </c:val>
        </c:ser>
        <c:marker val="1"/>
        <c:axId val="278310912"/>
        <c:axId val="278314368"/>
      </c:lineChart>
      <c:catAx>
        <c:axId val="27831091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78314368"/>
        <c:crosses val="autoZero"/>
        <c:auto val="1"/>
        <c:lblAlgn val="ctr"/>
        <c:lblOffset val="100"/>
      </c:catAx>
      <c:valAx>
        <c:axId val="2783143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27831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567046074686338"/>
          <c:y val="3.137492428831422E-4"/>
          <c:w val="0.29533834879550946"/>
          <c:h val="7.0088880935337897E-2"/>
        </c:manualLayout>
      </c:layout>
      <c:txPr>
        <a:bodyPr/>
        <a:lstStyle/>
        <a:p>
          <a:pPr>
            <a:defRPr lang="en-IN"/>
          </a:pPr>
          <a:endParaRPr lang="en-US"/>
        </a:p>
      </c:txPr>
    </c:legend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90961-7D4B-462A-84CA-B6FEB3E2A73B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FCD4CB-DB0E-4EB8-B914-0357797BF3CA}">
      <dgm:prSet phldrT="[Text]" custT="1"/>
      <dgm:spPr/>
      <dgm:t>
        <a:bodyPr/>
        <a:lstStyle/>
        <a:p>
          <a:pPr algn="just"/>
          <a:r>
            <a:rPr lang="en-US" sz="1800" b="1" smtClean="0">
              <a:latin typeface="Arial" pitchFamily="34" charset="0"/>
              <a:cs typeface="Arial" pitchFamily="34" charset="0"/>
            </a:rPr>
            <a:t>Sept. 2013 </a:t>
          </a:r>
          <a:r>
            <a:rPr lang="en-US" sz="1800" smtClean="0">
              <a:latin typeface="Arial" pitchFamily="34" charset="0"/>
              <a:cs typeface="Arial" pitchFamily="34" charset="0"/>
            </a:rPr>
            <a:t>– MoU signed with SECI, to execute Joint Projects of Solar Power in DMRC Premises.</a:t>
          </a:r>
          <a:endParaRPr lang="en-US" sz="1800" dirty="0"/>
        </a:p>
      </dgm:t>
    </dgm:pt>
    <dgm:pt modelId="{FB793379-7C64-476B-A859-FA5756729AE9}" type="parTrans" cxnId="{7C763DDD-621B-4BDC-ADAB-D7C5727A411E}">
      <dgm:prSet/>
      <dgm:spPr/>
      <dgm:t>
        <a:bodyPr/>
        <a:lstStyle/>
        <a:p>
          <a:pPr algn="just"/>
          <a:endParaRPr lang="en-US" sz="1800"/>
        </a:p>
      </dgm:t>
    </dgm:pt>
    <dgm:pt modelId="{4CD3B3CB-61D0-4B99-A5B6-5CE589C0E9D2}" type="sibTrans" cxnId="{7C763DDD-621B-4BDC-ADAB-D7C5727A411E}">
      <dgm:prSet/>
      <dgm:spPr/>
      <dgm:t>
        <a:bodyPr/>
        <a:lstStyle/>
        <a:p>
          <a:pPr algn="just"/>
          <a:endParaRPr lang="en-US" sz="1800"/>
        </a:p>
      </dgm:t>
    </dgm:pt>
    <dgm:pt modelId="{ED55383C-F7A2-4637-88AC-BE6151B7421B}">
      <dgm:prSet phldrT="[Text]" custT="1"/>
      <dgm:spPr/>
      <dgm:t>
        <a:bodyPr/>
        <a:lstStyle/>
        <a:p>
          <a:pPr algn="just"/>
          <a:r>
            <a:rPr lang="en-US" sz="1800" b="1" smtClean="0">
              <a:latin typeface="Arial" pitchFamily="34" charset="0"/>
              <a:cs typeface="Arial" pitchFamily="34" charset="0"/>
            </a:rPr>
            <a:t>Feb. 2014 </a:t>
          </a:r>
          <a:r>
            <a:rPr lang="en-US" sz="1800" smtClean="0">
              <a:latin typeface="Arial" pitchFamily="34" charset="0"/>
              <a:cs typeface="Arial" pitchFamily="34" charset="0"/>
            </a:rPr>
            <a:t>– Power Purchase Agreement for 25 years signed with SEI Superior Pvt. Ltd. under RESCO model,</a:t>
          </a:r>
          <a:endParaRPr lang="en-US" sz="1800" dirty="0"/>
        </a:p>
      </dgm:t>
    </dgm:pt>
    <dgm:pt modelId="{4D59622F-59A4-4500-8686-546E42079776}" type="parTrans" cxnId="{9791A913-47E7-4006-A5F2-B87B2EEA3B00}">
      <dgm:prSet/>
      <dgm:spPr/>
      <dgm:t>
        <a:bodyPr/>
        <a:lstStyle/>
        <a:p>
          <a:pPr algn="just"/>
          <a:endParaRPr lang="en-US" sz="1800"/>
        </a:p>
      </dgm:t>
    </dgm:pt>
    <dgm:pt modelId="{B1BDD321-DD9D-4800-82B7-E6A245BB0DD5}" type="sibTrans" cxnId="{9791A913-47E7-4006-A5F2-B87B2EEA3B00}">
      <dgm:prSet/>
      <dgm:spPr/>
      <dgm:t>
        <a:bodyPr/>
        <a:lstStyle/>
        <a:p>
          <a:pPr algn="just"/>
          <a:endParaRPr lang="en-US" sz="1800"/>
        </a:p>
      </dgm:t>
    </dgm:pt>
    <dgm:pt modelId="{E183E596-4136-4FC4-B798-D4E42FC55F2E}">
      <dgm:prSet phldrT="[Text]" custT="1"/>
      <dgm:spPr/>
      <dgm:t>
        <a:bodyPr/>
        <a:lstStyle/>
        <a:p>
          <a:pPr algn="just"/>
          <a:r>
            <a:rPr lang="en-US" sz="1800" b="1" smtClean="0">
              <a:latin typeface="Arial" pitchFamily="34" charset="0"/>
              <a:cs typeface="Arial" pitchFamily="34" charset="0"/>
            </a:rPr>
            <a:t>June 2014 </a:t>
          </a:r>
          <a:r>
            <a:rPr lang="en-US" sz="1800" smtClean="0">
              <a:latin typeface="Arial" pitchFamily="34" charset="0"/>
              <a:cs typeface="Arial" pitchFamily="34" charset="0"/>
            </a:rPr>
            <a:t>– Installation works started and Plant made operational on 27.06.14.</a:t>
          </a:r>
          <a:endParaRPr lang="en-US" sz="1800" dirty="0"/>
        </a:p>
      </dgm:t>
    </dgm:pt>
    <dgm:pt modelId="{9D4EA8E0-6FE4-44A3-B900-ABB05B778181}" type="parTrans" cxnId="{EF724D72-FF18-49AC-A57C-997D7D9321B4}">
      <dgm:prSet/>
      <dgm:spPr/>
      <dgm:t>
        <a:bodyPr/>
        <a:lstStyle/>
        <a:p>
          <a:pPr algn="just"/>
          <a:endParaRPr lang="en-US" sz="1800"/>
        </a:p>
      </dgm:t>
    </dgm:pt>
    <dgm:pt modelId="{7E1DBBAE-ABD6-40A1-93D7-3D2C666E40E0}" type="sibTrans" cxnId="{EF724D72-FF18-49AC-A57C-997D7D9321B4}">
      <dgm:prSet/>
      <dgm:spPr/>
      <dgm:t>
        <a:bodyPr/>
        <a:lstStyle/>
        <a:p>
          <a:pPr algn="just"/>
          <a:endParaRPr lang="en-US" sz="1800"/>
        </a:p>
      </dgm:t>
    </dgm:pt>
    <dgm:pt modelId="{26C7C840-48A4-4FC6-AFF2-7ABB68F68DB1}" type="pres">
      <dgm:prSet presAssocID="{D3190961-7D4B-462A-84CA-B6FEB3E2A7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5B367D-9575-4489-9CCD-4CD8D7216F44}" type="pres">
      <dgm:prSet presAssocID="{E183E596-4136-4FC4-B798-D4E42FC55F2E}" presName="boxAndChildren" presStyleCnt="0"/>
      <dgm:spPr/>
    </dgm:pt>
    <dgm:pt modelId="{F1CF95DB-3ABF-4694-994E-AC462ECD4301}" type="pres">
      <dgm:prSet presAssocID="{E183E596-4136-4FC4-B798-D4E42FC55F2E}" presName="parentTextBox" presStyleLbl="node1" presStyleIdx="0" presStyleCnt="3"/>
      <dgm:spPr/>
      <dgm:t>
        <a:bodyPr/>
        <a:lstStyle/>
        <a:p>
          <a:endParaRPr lang="en-US"/>
        </a:p>
      </dgm:t>
    </dgm:pt>
    <dgm:pt modelId="{F32D1C6C-541C-4199-A74D-CC5B04108650}" type="pres">
      <dgm:prSet presAssocID="{B1BDD321-DD9D-4800-82B7-E6A245BB0DD5}" presName="sp" presStyleCnt="0"/>
      <dgm:spPr/>
    </dgm:pt>
    <dgm:pt modelId="{402719C5-E01C-4A17-9C5C-4654CE871B61}" type="pres">
      <dgm:prSet presAssocID="{ED55383C-F7A2-4637-88AC-BE6151B7421B}" presName="arrowAndChildren" presStyleCnt="0"/>
      <dgm:spPr/>
    </dgm:pt>
    <dgm:pt modelId="{737A2DEE-D957-4738-9C75-E45730CB5EC9}" type="pres">
      <dgm:prSet presAssocID="{ED55383C-F7A2-4637-88AC-BE6151B7421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E76506A-E630-4C4D-8F69-D8A8F2E39C36}" type="pres">
      <dgm:prSet presAssocID="{4CD3B3CB-61D0-4B99-A5B6-5CE589C0E9D2}" presName="sp" presStyleCnt="0"/>
      <dgm:spPr/>
    </dgm:pt>
    <dgm:pt modelId="{ECFA277C-4B75-4389-8EC6-E06C70C315A2}" type="pres">
      <dgm:prSet presAssocID="{7BFCD4CB-DB0E-4EB8-B914-0357797BF3CA}" presName="arrowAndChildren" presStyleCnt="0"/>
      <dgm:spPr/>
    </dgm:pt>
    <dgm:pt modelId="{16385776-096B-4057-895B-80FEA976EDA0}" type="pres">
      <dgm:prSet presAssocID="{7BFCD4CB-DB0E-4EB8-B914-0357797BF3C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9424C6D8-13FD-48B7-90A4-84919F0CB5BA}" type="presOf" srcId="{ED55383C-F7A2-4637-88AC-BE6151B7421B}" destId="{737A2DEE-D957-4738-9C75-E45730CB5EC9}" srcOrd="0" destOrd="0" presId="urn:microsoft.com/office/officeart/2005/8/layout/process4"/>
    <dgm:cxn modelId="{EF724D72-FF18-49AC-A57C-997D7D9321B4}" srcId="{D3190961-7D4B-462A-84CA-B6FEB3E2A73B}" destId="{E183E596-4136-4FC4-B798-D4E42FC55F2E}" srcOrd="2" destOrd="0" parTransId="{9D4EA8E0-6FE4-44A3-B900-ABB05B778181}" sibTransId="{7E1DBBAE-ABD6-40A1-93D7-3D2C666E40E0}"/>
    <dgm:cxn modelId="{6FD67DB4-9309-486A-97D3-3F437CCF5581}" type="presOf" srcId="{D3190961-7D4B-462A-84CA-B6FEB3E2A73B}" destId="{26C7C840-48A4-4FC6-AFF2-7ABB68F68DB1}" srcOrd="0" destOrd="0" presId="urn:microsoft.com/office/officeart/2005/8/layout/process4"/>
    <dgm:cxn modelId="{7C763DDD-621B-4BDC-ADAB-D7C5727A411E}" srcId="{D3190961-7D4B-462A-84CA-B6FEB3E2A73B}" destId="{7BFCD4CB-DB0E-4EB8-B914-0357797BF3CA}" srcOrd="0" destOrd="0" parTransId="{FB793379-7C64-476B-A859-FA5756729AE9}" sibTransId="{4CD3B3CB-61D0-4B99-A5B6-5CE589C0E9D2}"/>
    <dgm:cxn modelId="{114DDDC2-E19B-4F8F-B2A2-A4BD3FFCE9BF}" type="presOf" srcId="{E183E596-4136-4FC4-B798-D4E42FC55F2E}" destId="{F1CF95DB-3ABF-4694-994E-AC462ECD4301}" srcOrd="0" destOrd="0" presId="urn:microsoft.com/office/officeart/2005/8/layout/process4"/>
    <dgm:cxn modelId="{9791A913-47E7-4006-A5F2-B87B2EEA3B00}" srcId="{D3190961-7D4B-462A-84CA-B6FEB3E2A73B}" destId="{ED55383C-F7A2-4637-88AC-BE6151B7421B}" srcOrd="1" destOrd="0" parTransId="{4D59622F-59A4-4500-8686-546E42079776}" sibTransId="{B1BDD321-DD9D-4800-82B7-E6A245BB0DD5}"/>
    <dgm:cxn modelId="{97CDDC9A-C9CA-4B06-9A61-773F0DDD08EA}" type="presOf" srcId="{7BFCD4CB-DB0E-4EB8-B914-0357797BF3CA}" destId="{16385776-096B-4057-895B-80FEA976EDA0}" srcOrd="0" destOrd="0" presId="urn:microsoft.com/office/officeart/2005/8/layout/process4"/>
    <dgm:cxn modelId="{A6F44CB1-F801-4D19-80F7-A923C2B9D259}" type="presParOf" srcId="{26C7C840-48A4-4FC6-AFF2-7ABB68F68DB1}" destId="{F55B367D-9575-4489-9CCD-4CD8D7216F44}" srcOrd="0" destOrd="0" presId="urn:microsoft.com/office/officeart/2005/8/layout/process4"/>
    <dgm:cxn modelId="{EF8DA0C1-376E-4D3D-91C2-C165BF358BA0}" type="presParOf" srcId="{F55B367D-9575-4489-9CCD-4CD8D7216F44}" destId="{F1CF95DB-3ABF-4694-994E-AC462ECD4301}" srcOrd="0" destOrd="0" presId="urn:microsoft.com/office/officeart/2005/8/layout/process4"/>
    <dgm:cxn modelId="{12F7BD57-0009-49C9-B890-E81CA96065B8}" type="presParOf" srcId="{26C7C840-48A4-4FC6-AFF2-7ABB68F68DB1}" destId="{F32D1C6C-541C-4199-A74D-CC5B04108650}" srcOrd="1" destOrd="0" presId="urn:microsoft.com/office/officeart/2005/8/layout/process4"/>
    <dgm:cxn modelId="{E370DECE-FB4F-4D1B-A2DF-EDF0D600F195}" type="presParOf" srcId="{26C7C840-48A4-4FC6-AFF2-7ABB68F68DB1}" destId="{402719C5-E01C-4A17-9C5C-4654CE871B61}" srcOrd="2" destOrd="0" presId="urn:microsoft.com/office/officeart/2005/8/layout/process4"/>
    <dgm:cxn modelId="{F09DB4EF-8065-46F2-B8F5-E541046D484B}" type="presParOf" srcId="{402719C5-E01C-4A17-9C5C-4654CE871B61}" destId="{737A2DEE-D957-4738-9C75-E45730CB5EC9}" srcOrd="0" destOrd="0" presId="urn:microsoft.com/office/officeart/2005/8/layout/process4"/>
    <dgm:cxn modelId="{48BE0427-0730-4E89-9292-0B4B22509347}" type="presParOf" srcId="{26C7C840-48A4-4FC6-AFF2-7ABB68F68DB1}" destId="{3E76506A-E630-4C4D-8F69-D8A8F2E39C36}" srcOrd="3" destOrd="0" presId="urn:microsoft.com/office/officeart/2005/8/layout/process4"/>
    <dgm:cxn modelId="{FA9AC995-AC46-4F60-BD1D-707DA109D2D8}" type="presParOf" srcId="{26C7C840-48A4-4FC6-AFF2-7ABB68F68DB1}" destId="{ECFA277C-4B75-4389-8EC6-E06C70C315A2}" srcOrd="4" destOrd="0" presId="urn:microsoft.com/office/officeart/2005/8/layout/process4"/>
    <dgm:cxn modelId="{2589D195-D3B5-4D0D-9C5A-A050E1DDD943}" type="presParOf" srcId="{ECFA277C-4B75-4389-8EC6-E06C70C315A2}" destId="{16385776-096B-4057-895B-80FEA976EDA0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B5EBD-D36C-4D6F-AF69-6C9478EAF00F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207E3B-0124-4CD6-A23A-D94BBA174D11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Arial" pitchFamily="34" charset="0"/>
              <a:cs typeface="Arial" pitchFamily="34" charset="0"/>
            </a:rPr>
            <a:t>DMRC decided to go with RESCO model.</a:t>
          </a:r>
          <a:endParaRPr lang="en-US" sz="1800" dirty="0"/>
        </a:p>
      </dgm:t>
    </dgm:pt>
    <dgm:pt modelId="{A114FBE2-1E90-4B96-BA5C-467C0A19282A}" type="parTrans" cxnId="{AA1DCCB7-A6B9-4394-8515-665DB93E9EDC}">
      <dgm:prSet/>
      <dgm:spPr/>
      <dgm:t>
        <a:bodyPr/>
        <a:lstStyle/>
        <a:p>
          <a:pPr algn="just"/>
          <a:endParaRPr lang="en-US" sz="1800"/>
        </a:p>
      </dgm:t>
    </dgm:pt>
    <dgm:pt modelId="{35559457-B4A0-4972-A784-449FFE646388}" type="sibTrans" cxnId="{AA1DCCB7-A6B9-4394-8515-665DB93E9EDC}">
      <dgm:prSet/>
      <dgm:spPr/>
      <dgm:t>
        <a:bodyPr/>
        <a:lstStyle/>
        <a:p>
          <a:pPr algn="just"/>
          <a:endParaRPr lang="en-US" sz="1800"/>
        </a:p>
      </dgm:t>
    </dgm:pt>
    <dgm:pt modelId="{6FCED87D-2D93-4593-84FF-D3534B0504E9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Arial" pitchFamily="34" charset="0"/>
              <a:cs typeface="Arial" pitchFamily="34" charset="0"/>
            </a:rPr>
            <a:t>Plant is grid  connected at 415 Volts –  DMRC would be able to utilize all the energy generated through the roof top installation.</a:t>
          </a:r>
          <a:endParaRPr lang="en-US" sz="1800" dirty="0"/>
        </a:p>
      </dgm:t>
    </dgm:pt>
    <dgm:pt modelId="{40831B96-6C7A-4108-996B-936F0B567183}" type="parTrans" cxnId="{27F19F18-B45C-4F3C-BA21-DC27E4EBA88D}">
      <dgm:prSet/>
      <dgm:spPr/>
      <dgm:t>
        <a:bodyPr/>
        <a:lstStyle/>
        <a:p>
          <a:pPr algn="just"/>
          <a:endParaRPr lang="en-US" sz="1800"/>
        </a:p>
      </dgm:t>
    </dgm:pt>
    <dgm:pt modelId="{BFBA7182-2974-430B-B378-18DA43DA936F}" type="sibTrans" cxnId="{27F19F18-B45C-4F3C-BA21-DC27E4EBA88D}">
      <dgm:prSet/>
      <dgm:spPr/>
      <dgm:t>
        <a:bodyPr/>
        <a:lstStyle/>
        <a:p>
          <a:pPr algn="just"/>
          <a:endParaRPr lang="en-US" sz="1800"/>
        </a:p>
      </dgm:t>
    </dgm:pt>
    <dgm:pt modelId="{E1296B3E-68AA-4CD6-A542-B19CB107F7F4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Arial" pitchFamily="34" charset="0"/>
              <a:cs typeface="Arial" pitchFamily="34" charset="0"/>
            </a:rPr>
            <a:t>Metering arrangement is provided to find out units generated for payment to RESCO agency.</a:t>
          </a:r>
          <a:endParaRPr lang="en-US" sz="1800" dirty="0"/>
        </a:p>
      </dgm:t>
    </dgm:pt>
    <dgm:pt modelId="{F9AAAF16-E871-4B65-A8F1-AF0630F65BD5}" type="parTrans" cxnId="{069D0A2B-A32A-4337-9B0F-970CD233D11A}">
      <dgm:prSet/>
      <dgm:spPr/>
      <dgm:t>
        <a:bodyPr/>
        <a:lstStyle/>
        <a:p>
          <a:pPr algn="just"/>
          <a:endParaRPr lang="en-US" sz="1800"/>
        </a:p>
      </dgm:t>
    </dgm:pt>
    <dgm:pt modelId="{130F3DCA-8B33-436A-B1F2-19477C93752E}" type="sibTrans" cxnId="{069D0A2B-A32A-4337-9B0F-970CD233D11A}">
      <dgm:prSet/>
      <dgm:spPr/>
      <dgm:t>
        <a:bodyPr/>
        <a:lstStyle/>
        <a:p>
          <a:pPr algn="just"/>
          <a:endParaRPr lang="en-US" sz="1800"/>
        </a:p>
      </dgm:t>
    </dgm:pt>
    <dgm:pt modelId="{A9365F43-911F-44B9-8EDA-FC9645900EE8}" type="pres">
      <dgm:prSet presAssocID="{934B5EBD-D36C-4D6F-AF69-6C9478EAF0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56FCE7-7E3B-4A0F-A281-71D0A4E0CE61}" type="pres">
      <dgm:prSet presAssocID="{B4207E3B-0124-4CD6-A23A-D94BBA174D11}" presName="parentLin" presStyleCnt="0"/>
      <dgm:spPr/>
    </dgm:pt>
    <dgm:pt modelId="{6606C278-917F-4D80-8CCF-431016A16012}" type="pres">
      <dgm:prSet presAssocID="{B4207E3B-0124-4CD6-A23A-D94BBA174D1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A323088-CCB0-454D-B7B8-CB544EFFF35B}" type="pres">
      <dgm:prSet presAssocID="{B4207E3B-0124-4CD6-A23A-D94BBA174D11}" presName="parentText" presStyleLbl="node1" presStyleIdx="0" presStyleCnt="3" custScaleX="128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4B4AD-5428-4124-8A98-44176F2B5B54}" type="pres">
      <dgm:prSet presAssocID="{B4207E3B-0124-4CD6-A23A-D94BBA174D11}" presName="negativeSpace" presStyleCnt="0"/>
      <dgm:spPr/>
    </dgm:pt>
    <dgm:pt modelId="{88D6AB7C-5327-49AE-965A-2BFC72D5A66F}" type="pres">
      <dgm:prSet presAssocID="{B4207E3B-0124-4CD6-A23A-D94BBA174D11}" presName="childText" presStyleLbl="conFgAcc1" presStyleIdx="0" presStyleCnt="3">
        <dgm:presLayoutVars>
          <dgm:bulletEnabled val="1"/>
        </dgm:presLayoutVars>
      </dgm:prSet>
      <dgm:spPr/>
    </dgm:pt>
    <dgm:pt modelId="{02672E88-C099-4A68-96D9-02CDE6686953}" type="pres">
      <dgm:prSet presAssocID="{35559457-B4A0-4972-A784-449FFE646388}" presName="spaceBetweenRectangles" presStyleCnt="0"/>
      <dgm:spPr/>
    </dgm:pt>
    <dgm:pt modelId="{E74588D1-4812-461A-8A05-D49C22F2AB91}" type="pres">
      <dgm:prSet presAssocID="{6FCED87D-2D93-4593-84FF-D3534B0504E9}" presName="parentLin" presStyleCnt="0"/>
      <dgm:spPr/>
    </dgm:pt>
    <dgm:pt modelId="{A4F1B069-895B-4743-A042-3098DB6F9B6B}" type="pres">
      <dgm:prSet presAssocID="{6FCED87D-2D93-4593-84FF-D3534B0504E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5A7570E-8CCF-42BB-AC54-777E8E39296A}" type="pres">
      <dgm:prSet presAssocID="{6FCED87D-2D93-4593-84FF-D3534B0504E9}" presName="parentText" presStyleLbl="node1" presStyleIdx="1" presStyleCnt="3" custScaleX="1300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1C56C-BC76-44DC-9B5D-57AC09AF8E44}" type="pres">
      <dgm:prSet presAssocID="{6FCED87D-2D93-4593-84FF-D3534B0504E9}" presName="negativeSpace" presStyleCnt="0"/>
      <dgm:spPr/>
    </dgm:pt>
    <dgm:pt modelId="{C649B211-F265-4E85-B7E1-C71E632287CD}" type="pres">
      <dgm:prSet presAssocID="{6FCED87D-2D93-4593-84FF-D3534B0504E9}" presName="childText" presStyleLbl="conFgAcc1" presStyleIdx="1" presStyleCnt="3">
        <dgm:presLayoutVars>
          <dgm:bulletEnabled val="1"/>
        </dgm:presLayoutVars>
      </dgm:prSet>
      <dgm:spPr/>
    </dgm:pt>
    <dgm:pt modelId="{0FB0F926-B647-47AE-92F7-275E3933D371}" type="pres">
      <dgm:prSet presAssocID="{BFBA7182-2974-430B-B378-18DA43DA936F}" presName="spaceBetweenRectangles" presStyleCnt="0"/>
      <dgm:spPr/>
    </dgm:pt>
    <dgm:pt modelId="{05320A31-2489-46B6-A57D-9752AC020939}" type="pres">
      <dgm:prSet presAssocID="{E1296B3E-68AA-4CD6-A542-B19CB107F7F4}" presName="parentLin" presStyleCnt="0"/>
      <dgm:spPr/>
    </dgm:pt>
    <dgm:pt modelId="{68C07CDC-8BD0-47ED-9A89-ED76D637342B}" type="pres">
      <dgm:prSet presAssocID="{E1296B3E-68AA-4CD6-A542-B19CB107F7F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05A6DCA-C49F-46B1-88FD-84A99F0E112B}" type="pres">
      <dgm:prSet presAssocID="{E1296B3E-68AA-4CD6-A542-B19CB107F7F4}" presName="parentText" presStyleLbl="node1" presStyleIdx="2" presStyleCnt="3" custScaleX="1293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0B630E-A5EB-4F26-B584-532767077C53}" type="pres">
      <dgm:prSet presAssocID="{E1296B3E-68AA-4CD6-A542-B19CB107F7F4}" presName="negativeSpace" presStyleCnt="0"/>
      <dgm:spPr/>
    </dgm:pt>
    <dgm:pt modelId="{8BB8F6B2-7177-498F-8D1A-FDF9CE8E60A4}" type="pres">
      <dgm:prSet presAssocID="{E1296B3E-68AA-4CD6-A542-B19CB107F7F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C1096E0-7DED-4F1A-B463-DAA1D68B6196}" type="presOf" srcId="{B4207E3B-0124-4CD6-A23A-D94BBA174D11}" destId="{4A323088-CCB0-454D-B7B8-CB544EFFF35B}" srcOrd="1" destOrd="0" presId="urn:microsoft.com/office/officeart/2005/8/layout/list1"/>
    <dgm:cxn modelId="{21881607-FF3F-4467-B0E0-77171EA46E3F}" type="presOf" srcId="{6FCED87D-2D93-4593-84FF-D3534B0504E9}" destId="{B5A7570E-8CCF-42BB-AC54-777E8E39296A}" srcOrd="1" destOrd="0" presId="urn:microsoft.com/office/officeart/2005/8/layout/list1"/>
    <dgm:cxn modelId="{51598AEF-811F-4389-BAC4-4A468C675B77}" type="presOf" srcId="{6FCED87D-2D93-4593-84FF-D3534B0504E9}" destId="{A4F1B069-895B-4743-A042-3098DB6F9B6B}" srcOrd="0" destOrd="0" presId="urn:microsoft.com/office/officeart/2005/8/layout/list1"/>
    <dgm:cxn modelId="{E2C5BF4F-07E9-41A0-B49C-CB295108755F}" type="presOf" srcId="{E1296B3E-68AA-4CD6-A542-B19CB107F7F4}" destId="{105A6DCA-C49F-46B1-88FD-84A99F0E112B}" srcOrd="1" destOrd="0" presId="urn:microsoft.com/office/officeart/2005/8/layout/list1"/>
    <dgm:cxn modelId="{2C5FFCCA-5530-4BBE-A7D0-59585835CC76}" type="presOf" srcId="{934B5EBD-D36C-4D6F-AF69-6C9478EAF00F}" destId="{A9365F43-911F-44B9-8EDA-FC9645900EE8}" srcOrd="0" destOrd="0" presId="urn:microsoft.com/office/officeart/2005/8/layout/list1"/>
    <dgm:cxn modelId="{AA1DCCB7-A6B9-4394-8515-665DB93E9EDC}" srcId="{934B5EBD-D36C-4D6F-AF69-6C9478EAF00F}" destId="{B4207E3B-0124-4CD6-A23A-D94BBA174D11}" srcOrd="0" destOrd="0" parTransId="{A114FBE2-1E90-4B96-BA5C-467C0A19282A}" sibTransId="{35559457-B4A0-4972-A784-449FFE646388}"/>
    <dgm:cxn modelId="{38035779-B679-4926-A0AA-46F2D9898C32}" type="presOf" srcId="{B4207E3B-0124-4CD6-A23A-D94BBA174D11}" destId="{6606C278-917F-4D80-8CCF-431016A16012}" srcOrd="0" destOrd="0" presId="urn:microsoft.com/office/officeart/2005/8/layout/list1"/>
    <dgm:cxn modelId="{27F19F18-B45C-4F3C-BA21-DC27E4EBA88D}" srcId="{934B5EBD-D36C-4D6F-AF69-6C9478EAF00F}" destId="{6FCED87D-2D93-4593-84FF-D3534B0504E9}" srcOrd="1" destOrd="0" parTransId="{40831B96-6C7A-4108-996B-936F0B567183}" sibTransId="{BFBA7182-2974-430B-B378-18DA43DA936F}"/>
    <dgm:cxn modelId="{579A4DAF-F275-40A6-91D1-9607E0CA806E}" type="presOf" srcId="{E1296B3E-68AA-4CD6-A542-B19CB107F7F4}" destId="{68C07CDC-8BD0-47ED-9A89-ED76D637342B}" srcOrd="0" destOrd="0" presId="urn:microsoft.com/office/officeart/2005/8/layout/list1"/>
    <dgm:cxn modelId="{069D0A2B-A32A-4337-9B0F-970CD233D11A}" srcId="{934B5EBD-D36C-4D6F-AF69-6C9478EAF00F}" destId="{E1296B3E-68AA-4CD6-A542-B19CB107F7F4}" srcOrd="2" destOrd="0" parTransId="{F9AAAF16-E871-4B65-A8F1-AF0630F65BD5}" sibTransId="{130F3DCA-8B33-436A-B1F2-19477C93752E}"/>
    <dgm:cxn modelId="{EA15872E-7962-4245-BC5F-8E6266238746}" type="presParOf" srcId="{A9365F43-911F-44B9-8EDA-FC9645900EE8}" destId="{5956FCE7-7E3B-4A0F-A281-71D0A4E0CE61}" srcOrd="0" destOrd="0" presId="urn:microsoft.com/office/officeart/2005/8/layout/list1"/>
    <dgm:cxn modelId="{E4BE03CD-AFDD-49A8-99A9-D509CBA2209E}" type="presParOf" srcId="{5956FCE7-7E3B-4A0F-A281-71D0A4E0CE61}" destId="{6606C278-917F-4D80-8CCF-431016A16012}" srcOrd="0" destOrd="0" presId="urn:microsoft.com/office/officeart/2005/8/layout/list1"/>
    <dgm:cxn modelId="{DB65B9D7-C05E-4C36-AB47-DFB395D8242F}" type="presParOf" srcId="{5956FCE7-7E3B-4A0F-A281-71D0A4E0CE61}" destId="{4A323088-CCB0-454D-B7B8-CB544EFFF35B}" srcOrd="1" destOrd="0" presId="urn:microsoft.com/office/officeart/2005/8/layout/list1"/>
    <dgm:cxn modelId="{601F6655-F8D7-4A54-844A-52CA5EAE2EA0}" type="presParOf" srcId="{A9365F43-911F-44B9-8EDA-FC9645900EE8}" destId="{0184B4AD-5428-4124-8A98-44176F2B5B54}" srcOrd="1" destOrd="0" presId="urn:microsoft.com/office/officeart/2005/8/layout/list1"/>
    <dgm:cxn modelId="{A60A1C90-218A-4A02-84D3-3EC1F8FCC413}" type="presParOf" srcId="{A9365F43-911F-44B9-8EDA-FC9645900EE8}" destId="{88D6AB7C-5327-49AE-965A-2BFC72D5A66F}" srcOrd="2" destOrd="0" presId="urn:microsoft.com/office/officeart/2005/8/layout/list1"/>
    <dgm:cxn modelId="{70E7BBE4-F75C-48CD-A530-EAE1649A0578}" type="presParOf" srcId="{A9365F43-911F-44B9-8EDA-FC9645900EE8}" destId="{02672E88-C099-4A68-96D9-02CDE6686953}" srcOrd="3" destOrd="0" presId="urn:microsoft.com/office/officeart/2005/8/layout/list1"/>
    <dgm:cxn modelId="{98F57E77-7133-480D-B461-CC8A3D14B10C}" type="presParOf" srcId="{A9365F43-911F-44B9-8EDA-FC9645900EE8}" destId="{E74588D1-4812-461A-8A05-D49C22F2AB91}" srcOrd="4" destOrd="0" presId="urn:microsoft.com/office/officeart/2005/8/layout/list1"/>
    <dgm:cxn modelId="{09E233C5-EA3C-43FC-8946-7DDCE323C3D1}" type="presParOf" srcId="{E74588D1-4812-461A-8A05-D49C22F2AB91}" destId="{A4F1B069-895B-4743-A042-3098DB6F9B6B}" srcOrd="0" destOrd="0" presId="urn:microsoft.com/office/officeart/2005/8/layout/list1"/>
    <dgm:cxn modelId="{B8E76ACD-9BD6-47D5-9A9C-B48D1B85E9C1}" type="presParOf" srcId="{E74588D1-4812-461A-8A05-D49C22F2AB91}" destId="{B5A7570E-8CCF-42BB-AC54-777E8E39296A}" srcOrd="1" destOrd="0" presId="urn:microsoft.com/office/officeart/2005/8/layout/list1"/>
    <dgm:cxn modelId="{4578CC89-F806-48A2-A729-BC20E0C2E3B0}" type="presParOf" srcId="{A9365F43-911F-44B9-8EDA-FC9645900EE8}" destId="{2301C56C-BC76-44DC-9B5D-57AC09AF8E44}" srcOrd="5" destOrd="0" presId="urn:microsoft.com/office/officeart/2005/8/layout/list1"/>
    <dgm:cxn modelId="{D4832C13-0CFD-4C34-9DE1-FD529FB3C29B}" type="presParOf" srcId="{A9365F43-911F-44B9-8EDA-FC9645900EE8}" destId="{C649B211-F265-4E85-B7E1-C71E632287CD}" srcOrd="6" destOrd="0" presId="urn:microsoft.com/office/officeart/2005/8/layout/list1"/>
    <dgm:cxn modelId="{2339BBE3-C40F-46BD-BAA0-CC8C5A8D4795}" type="presParOf" srcId="{A9365F43-911F-44B9-8EDA-FC9645900EE8}" destId="{0FB0F926-B647-47AE-92F7-275E3933D371}" srcOrd="7" destOrd="0" presId="urn:microsoft.com/office/officeart/2005/8/layout/list1"/>
    <dgm:cxn modelId="{555F8BD4-2312-4AAA-BB2E-6190D6B67657}" type="presParOf" srcId="{A9365F43-911F-44B9-8EDA-FC9645900EE8}" destId="{05320A31-2489-46B6-A57D-9752AC020939}" srcOrd="8" destOrd="0" presId="urn:microsoft.com/office/officeart/2005/8/layout/list1"/>
    <dgm:cxn modelId="{34FD2E14-B99C-4241-9CC6-1E0942050953}" type="presParOf" srcId="{05320A31-2489-46B6-A57D-9752AC020939}" destId="{68C07CDC-8BD0-47ED-9A89-ED76D637342B}" srcOrd="0" destOrd="0" presId="urn:microsoft.com/office/officeart/2005/8/layout/list1"/>
    <dgm:cxn modelId="{AA52560A-E0F9-47CD-83BC-A8ED60DAC342}" type="presParOf" srcId="{05320A31-2489-46B6-A57D-9752AC020939}" destId="{105A6DCA-C49F-46B1-88FD-84A99F0E112B}" srcOrd="1" destOrd="0" presId="urn:microsoft.com/office/officeart/2005/8/layout/list1"/>
    <dgm:cxn modelId="{AC4ADDA5-3191-49CB-817A-A0DFCAA92A02}" type="presParOf" srcId="{A9365F43-911F-44B9-8EDA-FC9645900EE8}" destId="{690B630E-A5EB-4F26-B584-532767077C53}" srcOrd="9" destOrd="0" presId="urn:microsoft.com/office/officeart/2005/8/layout/list1"/>
    <dgm:cxn modelId="{8B0B5773-D002-4599-A4AA-AD83961A1069}" type="presParOf" srcId="{A9365F43-911F-44B9-8EDA-FC9645900EE8}" destId="{8BB8F6B2-7177-498F-8D1A-FDF9CE8E60A4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0.39394</cdr:x>
      <cdr:y>0.91379</cdr:y>
    </cdr:from>
    <cdr:to>
      <cdr:x>0.53574</cdr:x>
      <cdr:y>0.98955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4247493"/>
          <a:ext cx="1069735" cy="352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solidFill>
                <a:schemeClr val="bg1"/>
              </a:solidFill>
            </a:rPr>
            <a:t>YEAR</a:t>
          </a:r>
          <a:endParaRPr lang="en-US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0.55556</cdr:x>
      <cdr:y>0.96721</cdr:y>
    </cdr:from>
    <cdr:to>
      <cdr:x>0.85556</cdr:x>
      <cdr:y>0.96752</cdr:y>
    </cdr:to>
    <cdr:sp macro="" textlink="">
      <cdr:nvSpPr>
        <cdr:cNvPr id="4" name="Straight Arrow Connector 3"/>
        <cdr:cNvSpPr/>
      </cdr:nvSpPr>
      <cdr:spPr>
        <a:xfrm xmlns:a="http://schemas.openxmlformats.org/drawingml/2006/main">
          <a:off x="4191000" y="4495800"/>
          <a:ext cx="2263140" cy="14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0.06931</cdr:x>
      <cdr:y>0.17241</cdr:y>
    </cdr:from>
    <cdr:to>
      <cdr:x>0.06951</cdr:x>
      <cdr:y>0.47544</cdr:y>
    </cdr:to>
    <cdr:sp macro="" textlink="">
      <cdr:nvSpPr>
        <cdr:cNvPr id="6" name="Straight Arrow Connector 5"/>
        <cdr:cNvSpPr/>
      </cdr:nvSpPr>
      <cdr:spPr>
        <a:xfrm xmlns:a="http://schemas.openxmlformats.org/drawingml/2006/main" rot="5400000" flipH="1" flipV="1">
          <a:off x="-135465" y="1430866"/>
          <a:ext cx="1339271" cy="15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0.0495</cdr:x>
      <cdr:y>0.83333</cdr:y>
    </cdr:from>
    <cdr:to>
      <cdr:x>0.94059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1000" y="4191000"/>
          <a:ext cx="6858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24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93332" y="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0F214-447C-4959-BEC8-949C5A33954F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244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93332" y="6722440"/>
            <a:ext cx="4050185" cy="353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A6076-2588-4EF9-80E2-4DF9500CDC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49766" cy="353854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93686" y="0"/>
            <a:ext cx="4049766" cy="353854"/>
          </a:xfrm>
          <a:prstGeom prst="rect">
            <a:avLst/>
          </a:prstGeom>
        </p:spPr>
        <p:txBody>
          <a:bodyPr vert="horz" lIns="93836" tIns="46918" rIns="93836" bIns="46918" rtlCol="0"/>
          <a:lstStyle>
            <a:lvl1pPr algn="r">
              <a:defRPr sz="1200"/>
            </a:lvl1pPr>
          </a:lstStyle>
          <a:p>
            <a:fld id="{67291A51-DC1B-4364-98B1-3299D9592052}" type="datetimeFigureOut">
              <a:rPr lang="en-IN" smtClean="0"/>
              <a:pPr/>
              <a:t>03-08-2015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31813"/>
            <a:ext cx="3538537" cy="2652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36" tIns="46918" rIns="93836" bIns="46918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4562" y="3361610"/>
            <a:ext cx="7476490" cy="3184684"/>
          </a:xfrm>
          <a:prstGeom prst="rect">
            <a:avLst/>
          </a:prstGeom>
        </p:spPr>
        <p:txBody>
          <a:bodyPr vert="horz" lIns="93836" tIns="46918" rIns="93836" bIns="469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49766" cy="353854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93686" y="6721993"/>
            <a:ext cx="4049766" cy="353854"/>
          </a:xfrm>
          <a:prstGeom prst="rect">
            <a:avLst/>
          </a:prstGeom>
        </p:spPr>
        <p:txBody>
          <a:bodyPr vert="horz" lIns="93836" tIns="46918" rIns="93836" bIns="46918" rtlCol="0" anchor="b"/>
          <a:lstStyle>
            <a:lvl1pPr algn="r">
              <a:defRPr sz="1200"/>
            </a:lvl1pPr>
          </a:lstStyle>
          <a:p>
            <a:fld id="{88A212E6-1DEE-49DE-83B1-CE1BAACAAB5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8168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0FE1-460E-4835-9C78-083FF645F1E2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540125" cy="26543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7340" y="3362295"/>
            <a:ext cx="6850934" cy="318480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1509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January,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3538" y="531813"/>
            <a:ext cx="3538537" cy="2652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212E6-1DEE-49DE-83B1-CE1BAACAAB59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6608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6F74E6-0AC5-4ACE-A4EF-BDD8439EFFA5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3538" y="531813"/>
            <a:ext cx="3538537" cy="2652712"/>
          </a:xfrm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25605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pitchFamily="18" charset="0"/>
              </a:rPr>
              <a:t>January,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0"/>
            <a:ext cx="990600" cy="6858000"/>
          </a:xfrm>
          <a:prstGeom prst="rect">
            <a:avLst/>
          </a:prstGeom>
          <a:solidFill>
            <a:srgbClr val="0070C0"/>
          </a:solid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http://www.elmex.net/Logo/dmr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4483"/>
            <a:ext cx="97155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Picture 8" descr="imnews"/>
          <p:cNvPicPr>
            <a:picLocks noChangeAspect="1" noChangeArrowheads="1"/>
          </p:cNvPicPr>
          <p:nvPr userDrawn="1"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>
          <a:xfrm>
            <a:off x="19050" y="5576889"/>
            <a:ext cx="971550" cy="105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www.24point0.com/ppt-shop/media/catalog/product/cache/1/image/d171120514cc7a43219401903acb5611/s/o/solar-panel-for-ppt-presentation.jpg"/>
          <p:cNvPicPr>
            <a:picLocks noChangeAspect="1" noChangeArrowheads="1"/>
          </p:cNvPicPr>
          <p:nvPr userDrawn="1"/>
        </p:nvPicPr>
        <p:blipFill>
          <a:blip r:embed="rId4" cstate="print"/>
          <a:srcRect l="29867" t="15631" b="10480"/>
          <a:stretch>
            <a:fillRect/>
          </a:stretch>
        </p:blipFill>
        <p:spPr bwMode="auto">
          <a:xfrm>
            <a:off x="0" y="2891116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 userDrawn="1"/>
        </p:nvSpPr>
        <p:spPr>
          <a:xfrm flipH="1">
            <a:off x="0" y="0"/>
            <a:ext cx="99060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http://www.elmex.net/Logo/dmr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4483"/>
            <a:ext cx="97155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" name="Picture 13" descr="imnews"/>
          <p:cNvPicPr>
            <a:picLocks noChangeAspect="1" noChangeArrowheads="1"/>
          </p:cNvPicPr>
          <p:nvPr userDrawn="1"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>
          <a:xfrm>
            <a:off x="19050" y="5576889"/>
            <a:ext cx="971550" cy="105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www.24point0.com/ppt-shop/media/catalog/product/cache/1/image/d171120514cc7a43219401903acb5611/s/o/solar-panel-for-ppt-presentation.jpg"/>
          <p:cNvPicPr>
            <a:picLocks noChangeAspect="1" noChangeArrowheads="1"/>
          </p:cNvPicPr>
          <p:nvPr userDrawn="1"/>
        </p:nvPicPr>
        <p:blipFill>
          <a:blip r:embed="rId4" cstate="print"/>
          <a:srcRect l="29867" t="15631" b="10480"/>
          <a:stretch>
            <a:fillRect/>
          </a:stretch>
        </p:blipFill>
        <p:spPr bwMode="auto">
          <a:xfrm>
            <a:off x="-22412" y="197672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solar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733800"/>
            <a:ext cx="9906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://www.elmex.net/Logo/dmr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4483"/>
            <a:ext cx="97155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9" descr="imnews"/>
          <p:cNvPicPr>
            <a:picLocks noChangeAspect="1" noChangeArrowheads="1"/>
          </p:cNvPicPr>
          <p:nvPr userDrawn="1"/>
        </p:nvPicPr>
        <p:blipFill>
          <a:blip r:embed="rId3" cstate="print">
            <a:lum contrast="-6000"/>
          </a:blip>
          <a:srcRect/>
          <a:stretch>
            <a:fillRect/>
          </a:stretch>
        </p:blipFill>
        <p:spPr>
          <a:xfrm>
            <a:off x="19050" y="5576889"/>
            <a:ext cx="971550" cy="105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9" indent="0">
              <a:buNone/>
              <a:defRPr sz="2400"/>
            </a:lvl3pPr>
            <a:lvl4pPr marL="1371119" indent="0">
              <a:buNone/>
              <a:defRPr sz="2000"/>
            </a:lvl4pPr>
            <a:lvl5pPr marL="1828159" indent="0">
              <a:buNone/>
              <a:defRPr sz="2000"/>
            </a:lvl5pPr>
            <a:lvl6pPr marL="2285199" indent="0">
              <a:buNone/>
              <a:defRPr sz="2000"/>
            </a:lvl6pPr>
            <a:lvl7pPr marL="2742237" indent="0">
              <a:buNone/>
              <a:defRPr sz="2000"/>
            </a:lvl7pPr>
            <a:lvl8pPr marL="3199278" indent="0">
              <a:buNone/>
              <a:defRPr sz="2000"/>
            </a:lvl8pPr>
            <a:lvl9pPr marL="365631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9" indent="0">
              <a:buNone/>
              <a:defRPr sz="1200"/>
            </a:lvl2pPr>
            <a:lvl3pPr marL="914079" indent="0">
              <a:buNone/>
              <a:defRPr sz="10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flipH="1">
            <a:off x="0" y="0"/>
            <a:ext cx="990600" cy="6858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2" descr="http://www.elmex.net/Logo/dmrc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" y="-4483"/>
            <a:ext cx="971550" cy="1447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" name="Picture 16" descr="imnews"/>
          <p:cNvPicPr>
            <a:picLocks noChangeAspect="1" noChangeArrowheads="1"/>
          </p:cNvPicPr>
          <p:nvPr userDrawn="1"/>
        </p:nvPicPr>
        <p:blipFill>
          <a:blip r:embed="rId14" cstate="print">
            <a:lum contrast="-6000"/>
          </a:blip>
          <a:srcRect/>
          <a:stretch>
            <a:fillRect/>
          </a:stretch>
        </p:blipFill>
        <p:spPr>
          <a:xfrm>
            <a:off x="19050" y="5576889"/>
            <a:ext cx="971550" cy="105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6" descr="http://www.24point0.com/ppt-shop/media/catalog/product/cache/1/image/d171120514cc7a43219401903acb5611/s/o/solar-panel-for-ppt-presentation.jpg"/>
          <p:cNvPicPr>
            <a:picLocks noChangeAspect="1" noChangeArrowheads="1"/>
          </p:cNvPicPr>
          <p:nvPr userDrawn="1"/>
        </p:nvPicPr>
        <p:blipFill>
          <a:blip r:embed="rId15" cstate="print"/>
          <a:srcRect l="29867" t="15631" b="10480"/>
          <a:stretch>
            <a:fillRect/>
          </a:stretch>
        </p:blipFill>
        <p:spPr bwMode="auto">
          <a:xfrm>
            <a:off x="-22412" y="1976720"/>
            <a:ext cx="10668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solar1.jp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3733800"/>
            <a:ext cx="9906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80" indent="-342780" algn="l" defTabSz="91407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9" indent="-285650" algn="l" defTabSz="91407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9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8" indent="-228519" algn="l" defTabSz="91407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8" indent="-228519" algn="l" defTabSz="91407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8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7" indent="-228519" algn="l" defTabSz="91407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9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7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8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6" algn="l" defTabSz="9140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050" descr="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1828800"/>
            <a:ext cx="8534400" cy="3657600"/>
          </a:xfrm>
        </p:spPr>
        <p:txBody>
          <a:bodyPr>
            <a:normAutofit/>
          </a:bodyPr>
          <a:lstStyle/>
          <a:p>
            <a:pPr lvl="0" defTabSz="914400">
              <a:defRPr/>
            </a:pPr>
            <a:r>
              <a:rPr lang="en-US" sz="4000" b="1" dirty="0" smtClean="0"/>
              <a:t> </a:t>
            </a:r>
            <a: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 ROOF-TOP </a:t>
            </a:r>
            <a:b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</a:t>
            </a:r>
            <a:b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necessity for </a:t>
            </a:r>
            <a:b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spc="3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DELHI METRO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5334000"/>
            <a:ext cx="721518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743200" y="5692914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DR. MANGU SINGH 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</a:rPr>
              <a:t>Managing Director, DMRC</a:t>
            </a:r>
            <a:endParaRPr lang="en-US" sz="2000" dirty="0"/>
          </a:p>
        </p:txBody>
      </p:sp>
      <p:pic>
        <p:nvPicPr>
          <p:cNvPr id="8" name="Picture 7" descr="IMG_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429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9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0"/>
            <a:ext cx="3429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77361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09600"/>
            <a:ext cx="7315200" cy="5486400"/>
          </a:xfrm>
        </p:spPr>
        <p:txBody>
          <a:bodyPr>
            <a:normAutofit/>
          </a:bodyPr>
          <a:lstStyle/>
          <a:p>
            <a:pPr marL="0" indent="17463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DMRC along with GIZ surveyed its Stations and Depots and then prepared DPRs for different roof tops at 3 locations. </a:t>
            </a:r>
          </a:p>
          <a:p>
            <a:pPr marL="0" indent="17463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are 3 following types of roofs in DMRC’s System :-</a:t>
            </a: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Flat roof</a:t>
            </a:r>
            <a:endParaRPr lang="en-IN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Curved Roof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spcBef>
                <a:spcPts val="1800"/>
              </a:spcBef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Inclined Roof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40711-WA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36576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3962400" cy="46163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IN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Single Tier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5029200" y="1295400"/>
            <a:ext cx="4114800" cy="46163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marR="0" lvl="0" indent="-34278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2- Tier Plant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14400" y="2286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Flat Roof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WP_20150103_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057400"/>
            <a:ext cx="3810000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954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P_20150103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914400"/>
            <a:ext cx="3505200" cy="5181600"/>
          </a:xfrm>
          <a:prstGeom prst="rect">
            <a:avLst/>
          </a:prstGeom>
        </p:spPr>
      </p:pic>
      <p:pic>
        <p:nvPicPr>
          <p:cNvPr id="3" name="Picture 2" descr="C:\Users\HP\Desktop\Solar Project\IMG_20140624_1210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14400"/>
            <a:ext cx="373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20150510-WA0007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143000"/>
            <a:ext cx="35814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Curved Roof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P_20150627_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43401" y="1828802"/>
            <a:ext cx="5181598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_20150627_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85800"/>
            <a:ext cx="7391400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4114800" cy="914400"/>
          </a:xfrm>
        </p:spPr>
        <p:txBody>
          <a:bodyPr>
            <a:noAutofit/>
          </a:bodyPr>
          <a:lstStyle/>
          <a:p>
            <a: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Panels </a:t>
            </a:r>
            <a:b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IN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Inclined Sheds</a:t>
            </a:r>
            <a:endParaRPr lang="en-IN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E:\photos\phone nov14 to may15\IMG_20150401_095522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3352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Inclined Roof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wp_ss_20150625_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143000"/>
            <a:ext cx="3810000" cy="487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8200"/>
            <a:ext cx="57150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Life Line for Safety of personnel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SC070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748903" y="527699"/>
            <a:ext cx="4713000" cy="6705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0"/>
            <a:ext cx="6781800" cy="990600"/>
          </a:xfrm>
          <a:prstGeom prst="rect">
            <a:avLst/>
          </a:prstGeom>
        </p:spPr>
        <p:txBody>
          <a:bodyPr vert="horz" lIns="91407" tIns="45704" rIns="91407" bIns="45704" rtlCol="0" anchor="ctr">
            <a:normAutofit/>
          </a:bodyPr>
          <a:lstStyle/>
          <a:p>
            <a:pPr marL="0" marR="0" lvl="0" indent="0" algn="ctr" defTabSz="914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Special provisions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for Sheds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838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Ladder provided for easy access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(Shed Roof)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0" name="AutoShape 2" descr="Displaying IMG-20150619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" name="AutoShape 4" descr="Displaying IMG-20150619-WA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4" name="AutoShape 6" descr="Displaying IMG-20150619-WA0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G-20150619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6576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-20150619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3352800" cy="487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Journey so far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DMRC’s Journey of becoming solar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7772400" cy="54864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Being Environment conscious DMRC started to explore possibility of using Solar Power. </a:t>
            </a:r>
          </a:p>
          <a:p>
            <a:pPr algn="just">
              <a:spcBef>
                <a:spcPts val="3000"/>
              </a:spcBef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Oct. 2012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– signed MOU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GIZ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Germany</a:t>
            </a:r>
          </a:p>
          <a:p>
            <a:pPr indent="-32400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GIZ surveyed Stations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Depot, Prepared Detailed Project Reports for different roof tops at following 3 locations :-</a:t>
            </a:r>
          </a:p>
          <a:p>
            <a:pPr lvl="1" algn="just">
              <a:spcBef>
                <a:spcPts val="1800"/>
              </a:spcBef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Yamuna Bank Depot 	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Inclined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spcBef>
                <a:spcPts val="1800"/>
              </a:spcBef>
            </a:pP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Yamuna Bank station 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Curved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>
              <a:spcBef>
                <a:spcPts val="1800"/>
              </a:spcBef>
            </a:pPr>
            <a:r>
              <a:rPr lang="en-US" sz="24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Dwarka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Sector – 21 Station 	(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Flat</a:t>
            </a:r>
            <a:r>
              <a:rPr 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IN" sz="24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5943600" cy="792162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Contents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391400" cy="42211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DMRC’ Power Scenario 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Types of Roofs 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Journey so far 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Assessed Solar Potential 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Future Plans</a:t>
            </a:r>
          </a:p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Glimpses of Roof Top Solar PV Plants 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752600" y="609600"/>
          <a:ext cx="6629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04800"/>
            <a:ext cx="762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ADOPTION OF RESCO MODEL 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(Energy is sold by developer to DMRC for its own use)</a:t>
            </a:r>
            <a:endParaRPr lang="en-US" sz="2000" dirty="0" smtClean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600200" y="1676400"/>
          <a:ext cx="6934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96200" cy="715962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FF00"/>
                </a:solidFill>
              </a:rPr>
              <a:t>Power Purchase Agreements signed till date</a:t>
            </a:r>
            <a:endParaRPr lang="en-US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990600"/>
          <a:ext cx="7772400" cy="480196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09801"/>
                <a:gridCol w="1066800"/>
                <a:gridCol w="838200"/>
                <a:gridCol w="1077483"/>
                <a:gridCol w="1056117"/>
                <a:gridCol w="658619"/>
                <a:gridCol w="865380"/>
              </a:tblGrid>
              <a:tr h="4068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Developer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Capacity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Subsidy 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Allocation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TARIFF (in Rs.)</a:t>
                      </a:r>
                      <a:endParaRPr lang="en-US" sz="16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4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1" u="none" strike="noStrike" dirty="0" err="1">
                          <a:latin typeface="Arial" pitchFamily="34" charset="0"/>
                          <a:cs typeface="Arial" pitchFamily="34" charset="0"/>
                        </a:rPr>
                        <a:t>kWp</a:t>
                      </a:r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6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By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Levellized</a:t>
                      </a:r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latin typeface="Arial" pitchFamily="34" charset="0"/>
                          <a:cs typeface="Arial" pitchFamily="34" charset="0"/>
                        </a:rPr>
                        <a:t>1st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latin typeface="Arial" pitchFamily="34" charset="0"/>
                          <a:cs typeface="Arial" pitchFamily="34" charset="0"/>
                        </a:rPr>
                        <a:t>25th Year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40751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EI </a:t>
                      </a:r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Superior Solar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SECI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6.94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8.36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40751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dirty="0" err="1" smtClean="0">
                          <a:latin typeface="Arial" pitchFamily="34" charset="0"/>
                          <a:cs typeface="Arial" pitchFamily="34" charset="0"/>
                        </a:rPr>
                        <a:t>Jakson</a:t>
                      </a:r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Engineers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SECI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4705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Sukam</a:t>
                      </a:r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Power </a:t>
                      </a:r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System 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SECI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5.845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5.845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5.845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4705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SEI </a:t>
                      </a:r>
                      <a:r>
                        <a:rPr lang="en-US" sz="1600" b="0" u="none" strike="noStrike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SunScope</a:t>
                      </a:r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Energy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1235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DMRC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6.73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488197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SEI </a:t>
                      </a:r>
                      <a:r>
                        <a:rPr lang="en-US" sz="1600" b="0" u="none" strike="noStrike" dirty="0" err="1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SunScope</a:t>
                      </a:r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Energy 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DMRC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6.248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600" b="0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94181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Consortium </a:t>
                      </a:r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of </a:t>
                      </a:r>
                      <a:r>
                        <a:rPr lang="en-US" sz="1600" b="0" u="none" strike="noStrike" dirty="0" err="1">
                          <a:latin typeface="Arial" pitchFamily="34" charset="0"/>
                          <a:cs typeface="Arial" pitchFamily="34" charset="0"/>
                        </a:rPr>
                        <a:t>Purshotam</a:t>
                      </a:r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 Industries </a:t>
                      </a:r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&amp; Rays </a:t>
                      </a:r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Power </a:t>
                      </a:r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Experts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atin typeface="Arial" pitchFamily="34" charset="0"/>
                          <a:cs typeface="Arial" pitchFamily="34" charset="0"/>
                        </a:rPr>
                        <a:t>7000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DMRC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6.248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u="none" strike="noStrike" dirty="0"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</a:tr>
              <a:tr h="6245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10,735</a:t>
                      </a:r>
                      <a:endParaRPr lang="en-US" sz="24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 or 10.7 </a:t>
                      </a:r>
                      <a:r>
                        <a:rPr lang="en-US" sz="2400" b="1" u="none" strike="noStrike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MWp</a:t>
                      </a:r>
                      <a:endParaRPr lang="en-US" sz="2400" b="1" i="0" u="none" strike="noStrike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27" marR="9427" marT="942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096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Pooled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Levellized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Tariff :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Rs. 6.32 /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kWhr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9201"/>
            <a:ext cx="7467600" cy="51816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Entitled DMRC as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implementing agency for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Mission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Granted Central Financial Assistance (CFA) of           Rs. 25.50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Crores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(15% of Benchmark Cost) for installing 20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Solar Plants in two installments  for 10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each.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 SECI tendered plants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30% subsidy from MNRE is availed. </a:t>
            </a:r>
          </a:p>
          <a:p>
            <a:pPr algn="just">
              <a:lnSpc>
                <a:spcPct val="130000"/>
              </a:lnSpc>
              <a:spcBef>
                <a:spcPts val="2400"/>
              </a:spcBef>
              <a:buNone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Of 30% subsidy – 3% is retained by SECI (as consultancy fees) 27% to be released in stages linked to plant performance in first 2 years.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endParaRPr lang="en-IN" sz="3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IN" sz="3600" spc="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APPROVALS  FROM  M.N.R.E.</a:t>
            </a:r>
            <a:endParaRPr lang="en-IN" sz="3600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11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Details of sanctioned CFA by MNRE</a:t>
            </a:r>
            <a:endParaRPr lang="en-US" sz="36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71600" y="1600200"/>
          <a:ext cx="7239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99"/>
                <a:gridCol w="1493684"/>
                <a:gridCol w="1712452"/>
                <a:gridCol w="1790291"/>
                <a:gridCol w="15567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S. No.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Aggregate Capacity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Benchmark Cost per </a:t>
                      </a:r>
                      <a:r>
                        <a:rPr lang="en-US" sz="2000" dirty="0" err="1" smtClean="0"/>
                        <a:t>MWp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15% of Benchmark Cost per </a:t>
                      </a:r>
                      <a:r>
                        <a:rPr lang="en-US" sz="2000" dirty="0" err="1" smtClean="0"/>
                        <a:t>MWp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Estimated CFA approved 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10  </a:t>
                      </a:r>
                      <a:r>
                        <a:rPr lang="en-US" sz="2000" b="1" dirty="0" err="1" smtClean="0"/>
                        <a:t>MWp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Rs. 9.0 </a:t>
                      </a:r>
                      <a:r>
                        <a:rPr lang="en-US" sz="2000" b="1" dirty="0" err="1" smtClean="0"/>
                        <a:t>Crores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Rs. 1.35 </a:t>
                      </a:r>
                      <a:r>
                        <a:rPr lang="en-US" sz="2000" b="1" dirty="0" err="1" smtClean="0"/>
                        <a:t>Crores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/>
                        <a:t>Rs. 13.5 </a:t>
                      </a:r>
                      <a:r>
                        <a:rPr lang="en-US" sz="2000" b="1" dirty="0" err="1" smtClean="0"/>
                        <a:t>Crores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10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</a:rPr>
                        <a:t>MWp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Rs.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8.0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</a:rPr>
                        <a:t>Crores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Rs. 1.20 </a:t>
                      </a:r>
                      <a:r>
                        <a:rPr lang="en-US" sz="2000" b="1" dirty="0" err="1" smtClean="0">
                          <a:solidFill>
                            <a:srgbClr val="000099"/>
                          </a:solidFill>
                        </a:rPr>
                        <a:t>Crores</a:t>
                      </a:r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rgbClr val="000099"/>
                          </a:solidFill>
                        </a:rPr>
                        <a:t>Rs. 12.00</a:t>
                      </a:r>
                      <a:r>
                        <a:rPr lang="en-US" sz="2000" b="1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000099"/>
                          </a:solidFill>
                        </a:rPr>
                        <a:t>Crores</a:t>
                      </a:r>
                      <a:endParaRPr lang="en-US" sz="2000" b="1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Total  Approved CFA</a:t>
                      </a:r>
                      <a:endParaRPr lang="en-US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Rs. 25.5 </a:t>
                      </a:r>
                      <a:r>
                        <a:rPr lang="en-US" sz="2000" b="1" dirty="0" err="1" smtClean="0"/>
                        <a:t>Crores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152400"/>
            <a:ext cx="8153400" cy="533400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Solar Plants Commissioned at 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DMRC Sites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990600"/>
          <a:ext cx="76200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10"/>
                <a:gridCol w="3142267"/>
                <a:gridCol w="1484723"/>
                <a:gridCol w="2286000"/>
              </a:tblGrid>
              <a:tr h="7537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S. No.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Capacity 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(in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kWp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Commissioned on 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Dwarka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Sector – 21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June 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Pragati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Maidan</a:t>
                      </a:r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Jan. 2015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Anand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Vihar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115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Metro Enclave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Faridabad RSS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50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April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Yamuna Bank Depot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225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May 2015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Yamuna Bank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Stn.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Bldg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ITO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20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9 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June 2015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66587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1,134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(say 1.1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Mwp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152400"/>
            <a:ext cx="8153400" cy="533400"/>
          </a:xfrm>
          <a:prstGeom prst="rect">
            <a:avLst/>
          </a:prstGeom>
        </p:spPr>
        <p:txBody>
          <a:bodyPr vert="horz" lIns="91407" tIns="45704" rIns="91407" bIns="45704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IN" sz="2800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Solar Plant Installations in Advanced stage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447801"/>
          <a:ext cx="7620000" cy="304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010"/>
                <a:gridCol w="2798190"/>
                <a:gridCol w="1524000"/>
                <a:gridCol w="2590800"/>
              </a:tblGrid>
              <a:tr h="60149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S. No.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Capacity 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(in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kWp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Status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28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Ajronda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Depot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450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EIG Cleared</a:t>
                      </a:r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639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Faridabad Stations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(9</a:t>
                      </a:r>
                      <a:r>
                        <a:rPr lang="en-US" sz="2200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 Nos.)</a:t>
                      </a:r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en-US" sz="2200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22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601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en-US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US" sz="2200" b="1" dirty="0" smtClean="0">
                          <a:latin typeface="Arial" pitchFamily="34" charset="0"/>
                          <a:cs typeface="Arial" pitchFamily="34" charset="0"/>
                        </a:rPr>
                        <a:t>Grand Total</a:t>
                      </a:r>
                      <a:endParaRPr lang="en-US" sz="2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1,650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(say 1.65 </a:t>
                      </a:r>
                      <a:r>
                        <a:rPr lang="en-US" sz="2200" b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MWp</a:t>
                      </a: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Future Plans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467600" cy="52578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IN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become CARBON – NEUTRAL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I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installing 400 </a:t>
            </a:r>
            <a:r>
              <a:rPr lang="en-IN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MWp</a:t>
            </a:r>
            <a:r>
              <a:rPr lang="en-I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Off-site Solar Plant to meet present energy demand.</a:t>
            </a: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Delhi, there is no provision / regulations for Banking of Power.</a:t>
            </a:r>
            <a:endParaRPr lang="en-IN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I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DISCOMs and DERC are being approached to facilitate feeding of Power from Off-site Solar Plant (during day time) and purchase commensurate Power from DISCOMs in Delhi through out the day (24 hrs.).</a:t>
            </a:r>
            <a:endParaRPr lang="en-IN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Glimpses of Roof Top Solar PV Plants 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DMRC’ Power Scenario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sh docs\solar\SOLAR NEW PHOTOS\149_0218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70104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First 500 </a:t>
            </a:r>
            <a:r>
              <a:rPr lang="en-IN" sz="24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IN" sz="24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Solar Power Plant at DWARKA Sec 21 Metro Station</a:t>
            </a:r>
            <a:endParaRPr lang="en-IN" sz="24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90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40711-WA00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3429000" cy="2457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G-20140711-WA001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414252" cy="2446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OLAR 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8600"/>
            <a:ext cx="3429000" cy="231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OLAR 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0"/>
            <a:ext cx="3429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0600" y="112725"/>
            <a:ext cx="8153400" cy="984853"/>
          </a:xfrm>
          <a:prstGeom prst="rect">
            <a:avLst/>
          </a:prstGeom>
          <a:noFill/>
        </p:spPr>
        <p:txBody>
          <a:bodyPr wrap="square" lIns="91407" tIns="45704" rIns="91407" bIns="45704" rtlCol="0">
            <a:spAutoFit/>
          </a:bodyPr>
          <a:lstStyle/>
          <a:p>
            <a:pPr algn="ctr"/>
            <a:r>
              <a:rPr lang="en-IN" sz="2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500 </a:t>
            </a:r>
            <a:r>
              <a:rPr lang="en-IN" sz="2800" b="1" spc="3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IN" sz="28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Plant at DWARKA Station</a:t>
            </a:r>
          </a:p>
          <a:p>
            <a:pPr algn="ctr">
              <a:spcBef>
                <a:spcPts val="1200"/>
              </a:spcBef>
            </a:pPr>
            <a:r>
              <a:rPr lang="en-US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(13</a:t>
            </a:r>
            <a:r>
              <a:rPr lang="en-US" sz="2000" spc="3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</a:t>
            </a:r>
            <a:r>
              <a:rPr lang="en-US" sz="2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Delta Rack, Non-penetration structure)</a:t>
            </a:r>
            <a:endParaRPr lang="en-IN" sz="20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9546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990600" y="228600"/>
            <a:ext cx="7924800" cy="533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115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Plant at ANAND VIHAR Station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Tier Module, 24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Angle, with Foundation Blocks)</a:t>
            </a:r>
          </a:p>
          <a:p>
            <a:pPr algn="ctr">
              <a:buNone/>
            </a:pPr>
            <a:endParaRPr lang="en-IN" sz="7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user\Desktop\solar Workshop\ANAND VIHAR-2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t="4040" r="3030" b="1684"/>
          <a:stretch>
            <a:fillRect/>
          </a:stretch>
        </p:blipFill>
        <p:spPr bwMode="auto">
          <a:xfrm>
            <a:off x="1676400" y="1524000"/>
            <a:ext cx="6629400" cy="483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99078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 txBox="1">
            <a:spLocks/>
          </p:cNvSpPr>
          <p:nvPr/>
        </p:nvSpPr>
        <p:spPr>
          <a:xfrm>
            <a:off x="1143000" y="228600"/>
            <a:ext cx="7696200" cy="838200"/>
          </a:xfrm>
          <a:prstGeom prst="rect">
            <a:avLst/>
          </a:prstGeom>
        </p:spPr>
        <p:txBody>
          <a:bodyPr vert="horz" lIns="91407" tIns="45704" rIns="91407" bIns="45704" rtlCol="0">
            <a:noAutofit/>
          </a:bodyPr>
          <a:lstStyle/>
          <a:p>
            <a:pPr algn="ctr">
              <a:lnSpc>
                <a:spcPct val="140000"/>
              </a:lnSpc>
              <a:buNone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kWp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Plant at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Pragati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Maidan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Station </a:t>
            </a:r>
          </a:p>
          <a:p>
            <a:pPr algn="ctr">
              <a:lnSpc>
                <a:spcPct val="140000"/>
              </a:lnSpc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Tier Module, 24</a:t>
            </a:r>
            <a:r>
              <a:rPr lang="en-US" sz="2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Angle, with Foundation Blocks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0" lang="en-IN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user\Desktop\4 PRAGATI MAIDAN IMG_82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7391400" cy="487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 PLANT at METRO ENCLAVE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(with Net Metering)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6 ME IMG_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7010400" cy="4767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914400" y="228600"/>
            <a:ext cx="8229600" cy="1143000"/>
          </a:xfrm>
        </p:spPr>
        <p:txBody>
          <a:bodyPr>
            <a:normAutofit/>
          </a:bodyPr>
          <a:lstStyle/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SOLAR PLANT at METRO ENCLAVE</a:t>
            </a:r>
          </a:p>
          <a:p>
            <a:pPr>
              <a:buNone/>
            </a:pP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WP_20150103_039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11765"/>
          <a:stretch>
            <a:fillRect/>
          </a:stretch>
        </p:blipFill>
        <p:spPr>
          <a:xfrm>
            <a:off x="1371600" y="1066800"/>
            <a:ext cx="7315200" cy="495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620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Work in progress at </a:t>
            </a:r>
            <a:r>
              <a:rPr lang="en-US" sz="3600" dirty="0" err="1" smtClean="0">
                <a:solidFill>
                  <a:srgbClr val="FFFF00"/>
                </a:solidFill>
              </a:rPr>
              <a:t>Ajronda</a:t>
            </a:r>
            <a:r>
              <a:rPr lang="en-US" sz="3600" dirty="0" smtClean="0">
                <a:solidFill>
                  <a:srgbClr val="FFFF00"/>
                </a:solidFill>
              </a:rPr>
              <a:t> Depot 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wp_ss_20150625_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295400"/>
            <a:ext cx="7315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Ajronda</a:t>
            </a:r>
            <a:r>
              <a:rPr lang="en-US" dirty="0" smtClean="0">
                <a:solidFill>
                  <a:srgbClr val="FFFF00"/>
                </a:solidFill>
              </a:rPr>
              <a:t> Depot Inspection Shed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wp_ss_20150625_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773333" cy="4343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305800" cy="838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Panel installation on Depot Shed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(Curved Roof)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IMG-20150510-WA0007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962400"/>
            <a:ext cx="4800600" cy="2684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-20150510-WA0010 (1).jpg"/>
          <p:cNvPicPr>
            <a:picLocks noChangeAspect="1"/>
          </p:cNvPicPr>
          <p:nvPr/>
        </p:nvPicPr>
        <p:blipFill>
          <a:blip r:embed="rId3" cstate="print"/>
          <a:srcRect b="35816"/>
          <a:stretch>
            <a:fillRect/>
          </a:stretch>
        </p:blipFill>
        <p:spPr>
          <a:xfrm>
            <a:off x="1447800" y="1066800"/>
            <a:ext cx="3276600" cy="2680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G-20150510-WA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066800"/>
            <a:ext cx="3505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362200" y="31242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Clamps</a:t>
            </a:r>
            <a:endParaRPr lang="en-IN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3124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Purlin</a:t>
            </a:r>
            <a:endParaRPr lang="en-IN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2339682"/>
            <a:ext cx="5638800" cy="1775118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 Bold"/>
              </a:rPr>
              <a:t>Thank You </a:t>
            </a:r>
            <a:r>
              <a:rPr lang="en-US" sz="7200" dirty="0" smtClean="0">
                <a:solidFill>
                  <a:srgbClr val="FF0000"/>
                </a:solidFill>
                <a:latin typeface="Arial Bold"/>
              </a:rPr>
              <a:t>!!</a:t>
            </a:r>
            <a:r>
              <a:rPr lang="en-US" sz="7200" dirty="0">
                <a:solidFill>
                  <a:srgbClr val="0000FF"/>
                </a:solidFill>
                <a:latin typeface="Arial Bold"/>
              </a:rPr>
              <a:t/>
            </a:r>
            <a:br>
              <a:rPr lang="en-US" sz="7200" dirty="0">
                <a:solidFill>
                  <a:srgbClr val="0000FF"/>
                </a:solidFill>
                <a:latin typeface="Arial Bold"/>
              </a:rPr>
            </a:br>
            <a:endParaRPr lang="en-US" sz="66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4800" y="4801227"/>
            <a:ext cx="2895599" cy="175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80" tIns="45441" rIns="90880" bIns="45441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</a:rPr>
              <a:t>DMRC Ltd.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Metro </a:t>
            </a:r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</a:rPr>
              <a:t>Bhawan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Fire Brigade Lane</a:t>
            </a:r>
          </a:p>
          <a:p>
            <a:pPr eaLnBrk="0" hangingPunct="0"/>
            <a:r>
              <a:rPr lang="en-US" sz="2000" b="1" i="1" dirty="0" err="1">
                <a:solidFill>
                  <a:schemeClr val="accent2"/>
                </a:solidFill>
                <a:latin typeface="Times New Roman" pitchFamily="18" charset="0"/>
              </a:rPr>
              <a:t>Barakhamba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 Road</a:t>
            </a:r>
          </a:p>
          <a:p>
            <a:pPr eaLnBrk="0" hangingPunct="0"/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New Delhi-110001</a:t>
            </a:r>
            <a:endParaRPr lang="en-US" sz="2400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5724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153400" cy="1143000"/>
          </a:xfrm>
        </p:spPr>
        <p:txBody>
          <a:bodyPr>
            <a:normAutofit/>
          </a:bodyPr>
          <a:lstStyle/>
          <a:p>
            <a:r>
              <a:rPr lang="en-IN" sz="3600" b="1" spc="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DMRC’s POWER  SCENARIO</a:t>
            </a:r>
            <a:endParaRPr lang="en-IN" sz="3600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543800" cy="4953000"/>
          </a:xfrm>
        </p:spPr>
        <p:txBody>
          <a:bodyPr>
            <a:normAutofit fontScale="70000" lnSpcReduction="20000"/>
          </a:bodyPr>
          <a:lstStyle/>
          <a:p>
            <a:pPr marL="339725" indent="-339725" algn="just">
              <a:lnSpc>
                <a:spcPct val="150000"/>
              </a:lnSpc>
              <a:spcBef>
                <a:spcPts val="1800"/>
              </a:spcBef>
            </a:pP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Total demand </a:t>
            </a:r>
            <a:r>
              <a:rPr lang="en-US" sz="4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around 150 </a:t>
            </a: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MW</a:t>
            </a:r>
          </a:p>
          <a:p>
            <a:pPr marL="339725" indent="-339725" algn="just">
              <a:lnSpc>
                <a:spcPct val="150000"/>
              </a:lnSpc>
              <a:spcBef>
                <a:spcPts val="3600"/>
              </a:spcBef>
            </a:pP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Monthly Electricity Bill – Rs. 46 </a:t>
            </a:r>
            <a:r>
              <a:rPr lang="en-US" sz="4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Crores</a:t>
            </a: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39725" indent="-339725" algn="just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(i.e. nearly Rs. 1.5 </a:t>
            </a:r>
            <a:r>
              <a:rPr lang="en-US" sz="4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Crores</a:t>
            </a: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day, </a:t>
            </a:r>
            <a:r>
              <a:rPr lang="en-US" sz="4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which is about 45% of </a:t>
            </a: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Total expenditure).</a:t>
            </a:r>
          </a:p>
          <a:p>
            <a:pPr marL="339725" indent="-339725" algn="just">
              <a:lnSpc>
                <a:spcPct val="150000"/>
              </a:lnSpc>
              <a:spcBef>
                <a:spcPts val="3600"/>
              </a:spcBef>
            </a:pPr>
            <a:r>
              <a:rPr lang="en-US" sz="4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per C.E.A. data, 20% from Renewable source &amp; 80% from Fossil fuels.</a:t>
            </a:r>
          </a:p>
        </p:txBody>
      </p:sp>
    </p:spTree>
    <p:extLst>
      <p:ext uri="{BB962C8B-B14F-4D97-AF65-F5344CB8AC3E}">
        <p14:creationId xmlns="" xmlns:p14="http://schemas.microsoft.com/office/powerpoint/2010/main" val="50611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848600" cy="685800"/>
          </a:xfrm>
        </p:spPr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Energy Trend for Last 5 years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371600"/>
          <a:ext cx="7467600" cy="48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981200"/>
                <a:gridCol w="1866900"/>
                <a:gridCol w="1866900"/>
              </a:tblGrid>
              <a:tr h="137918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Financial Year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Energy Consumption </a:t>
                      </a:r>
                    </a:p>
                    <a:p>
                      <a:pPr algn="ctr"/>
                      <a:r>
                        <a:rPr lang="en-US" sz="2400" b="0" dirty="0" smtClean="0"/>
                        <a:t>(in M.U.)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Energy Expenditure (in </a:t>
                      </a:r>
                      <a:r>
                        <a:rPr lang="en-US" sz="2400" b="0" dirty="0" err="1" smtClean="0"/>
                        <a:t>Crores</a:t>
                      </a:r>
                      <a:r>
                        <a:rPr lang="en-US" sz="2400" b="0" dirty="0" smtClean="0"/>
                        <a:t>)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Average Unit Rate/ </a:t>
                      </a:r>
                      <a:r>
                        <a:rPr lang="en-US" sz="2400" b="0" dirty="0" err="1" smtClean="0"/>
                        <a:t>kVAh</a:t>
                      </a:r>
                      <a:r>
                        <a:rPr lang="en-US" sz="2400" b="0" dirty="0" smtClean="0"/>
                        <a:t> (in Rs.)</a:t>
                      </a:r>
                      <a:endParaRPr lang="en-US" sz="2400" b="0" dirty="0"/>
                    </a:p>
                  </a:txBody>
                  <a:tcPr/>
                </a:tc>
              </a:tr>
              <a:tr h="6995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 2010 –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425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139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3.29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95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2011 – 12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578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214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3.70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95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2012 – 13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597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320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5.36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95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2013 – 14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634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0033CC"/>
                          </a:solidFill>
                          <a:latin typeface="Arial" pitchFamily="34" charset="0"/>
                          <a:cs typeface="Arial" pitchFamily="34" charset="0"/>
                        </a:rPr>
                        <a:t>6.31</a:t>
                      </a:r>
                      <a:endParaRPr lang="en-US" sz="2400" b="0" dirty="0">
                        <a:solidFill>
                          <a:srgbClr val="0033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9952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2014 – 15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680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latin typeface="Arial" pitchFamily="34" charset="0"/>
                          <a:cs typeface="Arial" pitchFamily="34" charset="0"/>
                        </a:rPr>
                        <a:t>470</a:t>
                      </a:r>
                      <a:endParaRPr lang="en-US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6.91</a:t>
                      </a:r>
                      <a:endParaRPr lang="en-US" sz="24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792162"/>
          </a:xfrm>
        </p:spPr>
        <p:txBody>
          <a:bodyPr>
            <a:noAutofit/>
          </a:bodyPr>
          <a:lstStyle/>
          <a:p>
            <a:r>
              <a:rPr lang="en-US" sz="4000" spc="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– wise  Tariff  Trend </a:t>
            </a:r>
            <a:endParaRPr lang="en-US" sz="4000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1143000"/>
          <a:ext cx="7543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676400" y="60198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spc="300" dirty="0" smtClean="0">
                <a:solidFill>
                  <a:srgbClr val="FF0000"/>
                </a:solidFill>
                <a:latin typeface="Bookman Old Style" pitchFamily="18" charset="0"/>
                <a:cs typeface="Arial" pitchFamily="34" charset="0"/>
              </a:rPr>
              <a:t>Increase</a:t>
            </a:r>
            <a:r>
              <a:rPr lang="en-US" sz="3200" b="1" i="1" spc="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110% in 5 years.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09800"/>
            <a:ext cx="7239000" cy="15240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Assessed Solar Potential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944562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Assessed Solar Potential of DMRC Sites</a:t>
            </a:r>
            <a:endParaRPr lang="en-IN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7696200" cy="4525963"/>
          </a:xfrm>
        </p:spPr>
        <p:txBody>
          <a:bodyPr>
            <a:normAutofit/>
          </a:bodyPr>
          <a:lstStyle/>
          <a:p>
            <a:pPr marL="0" indent="0" algn="just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990600"/>
          <a:ext cx="6781799" cy="487679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597285"/>
                <a:gridCol w="2452991"/>
                <a:gridCol w="1731523"/>
              </a:tblGrid>
              <a:tr h="878214">
                <a:tc>
                  <a:txBody>
                    <a:bodyPr/>
                    <a:lstStyle/>
                    <a:p>
                      <a:pPr marL="0" marR="0" indent="0" algn="ctr" defTabSz="9140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Locations</a:t>
                      </a:r>
                      <a:endParaRPr lang="en-US" sz="2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Potential (</a:t>
                      </a:r>
                      <a:r>
                        <a:rPr lang="en-US" sz="2200" dirty="0" err="1" smtClean="0"/>
                        <a:t>MWp</a:t>
                      </a:r>
                      <a:r>
                        <a:rPr lang="en-US" sz="2200" dirty="0" smtClean="0"/>
                        <a:t>)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88767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Existing Stations and Parking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Elevated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Stns.</a:t>
                      </a:r>
                      <a:r>
                        <a:rPr lang="en-US" sz="2000" baseline="0" dirty="0" smtClean="0"/>
                        <a:t> – 101</a:t>
                      </a:r>
                    </a:p>
                    <a:p>
                      <a:pPr algn="l"/>
                      <a:r>
                        <a:rPr lang="en-US" sz="2000" baseline="0" dirty="0" smtClean="0"/>
                        <a:t>UG </a:t>
                      </a:r>
                      <a:r>
                        <a:rPr lang="en-US" sz="2000" baseline="0" dirty="0" err="1" smtClean="0"/>
                        <a:t>Stns.</a:t>
                      </a:r>
                      <a:r>
                        <a:rPr lang="en-US" sz="2000" baseline="0" dirty="0" smtClean="0"/>
                        <a:t> – 37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en-US" sz="2000" dirty="0" smtClean="0"/>
                        <a:t>12.46</a:t>
                      </a:r>
                      <a:endParaRPr lang="en-US" sz="2000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67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Existing Depots and RSS of DMRC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079" rtl="0" eaLnBrk="1" latinLnBrk="0" hangingPunct="1"/>
                      <a:r>
                        <a:rPr lang="en-US" sz="2000" kern="1200" dirty="0" smtClean="0"/>
                        <a:t>Depots – 6</a:t>
                      </a:r>
                    </a:p>
                    <a:p>
                      <a:pPr marL="0" algn="l" defTabSz="914079" rtl="0" eaLnBrk="1" latinLnBrk="0" hangingPunct="1"/>
                      <a:r>
                        <a:rPr lang="en-US" sz="2000" kern="1200" dirty="0" smtClean="0"/>
                        <a:t>RSSs – 14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en-US" sz="2000" dirty="0" smtClean="0"/>
                        <a:t>15.50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746481">
                <a:tc>
                  <a:txBody>
                    <a:bodyPr/>
                    <a:lstStyle/>
                    <a:p>
                      <a:pPr marL="0" indent="0" algn="l" defTabSz="914079" rtl="0" eaLnBrk="1" latinLnBrk="0" hangingPunct="1"/>
                      <a:r>
                        <a:rPr lang="en-US" sz="2000" kern="1200" dirty="0" smtClean="0"/>
                        <a:t>Upcoming Stations</a:t>
                      </a:r>
                    </a:p>
                    <a:p>
                      <a:pPr marL="0" indent="0" algn="l" defTabSz="914079" rtl="0" eaLnBrk="1" latinLnBrk="0" hangingPunct="1"/>
                      <a:r>
                        <a:rPr lang="en-US" sz="2000" kern="1200" dirty="0" smtClean="0"/>
                        <a:t>and Parking</a:t>
                      </a:r>
                      <a:endParaRPr lang="en-US" sz="2000" kern="1200" dirty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 defTabSz="914079" rtl="0" eaLnBrk="1" latinLnBrk="0" hangingPunct="1"/>
                      <a:r>
                        <a:rPr lang="en-US" sz="2000" kern="1200" dirty="0" smtClean="0"/>
                        <a:t>Elevated </a:t>
                      </a:r>
                      <a:r>
                        <a:rPr lang="en-US" sz="2000" kern="1200" dirty="0" err="1" smtClean="0"/>
                        <a:t>Stns</a:t>
                      </a:r>
                      <a:r>
                        <a:rPr lang="en-US" sz="2000" kern="1200" dirty="0" smtClean="0"/>
                        <a:t> –  94</a:t>
                      </a:r>
                    </a:p>
                    <a:p>
                      <a:pPr marL="0" indent="0" algn="l" defTabSz="914079" rtl="0" eaLnBrk="1" latinLnBrk="0" hangingPunct="1"/>
                      <a:r>
                        <a:rPr lang="en-US" sz="2000" kern="1200" dirty="0" smtClean="0"/>
                        <a:t>UG </a:t>
                      </a:r>
                      <a:r>
                        <a:rPr lang="en-US" sz="2000" kern="1200" dirty="0" err="1" smtClean="0"/>
                        <a:t>Stns</a:t>
                      </a:r>
                      <a:r>
                        <a:rPr lang="en-US" sz="2000" kern="1200" dirty="0" smtClean="0"/>
                        <a:t> – 35</a:t>
                      </a:r>
                      <a:endParaRPr lang="en-US" sz="2000" kern="1200" dirty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 defTabSz="914079" rtl="0" eaLnBrk="1" latinLnBrk="0" hangingPunct="1"/>
                      <a:r>
                        <a:rPr lang="en-US" sz="2000" kern="1200" dirty="0" smtClean="0"/>
                        <a:t>9.75</a:t>
                      </a:r>
                      <a:endParaRPr lang="en-US" sz="2000" kern="1200" dirty="0">
                        <a:solidFill>
                          <a:srgbClr val="000099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367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Upcoming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Depots and RSS of DMRC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079" rtl="0" eaLnBrk="1" latinLnBrk="0" hangingPunct="1"/>
                      <a:r>
                        <a:rPr lang="en-US" sz="2000" kern="1200" dirty="0" smtClean="0"/>
                        <a:t>Depots – 7</a:t>
                      </a:r>
                    </a:p>
                    <a:p>
                      <a:pPr marL="0" algn="l" defTabSz="914079" rtl="0" eaLnBrk="1" latinLnBrk="0" hangingPunct="1"/>
                      <a:r>
                        <a:rPr lang="en-US" sz="2000" kern="1200" dirty="0" smtClean="0"/>
                        <a:t>RSSs – 14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en-US" sz="2000" dirty="0" smtClean="0"/>
                        <a:t>12.35 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981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Grand Total</a:t>
                      </a:r>
                      <a:endParaRPr lang="en-US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80000" algn="ctr"/>
                      <a:r>
                        <a:rPr lang="en-US" sz="2400" b="1" dirty="0" smtClean="0"/>
                        <a:t>50.00 </a:t>
                      </a:r>
                      <a:endParaRPr lang="en-US" sz="2400" b="1" dirty="0">
                        <a:solidFill>
                          <a:srgbClr val="0000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4814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09800"/>
            <a:ext cx="8229600" cy="1524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Types of Roofs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3038</TotalTime>
  <Words>965</Words>
  <Application>Microsoft Office PowerPoint</Application>
  <PresentationFormat>On-screen Show (4:3)</PresentationFormat>
  <Paragraphs>277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SOLAR ROOF-TOP  is  A necessity for  DELHI METRO</vt:lpstr>
      <vt:lpstr>Contents </vt:lpstr>
      <vt:lpstr>DMRC’ Power Scenario</vt:lpstr>
      <vt:lpstr>DMRC’s POWER  SCENARIO</vt:lpstr>
      <vt:lpstr>Energy Trend for Last 5 years</vt:lpstr>
      <vt:lpstr>Year – wise  Tariff  Trend </vt:lpstr>
      <vt:lpstr>Assessed Solar Potential</vt:lpstr>
      <vt:lpstr>Assessed Solar Potential of DMRC Sites</vt:lpstr>
      <vt:lpstr>Types of Roofs</vt:lpstr>
      <vt:lpstr>Slide 10</vt:lpstr>
      <vt:lpstr>Slide 11</vt:lpstr>
      <vt:lpstr>Slide 12</vt:lpstr>
      <vt:lpstr>Slide 13</vt:lpstr>
      <vt:lpstr>Slide 14</vt:lpstr>
      <vt:lpstr>Solar Panels  on Inclined Sheds</vt:lpstr>
      <vt:lpstr>Life Line for Safety of personnel</vt:lpstr>
      <vt:lpstr>Ladder provided for easy access (Shed Roof)</vt:lpstr>
      <vt:lpstr>Journey so far</vt:lpstr>
      <vt:lpstr>DMRC’s Journey of becoming solar</vt:lpstr>
      <vt:lpstr>Slide 20</vt:lpstr>
      <vt:lpstr>Slide 21</vt:lpstr>
      <vt:lpstr>Power Purchase Agreements signed till date</vt:lpstr>
      <vt:lpstr>  APPROVALS  FROM  M.N.R.E.</vt:lpstr>
      <vt:lpstr>Details of sanctioned CFA by MNRE</vt:lpstr>
      <vt:lpstr>Slide 25</vt:lpstr>
      <vt:lpstr>Slide 26</vt:lpstr>
      <vt:lpstr>Future Plans</vt:lpstr>
      <vt:lpstr>Slide 28</vt:lpstr>
      <vt:lpstr>Glimpses of Roof Top Solar PV Plants </vt:lpstr>
      <vt:lpstr>Slide 30</vt:lpstr>
      <vt:lpstr>Slide 31</vt:lpstr>
      <vt:lpstr>Slide 32</vt:lpstr>
      <vt:lpstr>Slide 33</vt:lpstr>
      <vt:lpstr>Slide 34</vt:lpstr>
      <vt:lpstr>Slide 35</vt:lpstr>
      <vt:lpstr>Work in progress at Ajronda Depot </vt:lpstr>
      <vt:lpstr>Ajronda Depot Inspection Shed</vt:lpstr>
      <vt:lpstr>Panel installation on Depot Shed  (Curved Roof) </vt:lpstr>
      <vt:lpstr>Thank You 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123</dc:creator>
  <cp:lastModifiedBy>HP</cp:lastModifiedBy>
  <cp:revision>424</cp:revision>
  <dcterms:created xsi:type="dcterms:W3CDTF">2006-08-16T00:00:00Z</dcterms:created>
  <dcterms:modified xsi:type="dcterms:W3CDTF">2015-08-03T06:45:49Z</dcterms:modified>
</cp:coreProperties>
</file>