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369" r:id="rId4"/>
    <p:sldId id="34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50" r:id="rId14"/>
    <p:sldId id="366" r:id="rId15"/>
    <p:sldId id="378" r:id="rId16"/>
    <p:sldId id="327" r:id="rId17"/>
    <p:sldId id="328" r:id="rId18"/>
    <p:sldId id="330" r:id="rId19"/>
    <p:sldId id="331" r:id="rId20"/>
    <p:sldId id="332" r:id="rId21"/>
    <p:sldId id="339" r:id="rId22"/>
    <p:sldId id="335" r:id="rId23"/>
    <p:sldId id="382" r:id="rId24"/>
    <p:sldId id="380" r:id="rId25"/>
    <p:sldId id="381" r:id="rId26"/>
    <p:sldId id="383" r:id="rId27"/>
    <p:sldId id="268" r:id="rId28"/>
    <p:sldId id="266" r:id="rId29"/>
    <p:sldId id="282" r:id="rId30"/>
    <p:sldId id="325" r:id="rId31"/>
    <p:sldId id="385" r:id="rId32"/>
    <p:sldId id="321" r:id="rId33"/>
    <p:sldId id="285" r:id="rId34"/>
    <p:sldId id="389" r:id="rId35"/>
    <p:sldId id="396" r:id="rId36"/>
    <p:sldId id="397" r:id="rId37"/>
    <p:sldId id="258" r:id="rId38"/>
    <p:sldId id="294" r:id="rId39"/>
    <p:sldId id="398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81337-9B6E-4CEA-96DB-08FFDA21EBA7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5CE6AFC-1187-48FC-ADD7-07754B45E96D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spc="300" dirty="0" smtClean="0">
              <a:latin typeface="Arial" pitchFamily="34" charset="0"/>
              <a:cs typeface="Arial" pitchFamily="34" charset="0"/>
            </a:rPr>
            <a:t>PROPOSED SOLUTIONS</a:t>
          </a:r>
          <a:endParaRPr lang="en-US" sz="2000" b="1" spc="300" dirty="0">
            <a:latin typeface="Arial" pitchFamily="34" charset="0"/>
            <a:cs typeface="Arial" pitchFamily="34" charset="0"/>
          </a:endParaRPr>
        </a:p>
      </dgm:t>
    </dgm:pt>
    <dgm:pt modelId="{77B07931-AB20-4DD9-87E9-BACC452C0C63}" type="parTrans" cxnId="{1821B207-AE72-4C52-875E-59C87E8726A3}">
      <dgm:prSet/>
      <dgm:spPr/>
      <dgm:t>
        <a:bodyPr/>
        <a:lstStyle/>
        <a:p>
          <a:endParaRPr lang="en-IN"/>
        </a:p>
      </dgm:t>
    </dgm:pt>
    <dgm:pt modelId="{21A86F92-68E9-4862-B7CD-1FF6EF1BD111}" type="sibTrans" cxnId="{1821B207-AE72-4C52-875E-59C87E8726A3}">
      <dgm:prSet/>
      <dgm:spPr/>
      <dgm:t>
        <a:bodyPr/>
        <a:lstStyle/>
        <a:p>
          <a:endParaRPr lang="en-IN"/>
        </a:p>
      </dgm:t>
    </dgm:pt>
    <dgm:pt modelId="{39F5AE41-9E6F-46BA-A56E-6DF5A11712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spc="300" dirty="0" smtClean="0">
              <a:latin typeface="Arial" pitchFamily="34" charset="0"/>
              <a:cs typeface="Arial" pitchFamily="34" charset="0"/>
            </a:rPr>
            <a:t>BRIEF ON PID </a:t>
          </a:r>
          <a:endParaRPr lang="en-US" sz="2000" b="1" spc="300" dirty="0">
            <a:latin typeface="Arial" pitchFamily="34" charset="0"/>
            <a:cs typeface="Arial" pitchFamily="34" charset="0"/>
          </a:endParaRPr>
        </a:p>
      </dgm:t>
    </dgm:pt>
    <dgm:pt modelId="{5BBACB00-814D-4B16-B6C3-CB1B2A5B50DA}" type="parTrans" cxnId="{EE92363D-E4D5-4281-AB2D-0A4960380733}">
      <dgm:prSet/>
      <dgm:spPr/>
      <dgm:t>
        <a:bodyPr/>
        <a:lstStyle/>
        <a:p>
          <a:endParaRPr lang="en-IN"/>
        </a:p>
      </dgm:t>
    </dgm:pt>
    <dgm:pt modelId="{F5DA4A5F-C43D-40D8-A9A4-7F5BA1849449}" type="sibTrans" cxnId="{EE92363D-E4D5-4281-AB2D-0A4960380733}">
      <dgm:prSet/>
      <dgm:spPr/>
      <dgm:t>
        <a:bodyPr/>
        <a:lstStyle/>
        <a:p>
          <a:endParaRPr lang="en-IN"/>
        </a:p>
      </dgm:t>
    </dgm:pt>
    <dgm:pt modelId="{73648F60-ED42-4816-9BFA-2ACCA80A9DF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spc="300" dirty="0" smtClean="0">
              <a:latin typeface="Arial" pitchFamily="34" charset="0"/>
              <a:cs typeface="Arial" pitchFamily="34" charset="0"/>
            </a:rPr>
            <a:t>CONCLUSION</a:t>
          </a:r>
          <a:endParaRPr lang="en-US" sz="2000" b="1" spc="300" dirty="0">
            <a:latin typeface="Arial" pitchFamily="34" charset="0"/>
            <a:cs typeface="Arial" pitchFamily="34" charset="0"/>
          </a:endParaRPr>
        </a:p>
      </dgm:t>
    </dgm:pt>
    <dgm:pt modelId="{6954633E-A2FF-4E7D-B7CA-0FF41F3E4719}" type="parTrans" cxnId="{6408C08C-7705-4EDD-9B86-F9C8A14B7183}">
      <dgm:prSet/>
      <dgm:spPr/>
      <dgm:t>
        <a:bodyPr/>
        <a:lstStyle/>
        <a:p>
          <a:endParaRPr lang="en-IN"/>
        </a:p>
      </dgm:t>
    </dgm:pt>
    <dgm:pt modelId="{4997AAF9-0A0F-4550-94FF-76A8F490B0E4}" type="sibTrans" cxnId="{6408C08C-7705-4EDD-9B86-F9C8A14B7183}">
      <dgm:prSet/>
      <dgm:spPr/>
      <dgm:t>
        <a:bodyPr/>
        <a:lstStyle/>
        <a:p>
          <a:endParaRPr lang="en-IN"/>
        </a:p>
      </dgm:t>
    </dgm:pt>
    <dgm:pt modelId="{3137D977-9A47-4069-9146-5AF31CECAF5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2000" b="1" spc="300" baseline="0" dirty="0" smtClean="0">
              <a:latin typeface="Arial" pitchFamily="34" charset="0"/>
              <a:cs typeface="Arial" pitchFamily="34" charset="0"/>
            </a:rPr>
            <a:t>OVERVIEW</a:t>
          </a:r>
          <a:r>
            <a:rPr lang="en-IN" sz="2000" b="1" spc="110" baseline="0" dirty="0" smtClean="0">
              <a:latin typeface="Arial" pitchFamily="34" charset="0"/>
              <a:cs typeface="Arial" pitchFamily="34" charset="0"/>
            </a:rPr>
            <a:t> OF SOLAR PROJECTS IN DMRC</a:t>
          </a:r>
          <a:endParaRPr lang="en-IN" sz="2000" b="1" spc="110" baseline="0" dirty="0">
            <a:latin typeface="Arial" pitchFamily="34" charset="0"/>
            <a:cs typeface="Arial" pitchFamily="34" charset="0"/>
          </a:endParaRPr>
        </a:p>
      </dgm:t>
    </dgm:pt>
    <dgm:pt modelId="{C9F981F4-DD68-4B7D-9288-4F0E5E8D11BE}" type="parTrans" cxnId="{8E299125-D432-4A7C-8C66-71191A2AF66D}">
      <dgm:prSet/>
      <dgm:spPr/>
      <dgm:t>
        <a:bodyPr/>
        <a:lstStyle/>
        <a:p>
          <a:endParaRPr lang="en-IN"/>
        </a:p>
      </dgm:t>
    </dgm:pt>
    <dgm:pt modelId="{D16F822F-A642-489C-BF47-5DE814458969}" type="sibTrans" cxnId="{8E299125-D432-4A7C-8C66-71191A2AF66D}">
      <dgm:prSet/>
      <dgm:spPr/>
      <dgm:t>
        <a:bodyPr/>
        <a:lstStyle/>
        <a:p>
          <a:endParaRPr lang="en-IN"/>
        </a:p>
      </dgm:t>
    </dgm:pt>
    <dgm:pt modelId="{0BABEBA2-5CAF-45AB-956E-A69E6905C82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spc="300" dirty="0" smtClean="0">
              <a:latin typeface="Arial" pitchFamily="34" charset="0"/>
              <a:cs typeface="Arial" pitchFamily="34" charset="0"/>
            </a:rPr>
            <a:t>PERFORMANCE  MONITORING  OF  PLANTS</a:t>
          </a:r>
          <a:endParaRPr lang="en-US" sz="2000" b="1" spc="300" dirty="0">
            <a:latin typeface="Arial" pitchFamily="34" charset="0"/>
            <a:cs typeface="Arial" pitchFamily="34" charset="0"/>
          </a:endParaRPr>
        </a:p>
      </dgm:t>
    </dgm:pt>
    <dgm:pt modelId="{03FEAE1D-F44B-470B-A849-5AE7B1D4A1AF}" type="parTrans" cxnId="{48BED6BB-29F2-40DC-951E-E8EC708269A9}">
      <dgm:prSet/>
      <dgm:spPr/>
      <dgm:t>
        <a:bodyPr/>
        <a:lstStyle/>
        <a:p>
          <a:endParaRPr lang="en-IN"/>
        </a:p>
      </dgm:t>
    </dgm:pt>
    <dgm:pt modelId="{E126DB71-BB8F-498C-9E65-204078EF6092}" type="sibTrans" cxnId="{48BED6BB-29F2-40DC-951E-E8EC708269A9}">
      <dgm:prSet/>
      <dgm:spPr/>
      <dgm:t>
        <a:bodyPr/>
        <a:lstStyle/>
        <a:p>
          <a:endParaRPr lang="en-IN"/>
        </a:p>
      </dgm:t>
    </dgm:pt>
    <dgm:pt modelId="{C93A1260-2BCF-4D34-9C28-9876B2977239}" type="pres">
      <dgm:prSet presAssocID="{39A81337-9B6E-4CEA-96DB-08FFDA21EB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D81B8-E1DA-4B42-9E85-C2F9F1CE28CA}" type="pres">
      <dgm:prSet presAssocID="{3137D977-9A47-4069-9146-5AF31CECAF5B}" presName="parentLin" presStyleCnt="0"/>
      <dgm:spPr/>
    </dgm:pt>
    <dgm:pt modelId="{4080FF02-2EBF-4566-9ABF-0F91AAC87993}" type="pres">
      <dgm:prSet presAssocID="{3137D977-9A47-4069-9146-5AF31CECAF5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A554FF10-5D10-43B3-A8A1-22BDA94426FF}" type="pres">
      <dgm:prSet presAssocID="{3137D977-9A47-4069-9146-5AF31CECAF5B}" presName="parentText" presStyleLbl="node1" presStyleIdx="0" presStyleCnt="5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16012B-329E-45A8-B9D8-13FFECF191E8}" type="pres">
      <dgm:prSet presAssocID="{3137D977-9A47-4069-9146-5AF31CECAF5B}" presName="negativeSpace" presStyleCnt="0"/>
      <dgm:spPr/>
    </dgm:pt>
    <dgm:pt modelId="{CD074E9B-BDB9-45D0-A740-AA04E23FD341}" type="pres">
      <dgm:prSet presAssocID="{3137D977-9A47-4069-9146-5AF31CECAF5B}" presName="childText" presStyleLbl="conFgAcc1" presStyleIdx="0" presStyleCnt="5">
        <dgm:presLayoutVars>
          <dgm:bulletEnabled val="1"/>
        </dgm:presLayoutVars>
      </dgm:prSet>
      <dgm:spPr/>
    </dgm:pt>
    <dgm:pt modelId="{3DBF646A-0175-4407-98F2-DDDBDF85B564}" type="pres">
      <dgm:prSet presAssocID="{D16F822F-A642-489C-BF47-5DE814458969}" presName="spaceBetweenRectangles" presStyleCnt="0"/>
      <dgm:spPr/>
    </dgm:pt>
    <dgm:pt modelId="{B6DBF0FB-9C95-4C27-ABB3-0E25691F732C}" type="pres">
      <dgm:prSet presAssocID="{0BABEBA2-5CAF-45AB-956E-A69E6905C825}" presName="parentLin" presStyleCnt="0"/>
      <dgm:spPr/>
    </dgm:pt>
    <dgm:pt modelId="{C0BA9628-303E-468C-97BB-7E0E1C065BB5}" type="pres">
      <dgm:prSet presAssocID="{0BABEBA2-5CAF-45AB-956E-A69E6905C825}" presName="parentLeftMargin" presStyleLbl="node1" presStyleIdx="0" presStyleCnt="5" custLinFactNeighborX="-6542" custLinFactNeighborY="263"/>
      <dgm:spPr/>
      <dgm:t>
        <a:bodyPr/>
        <a:lstStyle/>
        <a:p>
          <a:endParaRPr lang="en-IN"/>
        </a:p>
      </dgm:t>
    </dgm:pt>
    <dgm:pt modelId="{8430A95D-352D-4E9F-BF5F-45637B6C6E7A}" type="pres">
      <dgm:prSet presAssocID="{0BABEBA2-5CAF-45AB-956E-A69E6905C825}" presName="parentText" presStyleLbl="node1" presStyleIdx="1" presStyleCnt="5" custScaleX="13908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E27717-0252-4E39-A4D7-557E8DFCE963}" type="pres">
      <dgm:prSet presAssocID="{0BABEBA2-5CAF-45AB-956E-A69E6905C825}" presName="negativeSpace" presStyleCnt="0"/>
      <dgm:spPr/>
    </dgm:pt>
    <dgm:pt modelId="{E026341F-8272-4074-8749-1A6E515E7176}" type="pres">
      <dgm:prSet presAssocID="{0BABEBA2-5CAF-45AB-956E-A69E6905C825}" presName="childText" presStyleLbl="conFgAcc1" presStyleIdx="1" presStyleCnt="5">
        <dgm:presLayoutVars>
          <dgm:bulletEnabled val="1"/>
        </dgm:presLayoutVars>
      </dgm:prSet>
      <dgm:spPr/>
    </dgm:pt>
    <dgm:pt modelId="{F57866E7-28F1-4E89-A8CE-9AF7902B201C}" type="pres">
      <dgm:prSet presAssocID="{E126DB71-BB8F-498C-9E65-204078EF6092}" presName="spaceBetweenRectangles" presStyleCnt="0"/>
      <dgm:spPr/>
    </dgm:pt>
    <dgm:pt modelId="{604E2762-56D3-4174-8D98-8391B60F8A54}" type="pres">
      <dgm:prSet presAssocID="{39F5AE41-9E6F-46BA-A56E-6DF5A1171215}" presName="parentLin" presStyleCnt="0"/>
      <dgm:spPr/>
    </dgm:pt>
    <dgm:pt modelId="{35C0658F-03EB-4998-956E-006B70DA99D3}" type="pres">
      <dgm:prSet presAssocID="{39F5AE41-9E6F-46BA-A56E-6DF5A1171215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39B4F651-785A-4762-A489-81EAA7840864}" type="pres">
      <dgm:prSet presAssocID="{39F5AE41-9E6F-46BA-A56E-6DF5A1171215}" presName="parentText" presStyleLbl="node1" presStyleIdx="2" presStyleCnt="5" custLinFactNeighborX="-2912" custLinFactNeighborY="-155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F49AFF-91CE-48F1-8C33-A71ABB52110C}" type="pres">
      <dgm:prSet presAssocID="{39F5AE41-9E6F-46BA-A56E-6DF5A1171215}" presName="negativeSpace" presStyleCnt="0"/>
      <dgm:spPr/>
    </dgm:pt>
    <dgm:pt modelId="{532929E1-1507-4AEA-990A-AD77F1BA76B7}" type="pres">
      <dgm:prSet presAssocID="{39F5AE41-9E6F-46BA-A56E-6DF5A1171215}" presName="childText" presStyleLbl="conFgAcc1" presStyleIdx="2" presStyleCnt="5">
        <dgm:presLayoutVars>
          <dgm:bulletEnabled val="1"/>
        </dgm:presLayoutVars>
      </dgm:prSet>
      <dgm:spPr/>
    </dgm:pt>
    <dgm:pt modelId="{202F1F0F-DBB0-48CE-9626-B584AC32C97F}" type="pres">
      <dgm:prSet presAssocID="{F5DA4A5F-C43D-40D8-A9A4-7F5BA1849449}" presName="spaceBetweenRectangles" presStyleCnt="0"/>
      <dgm:spPr/>
    </dgm:pt>
    <dgm:pt modelId="{00EEBD81-2153-4EC1-AF60-89D3FAAD3988}" type="pres">
      <dgm:prSet presAssocID="{75CE6AFC-1187-48FC-ADD7-07754B45E96D}" presName="parentLin" presStyleCnt="0"/>
      <dgm:spPr/>
    </dgm:pt>
    <dgm:pt modelId="{3E863514-DA1C-4C1B-AFF8-8D29CE18A7F0}" type="pres">
      <dgm:prSet presAssocID="{75CE6AFC-1187-48FC-ADD7-07754B45E96D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BA0499D8-FF42-458F-B5C1-51EB687BC9AB}" type="pres">
      <dgm:prSet presAssocID="{75CE6AFC-1187-48FC-ADD7-07754B45E96D}" presName="parentText" presStyleLbl="node1" presStyleIdx="3" presStyleCnt="5" custScaleX="12830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752259-89F5-4723-9A6C-35F7BFD1EE7A}" type="pres">
      <dgm:prSet presAssocID="{75CE6AFC-1187-48FC-ADD7-07754B45E96D}" presName="negativeSpace" presStyleCnt="0"/>
      <dgm:spPr/>
    </dgm:pt>
    <dgm:pt modelId="{168BBE56-1C19-4E9D-B8D9-20A430AF8C23}" type="pres">
      <dgm:prSet presAssocID="{75CE6AFC-1187-48FC-ADD7-07754B45E96D}" presName="childText" presStyleLbl="conFgAcc1" presStyleIdx="3" presStyleCnt="5">
        <dgm:presLayoutVars>
          <dgm:bulletEnabled val="1"/>
        </dgm:presLayoutVars>
      </dgm:prSet>
      <dgm:spPr/>
    </dgm:pt>
    <dgm:pt modelId="{588AF253-1B97-4B49-BE47-262705CC69D4}" type="pres">
      <dgm:prSet presAssocID="{21A86F92-68E9-4862-B7CD-1FF6EF1BD111}" presName="spaceBetweenRectangles" presStyleCnt="0"/>
      <dgm:spPr/>
    </dgm:pt>
    <dgm:pt modelId="{5E418D13-D3A2-4B2D-8C52-4B26E2A35CBC}" type="pres">
      <dgm:prSet presAssocID="{73648F60-ED42-4816-9BFA-2ACCA80A9DF4}" presName="parentLin" presStyleCnt="0"/>
      <dgm:spPr/>
    </dgm:pt>
    <dgm:pt modelId="{3E47338C-0518-41F9-BB63-0B6A4B366B96}" type="pres">
      <dgm:prSet presAssocID="{73648F60-ED42-4816-9BFA-2ACCA80A9DF4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E240F1AE-2B01-48C3-8278-C50D04D1A191}" type="pres">
      <dgm:prSet presAssocID="{73648F60-ED42-4816-9BFA-2ACCA80A9D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97C284-E382-4ED7-89C1-8ED54757FBE3}" type="pres">
      <dgm:prSet presAssocID="{73648F60-ED42-4816-9BFA-2ACCA80A9DF4}" presName="negativeSpace" presStyleCnt="0"/>
      <dgm:spPr/>
    </dgm:pt>
    <dgm:pt modelId="{749582C3-FC06-4A66-AF60-E01E6E1E47CA}" type="pres">
      <dgm:prSet presAssocID="{73648F60-ED42-4816-9BFA-2ACCA80A9DF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299125-D432-4A7C-8C66-71191A2AF66D}" srcId="{39A81337-9B6E-4CEA-96DB-08FFDA21EBA7}" destId="{3137D977-9A47-4069-9146-5AF31CECAF5B}" srcOrd="0" destOrd="0" parTransId="{C9F981F4-DD68-4B7D-9288-4F0E5E8D11BE}" sibTransId="{D16F822F-A642-489C-BF47-5DE814458969}"/>
    <dgm:cxn modelId="{48BED6BB-29F2-40DC-951E-E8EC708269A9}" srcId="{39A81337-9B6E-4CEA-96DB-08FFDA21EBA7}" destId="{0BABEBA2-5CAF-45AB-956E-A69E6905C825}" srcOrd="1" destOrd="0" parTransId="{03FEAE1D-F44B-470B-A849-5AE7B1D4A1AF}" sibTransId="{E126DB71-BB8F-498C-9E65-204078EF6092}"/>
    <dgm:cxn modelId="{BA631D1D-64AF-4010-BAF0-F4B758A4262E}" type="presOf" srcId="{39F5AE41-9E6F-46BA-A56E-6DF5A1171215}" destId="{35C0658F-03EB-4998-956E-006B70DA99D3}" srcOrd="0" destOrd="0" presId="urn:microsoft.com/office/officeart/2005/8/layout/list1"/>
    <dgm:cxn modelId="{6088BE87-7CB3-4E43-B7CA-907523B02324}" type="presOf" srcId="{0BABEBA2-5CAF-45AB-956E-A69E6905C825}" destId="{C0BA9628-303E-468C-97BB-7E0E1C065BB5}" srcOrd="0" destOrd="0" presId="urn:microsoft.com/office/officeart/2005/8/layout/list1"/>
    <dgm:cxn modelId="{EE92363D-E4D5-4281-AB2D-0A4960380733}" srcId="{39A81337-9B6E-4CEA-96DB-08FFDA21EBA7}" destId="{39F5AE41-9E6F-46BA-A56E-6DF5A1171215}" srcOrd="2" destOrd="0" parTransId="{5BBACB00-814D-4B16-B6C3-CB1B2A5B50DA}" sibTransId="{F5DA4A5F-C43D-40D8-A9A4-7F5BA1849449}"/>
    <dgm:cxn modelId="{FC86C255-98B5-430E-8738-611B0FD336B1}" type="presOf" srcId="{0BABEBA2-5CAF-45AB-956E-A69E6905C825}" destId="{8430A95D-352D-4E9F-BF5F-45637B6C6E7A}" srcOrd="1" destOrd="0" presId="urn:microsoft.com/office/officeart/2005/8/layout/list1"/>
    <dgm:cxn modelId="{1DAC48BD-CB6F-4D51-8E9B-BF77E7F4EBB7}" type="presOf" srcId="{3137D977-9A47-4069-9146-5AF31CECAF5B}" destId="{4080FF02-2EBF-4566-9ABF-0F91AAC87993}" srcOrd="0" destOrd="0" presId="urn:microsoft.com/office/officeart/2005/8/layout/list1"/>
    <dgm:cxn modelId="{E56B1897-8483-40EA-AD02-1238F5E28EA3}" type="presOf" srcId="{39A81337-9B6E-4CEA-96DB-08FFDA21EBA7}" destId="{C93A1260-2BCF-4D34-9C28-9876B2977239}" srcOrd="0" destOrd="0" presId="urn:microsoft.com/office/officeart/2005/8/layout/list1"/>
    <dgm:cxn modelId="{6408C08C-7705-4EDD-9B86-F9C8A14B7183}" srcId="{39A81337-9B6E-4CEA-96DB-08FFDA21EBA7}" destId="{73648F60-ED42-4816-9BFA-2ACCA80A9DF4}" srcOrd="4" destOrd="0" parTransId="{6954633E-A2FF-4E7D-B7CA-0FF41F3E4719}" sibTransId="{4997AAF9-0A0F-4550-94FF-76A8F490B0E4}"/>
    <dgm:cxn modelId="{96F7BE5B-34C6-43BE-9783-BCA5DFB4EEFE}" type="presOf" srcId="{75CE6AFC-1187-48FC-ADD7-07754B45E96D}" destId="{3E863514-DA1C-4C1B-AFF8-8D29CE18A7F0}" srcOrd="0" destOrd="0" presId="urn:microsoft.com/office/officeart/2005/8/layout/list1"/>
    <dgm:cxn modelId="{29E5E68B-6D67-4E10-BDD0-DBF961107FA4}" type="presOf" srcId="{39F5AE41-9E6F-46BA-A56E-6DF5A1171215}" destId="{39B4F651-785A-4762-A489-81EAA7840864}" srcOrd="1" destOrd="0" presId="urn:microsoft.com/office/officeart/2005/8/layout/list1"/>
    <dgm:cxn modelId="{B879D0DF-AB9C-424E-86DF-6F28DA314B29}" type="presOf" srcId="{73648F60-ED42-4816-9BFA-2ACCA80A9DF4}" destId="{3E47338C-0518-41F9-BB63-0B6A4B366B96}" srcOrd="0" destOrd="0" presId="urn:microsoft.com/office/officeart/2005/8/layout/list1"/>
    <dgm:cxn modelId="{4C3617A5-60B4-4D60-AE64-4B5DB333066A}" type="presOf" srcId="{73648F60-ED42-4816-9BFA-2ACCA80A9DF4}" destId="{E240F1AE-2B01-48C3-8278-C50D04D1A191}" srcOrd="1" destOrd="0" presId="urn:microsoft.com/office/officeart/2005/8/layout/list1"/>
    <dgm:cxn modelId="{E96ECD6E-9C2A-4C78-ADA3-5E6FF15641A5}" type="presOf" srcId="{3137D977-9A47-4069-9146-5AF31CECAF5B}" destId="{A554FF10-5D10-43B3-A8A1-22BDA94426FF}" srcOrd="1" destOrd="0" presId="urn:microsoft.com/office/officeart/2005/8/layout/list1"/>
    <dgm:cxn modelId="{3E628B82-1ECF-454F-83F9-AE19E21C4CB8}" type="presOf" srcId="{75CE6AFC-1187-48FC-ADD7-07754B45E96D}" destId="{BA0499D8-FF42-458F-B5C1-51EB687BC9AB}" srcOrd="1" destOrd="0" presId="urn:microsoft.com/office/officeart/2005/8/layout/list1"/>
    <dgm:cxn modelId="{1821B207-AE72-4C52-875E-59C87E8726A3}" srcId="{39A81337-9B6E-4CEA-96DB-08FFDA21EBA7}" destId="{75CE6AFC-1187-48FC-ADD7-07754B45E96D}" srcOrd="3" destOrd="0" parTransId="{77B07931-AB20-4DD9-87E9-BACC452C0C63}" sibTransId="{21A86F92-68E9-4862-B7CD-1FF6EF1BD111}"/>
    <dgm:cxn modelId="{9C78BD3D-6E67-4CE8-9C39-7E6976B13876}" type="presParOf" srcId="{C93A1260-2BCF-4D34-9C28-9876B2977239}" destId="{256D81B8-E1DA-4B42-9E85-C2F9F1CE28CA}" srcOrd="0" destOrd="0" presId="urn:microsoft.com/office/officeart/2005/8/layout/list1"/>
    <dgm:cxn modelId="{155658C2-5303-4E99-A92A-8C8E0604D514}" type="presParOf" srcId="{256D81B8-E1DA-4B42-9E85-C2F9F1CE28CA}" destId="{4080FF02-2EBF-4566-9ABF-0F91AAC87993}" srcOrd="0" destOrd="0" presId="urn:microsoft.com/office/officeart/2005/8/layout/list1"/>
    <dgm:cxn modelId="{ACF490A7-484C-4754-B910-B8EA64211398}" type="presParOf" srcId="{256D81B8-E1DA-4B42-9E85-C2F9F1CE28CA}" destId="{A554FF10-5D10-43B3-A8A1-22BDA94426FF}" srcOrd="1" destOrd="0" presId="urn:microsoft.com/office/officeart/2005/8/layout/list1"/>
    <dgm:cxn modelId="{7D1D621B-F184-4E1C-B5DD-8D28C118F978}" type="presParOf" srcId="{C93A1260-2BCF-4D34-9C28-9876B2977239}" destId="{6716012B-329E-45A8-B9D8-13FFECF191E8}" srcOrd="1" destOrd="0" presId="urn:microsoft.com/office/officeart/2005/8/layout/list1"/>
    <dgm:cxn modelId="{02449AF5-3F39-4EB1-826A-39F5FFAEF512}" type="presParOf" srcId="{C93A1260-2BCF-4D34-9C28-9876B2977239}" destId="{CD074E9B-BDB9-45D0-A740-AA04E23FD341}" srcOrd="2" destOrd="0" presId="urn:microsoft.com/office/officeart/2005/8/layout/list1"/>
    <dgm:cxn modelId="{7313C697-F03E-4419-BE43-601194CD0F2C}" type="presParOf" srcId="{C93A1260-2BCF-4D34-9C28-9876B2977239}" destId="{3DBF646A-0175-4407-98F2-DDDBDF85B564}" srcOrd="3" destOrd="0" presId="urn:microsoft.com/office/officeart/2005/8/layout/list1"/>
    <dgm:cxn modelId="{DBB1469C-407B-4D13-84A8-210D08A91E4E}" type="presParOf" srcId="{C93A1260-2BCF-4D34-9C28-9876B2977239}" destId="{B6DBF0FB-9C95-4C27-ABB3-0E25691F732C}" srcOrd="4" destOrd="0" presId="urn:microsoft.com/office/officeart/2005/8/layout/list1"/>
    <dgm:cxn modelId="{664946DE-D9C7-416C-A61C-FB261235D8AF}" type="presParOf" srcId="{B6DBF0FB-9C95-4C27-ABB3-0E25691F732C}" destId="{C0BA9628-303E-468C-97BB-7E0E1C065BB5}" srcOrd="0" destOrd="0" presId="urn:microsoft.com/office/officeart/2005/8/layout/list1"/>
    <dgm:cxn modelId="{A9E417E2-220D-4A7A-A347-8A4AEB016E64}" type="presParOf" srcId="{B6DBF0FB-9C95-4C27-ABB3-0E25691F732C}" destId="{8430A95D-352D-4E9F-BF5F-45637B6C6E7A}" srcOrd="1" destOrd="0" presId="urn:microsoft.com/office/officeart/2005/8/layout/list1"/>
    <dgm:cxn modelId="{CEA04FA9-9D9E-4111-8CAC-7A3BF6418553}" type="presParOf" srcId="{C93A1260-2BCF-4D34-9C28-9876B2977239}" destId="{49E27717-0252-4E39-A4D7-557E8DFCE963}" srcOrd="5" destOrd="0" presId="urn:microsoft.com/office/officeart/2005/8/layout/list1"/>
    <dgm:cxn modelId="{C41E6473-79D5-46A0-906D-587B88F4AC3D}" type="presParOf" srcId="{C93A1260-2BCF-4D34-9C28-9876B2977239}" destId="{E026341F-8272-4074-8749-1A6E515E7176}" srcOrd="6" destOrd="0" presId="urn:microsoft.com/office/officeart/2005/8/layout/list1"/>
    <dgm:cxn modelId="{6D31B145-E5DF-481D-9E6A-30A3FCEAC40E}" type="presParOf" srcId="{C93A1260-2BCF-4D34-9C28-9876B2977239}" destId="{F57866E7-28F1-4E89-A8CE-9AF7902B201C}" srcOrd="7" destOrd="0" presId="urn:microsoft.com/office/officeart/2005/8/layout/list1"/>
    <dgm:cxn modelId="{D322408B-60D3-4C81-BA92-EE830C51C26D}" type="presParOf" srcId="{C93A1260-2BCF-4D34-9C28-9876B2977239}" destId="{604E2762-56D3-4174-8D98-8391B60F8A54}" srcOrd="8" destOrd="0" presId="urn:microsoft.com/office/officeart/2005/8/layout/list1"/>
    <dgm:cxn modelId="{C6881385-8DF3-42C4-A1C3-AEEF3B525E3C}" type="presParOf" srcId="{604E2762-56D3-4174-8D98-8391B60F8A54}" destId="{35C0658F-03EB-4998-956E-006B70DA99D3}" srcOrd="0" destOrd="0" presId="urn:microsoft.com/office/officeart/2005/8/layout/list1"/>
    <dgm:cxn modelId="{385A0BD9-B06F-4DAA-BCD1-B441AF0567CC}" type="presParOf" srcId="{604E2762-56D3-4174-8D98-8391B60F8A54}" destId="{39B4F651-785A-4762-A489-81EAA7840864}" srcOrd="1" destOrd="0" presId="urn:microsoft.com/office/officeart/2005/8/layout/list1"/>
    <dgm:cxn modelId="{C523EFE2-08A4-42F7-BD96-14FEC7EDE052}" type="presParOf" srcId="{C93A1260-2BCF-4D34-9C28-9876B2977239}" destId="{97F49AFF-91CE-48F1-8C33-A71ABB52110C}" srcOrd="9" destOrd="0" presId="urn:microsoft.com/office/officeart/2005/8/layout/list1"/>
    <dgm:cxn modelId="{E39C6DE3-B2D8-4266-BDA5-BC6A5CBCC2D8}" type="presParOf" srcId="{C93A1260-2BCF-4D34-9C28-9876B2977239}" destId="{532929E1-1507-4AEA-990A-AD77F1BA76B7}" srcOrd="10" destOrd="0" presId="urn:microsoft.com/office/officeart/2005/8/layout/list1"/>
    <dgm:cxn modelId="{1ED24011-8E30-494E-AFEC-4ADDF022DD77}" type="presParOf" srcId="{C93A1260-2BCF-4D34-9C28-9876B2977239}" destId="{202F1F0F-DBB0-48CE-9626-B584AC32C97F}" srcOrd="11" destOrd="0" presId="urn:microsoft.com/office/officeart/2005/8/layout/list1"/>
    <dgm:cxn modelId="{E89698C5-614B-4C0E-9941-78047D2EF7DE}" type="presParOf" srcId="{C93A1260-2BCF-4D34-9C28-9876B2977239}" destId="{00EEBD81-2153-4EC1-AF60-89D3FAAD3988}" srcOrd="12" destOrd="0" presId="urn:microsoft.com/office/officeart/2005/8/layout/list1"/>
    <dgm:cxn modelId="{B8BFC6BD-4874-4F40-AB4A-86A46A0C9E1D}" type="presParOf" srcId="{00EEBD81-2153-4EC1-AF60-89D3FAAD3988}" destId="{3E863514-DA1C-4C1B-AFF8-8D29CE18A7F0}" srcOrd="0" destOrd="0" presId="urn:microsoft.com/office/officeart/2005/8/layout/list1"/>
    <dgm:cxn modelId="{574F884B-2578-4519-B867-38C75A019E95}" type="presParOf" srcId="{00EEBD81-2153-4EC1-AF60-89D3FAAD3988}" destId="{BA0499D8-FF42-458F-B5C1-51EB687BC9AB}" srcOrd="1" destOrd="0" presId="urn:microsoft.com/office/officeart/2005/8/layout/list1"/>
    <dgm:cxn modelId="{7E24BD3A-80D1-442C-8128-9D5984676D2F}" type="presParOf" srcId="{C93A1260-2BCF-4D34-9C28-9876B2977239}" destId="{FC752259-89F5-4723-9A6C-35F7BFD1EE7A}" srcOrd="13" destOrd="0" presId="urn:microsoft.com/office/officeart/2005/8/layout/list1"/>
    <dgm:cxn modelId="{D75B2E62-1787-4FE6-924C-1E2E574E39CE}" type="presParOf" srcId="{C93A1260-2BCF-4D34-9C28-9876B2977239}" destId="{168BBE56-1C19-4E9D-B8D9-20A430AF8C23}" srcOrd="14" destOrd="0" presId="urn:microsoft.com/office/officeart/2005/8/layout/list1"/>
    <dgm:cxn modelId="{E448541E-5F66-4B86-B92F-16E3854D360D}" type="presParOf" srcId="{C93A1260-2BCF-4D34-9C28-9876B2977239}" destId="{588AF253-1B97-4B49-BE47-262705CC69D4}" srcOrd="15" destOrd="0" presId="urn:microsoft.com/office/officeart/2005/8/layout/list1"/>
    <dgm:cxn modelId="{8B97A68A-C9DD-4C0C-8956-90491A31B4D0}" type="presParOf" srcId="{C93A1260-2BCF-4D34-9C28-9876B2977239}" destId="{5E418D13-D3A2-4B2D-8C52-4B26E2A35CBC}" srcOrd="16" destOrd="0" presId="urn:microsoft.com/office/officeart/2005/8/layout/list1"/>
    <dgm:cxn modelId="{E1F0BF3D-8E99-4CAC-A3C0-F0D3A69E8ECA}" type="presParOf" srcId="{5E418D13-D3A2-4B2D-8C52-4B26E2A35CBC}" destId="{3E47338C-0518-41F9-BB63-0B6A4B366B96}" srcOrd="0" destOrd="0" presId="urn:microsoft.com/office/officeart/2005/8/layout/list1"/>
    <dgm:cxn modelId="{5C3DF6F1-73F4-49EC-9D2A-490E1A3B5747}" type="presParOf" srcId="{5E418D13-D3A2-4B2D-8C52-4B26E2A35CBC}" destId="{E240F1AE-2B01-48C3-8278-C50D04D1A191}" srcOrd="1" destOrd="0" presId="urn:microsoft.com/office/officeart/2005/8/layout/list1"/>
    <dgm:cxn modelId="{A4158E03-0090-42C2-87EA-23E646ACD2D9}" type="presParOf" srcId="{C93A1260-2BCF-4D34-9C28-9876B2977239}" destId="{4397C284-E382-4ED7-89C1-8ED54757FBE3}" srcOrd="17" destOrd="0" presId="urn:microsoft.com/office/officeart/2005/8/layout/list1"/>
    <dgm:cxn modelId="{B11E8091-0851-4800-BA7F-7B33857E4D6E}" type="presParOf" srcId="{C93A1260-2BCF-4D34-9C28-9876B2977239}" destId="{749582C3-FC06-4A66-AF60-E01E6E1E47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81337-9B6E-4CEA-96DB-08FFDA21EBA7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0AD1112-B316-4961-ABB3-5208A7FD8A5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rtl="0">
            <a:lnSpc>
              <a:spcPct val="200000"/>
            </a:lnSpc>
          </a:pPr>
          <a:r>
            <a:rPr lang="en-IN" sz="3600" b="1" spc="3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OVERVIEW</a:t>
          </a:r>
          <a:r>
            <a:rPr lang="en-IN" sz="3600" b="1" spc="11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OF SOLAR PROJECTS IN DMRC</a:t>
          </a:r>
          <a:endParaRPr lang="en-US" sz="3600" b="1" dirty="0">
            <a:solidFill>
              <a:schemeClr val="bg1"/>
            </a:solidFill>
          </a:endParaRPr>
        </a:p>
      </dgm:t>
    </dgm:pt>
    <dgm:pt modelId="{46D076DE-6168-4CFC-AF9C-9A6591669AF8}" type="parTrans" cxnId="{A7F632F4-5CEB-4552-8934-3F3DCEF05252}">
      <dgm:prSet/>
      <dgm:spPr/>
      <dgm:t>
        <a:bodyPr/>
        <a:lstStyle/>
        <a:p>
          <a:endParaRPr lang="en-US" b="1"/>
        </a:p>
      </dgm:t>
    </dgm:pt>
    <dgm:pt modelId="{384539DD-7932-4956-8E85-F058465814EF}" type="sibTrans" cxnId="{A7F632F4-5CEB-4552-8934-3F3DCEF05252}">
      <dgm:prSet/>
      <dgm:spPr/>
      <dgm:t>
        <a:bodyPr/>
        <a:lstStyle/>
        <a:p>
          <a:endParaRPr lang="en-US" b="1"/>
        </a:p>
      </dgm:t>
    </dgm:pt>
    <dgm:pt modelId="{B2730ED3-2AEC-44E2-9AEA-3310EA6387E6}" type="pres">
      <dgm:prSet presAssocID="{39A81337-9B6E-4CEA-96DB-08FFDA21E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344CEA-C500-4A2D-AD17-66E8D118B10F}" type="pres">
      <dgm:prSet presAssocID="{70AD1112-B316-4961-ABB3-5208A7FD8A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7F632F4-5CEB-4552-8934-3F3DCEF05252}" srcId="{39A81337-9B6E-4CEA-96DB-08FFDA21EBA7}" destId="{70AD1112-B316-4961-ABB3-5208A7FD8A54}" srcOrd="0" destOrd="0" parTransId="{46D076DE-6168-4CFC-AF9C-9A6591669AF8}" sibTransId="{384539DD-7932-4956-8E85-F058465814EF}"/>
    <dgm:cxn modelId="{FC16FFC3-19E4-435C-B710-BC2D7EF7E693}" type="presOf" srcId="{39A81337-9B6E-4CEA-96DB-08FFDA21EBA7}" destId="{B2730ED3-2AEC-44E2-9AEA-3310EA6387E6}" srcOrd="0" destOrd="0" presId="urn:microsoft.com/office/officeart/2005/8/layout/vList2"/>
    <dgm:cxn modelId="{A6404692-BDE7-43DD-8C1E-8D5A4184F8C4}" type="presOf" srcId="{70AD1112-B316-4961-ABB3-5208A7FD8A54}" destId="{DD344CEA-C500-4A2D-AD17-66E8D118B10F}" srcOrd="0" destOrd="0" presId="urn:microsoft.com/office/officeart/2005/8/layout/vList2"/>
    <dgm:cxn modelId="{7AA2055D-DB3A-4077-AE02-D3AFADD9DA85}" type="presParOf" srcId="{B2730ED3-2AEC-44E2-9AEA-3310EA6387E6}" destId="{DD344CEA-C500-4A2D-AD17-66E8D118B1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81337-9B6E-4CEA-96DB-08FFDA21EBA7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0AD1112-B316-4961-ABB3-5208A7FD8A5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rtl="0">
            <a:lnSpc>
              <a:spcPct val="200000"/>
            </a:lnSpc>
          </a:pPr>
          <a:r>
            <a:rPr lang="en-US" sz="4000" b="1" i="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PERFORMANCE MONITORING OF PLANTS</a:t>
          </a:r>
          <a:endParaRPr lang="en-US" sz="4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6D076DE-6168-4CFC-AF9C-9A6591669AF8}" type="parTrans" cxnId="{A7F632F4-5CEB-4552-8934-3F3DCEF05252}">
      <dgm:prSet/>
      <dgm:spPr/>
      <dgm:t>
        <a:bodyPr/>
        <a:lstStyle/>
        <a:p>
          <a:endParaRPr lang="en-US" b="1"/>
        </a:p>
      </dgm:t>
    </dgm:pt>
    <dgm:pt modelId="{384539DD-7932-4956-8E85-F058465814EF}" type="sibTrans" cxnId="{A7F632F4-5CEB-4552-8934-3F3DCEF05252}">
      <dgm:prSet/>
      <dgm:spPr/>
      <dgm:t>
        <a:bodyPr/>
        <a:lstStyle/>
        <a:p>
          <a:endParaRPr lang="en-US" b="1"/>
        </a:p>
      </dgm:t>
    </dgm:pt>
    <dgm:pt modelId="{46DF2DF4-CB5D-472F-952F-7A1E7CD73D16}" type="pres">
      <dgm:prSet presAssocID="{39A81337-9B6E-4CEA-96DB-08FFDA21E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DB0EAA8-C3E3-4652-9B21-C19B130FEEB1}" type="pres">
      <dgm:prSet presAssocID="{70AD1112-B316-4961-ABB3-5208A7FD8A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5DB47F7-5544-46AD-B14B-608E699B1407}" type="presOf" srcId="{39A81337-9B6E-4CEA-96DB-08FFDA21EBA7}" destId="{46DF2DF4-CB5D-472F-952F-7A1E7CD73D16}" srcOrd="0" destOrd="0" presId="urn:microsoft.com/office/officeart/2005/8/layout/vList2"/>
    <dgm:cxn modelId="{6F3A6BA5-B78F-4B6A-B4DE-C3129F98AD9F}" type="presOf" srcId="{70AD1112-B316-4961-ABB3-5208A7FD8A54}" destId="{0DB0EAA8-C3E3-4652-9B21-C19B130FEEB1}" srcOrd="0" destOrd="0" presId="urn:microsoft.com/office/officeart/2005/8/layout/vList2"/>
    <dgm:cxn modelId="{A7F632F4-5CEB-4552-8934-3F3DCEF05252}" srcId="{39A81337-9B6E-4CEA-96DB-08FFDA21EBA7}" destId="{70AD1112-B316-4961-ABB3-5208A7FD8A54}" srcOrd="0" destOrd="0" parTransId="{46D076DE-6168-4CFC-AF9C-9A6591669AF8}" sibTransId="{384539DD-7932-4956-8E85-F058465814EF}"/>
    <dgm:cxn modelId="{A4EB463D-A791-49FA-A97F-3CA7E9954CD7}" type="presParOf" srcId="{46DF2DF4-CB5D-472F-952F-7A1E7CD73D16}" destId="{0DB0EAA8-C3E3-4652-9B21-C19B130FE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81337-9B6E-4CEA-96DB-08FFDA21EBA7}" type="doc">
      <dgm:prSet loTypeId="urn:microsoft.com/office/officeart/2005/8/layout/list1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0AD1112-B316-4961-ABB3-5208A7FD8A54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 rtl="0"/>
          <a:r>
            <a:rPr lang="en-US" sz="3200" b="1" i="0" baseline="0" dirty="0" smtClean="0">
              <a:solidFill>
                <a:schemeClr val="bg1"/>
              </a:solidFill>
            </a:rPr>
            <a:t>BRIEF  ON  POTENTIAL INDUCED DEGRADATION (PID)</a:t>
          </a:r>
          <a:endParaRPr lang="en-US" sz="3200" b="1" dirty="0">
            <a:solidFill>
              <a:schemeClr val="bg1"/>
            </a:solidFill>
          </a:endParaRPr>
        </a:p>
      </dgm:t>
    </dgm:pt>
    <dgm:pt modelId="{46D076DE-6168-4CFC-AF9C-9A6591669AF8}" type="parTrans" cxnId="{A7F632F4-5CEB-4552-8934-3F3DCEF05252}">
      <dgm:prSet/>
      <dgm:spPr/>
      <dgm:t>
        <a:bodyPr/>
        <a:lstStyle/>
        <a:p>
          <a:endParaRPr lang="en-US" b="1"/>
        </a:p>
      </dgm:t>
    </dgm:pt>
    <dgm:pt modelId="{384539DD-7932-4956-8E85-F058465814EF}" type="sibTrans" cxnId="{A7F632F4-5CEB-4552-8934-3F3DCEF05252}">
      <dgm:prSet/>
      <dgm:spPr/>
      <dgm:t>
        <a:bodyPr/>
        <a:lstStyle/>
        <a:p>
          <a:endParaRPr lang="en-US" b="1"/>
        </a:p>
      </dgm:t>
    </dgm:pt>
    <dgm:pt modelId="{C93A1260-2BCF-4D34-9C28-9876B2977239}" type="pres">
      <dgm:prSet presAssocID="{39A81337-9B6E-4CEA-96DB-08FFDA21EB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0EB70-7AE5-44D6-92E9-59D5FC848DBA}" type="pres">
      <dgm:prSet presAssocID="{70AD1112-B316-4961-ABB3-5208A7FD8A54}" presName="parentLin" presStyleCnt="0"/>
      <dgm:spPr/>
      <dgm:t>
        <a:bodyPr/>
        <a:lstStyle/>
        <a:p>
          <a:endParaRPr lang="en-US"/>
        </a:p>
      </dgm:t>
    </dgm:pt>
    <dgm:pt modelId="{6633FAF2-E00C-4353-BB01-72201A4863AF}" type="pres">
      <dgm:prSet presAssocID="{70AD1112-B316-4961-ABB3-5208A7FD8A5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843D266-BAC5-453C-AAB7-473CAED38A70}" type="pres">
      <dgm:prSet presAssocID="{70AD1112-B316-4961-ABB3-5208A7FD8A54}" presName="parentText" presStyleLbl="node1" presStyleIdx="0" presStyleCnt="1" custScaleX="126702" custScaleY="55363" custLinFactNeighborX="12150" custLinFactNeighborY="-181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57833-8D76-40C0-A405-094AE575F13C}" type="pres">
      <dgm:prSet presAssocID="{70AD1112-B316-4961-ABB3-5208A7FD8A54}" presName="negativeSpace" presStyleCnt="0"/>
      <dgm:spPr/>
      <dgm:t>
        <a:bodyPr/>
        <a:lstStyle/>
        <a:p>
          <a:endParaRPr lang="en-US"/>
        </a:p>
      </dgm:t>
    </dgm:pt>
    <dgm:pt modelId="{3975976E-4CB7-40EB-A7F6-2B46F1CCFDB4}" type="pres">
      <dgm:prSet presAssocID="{70AD1112-B316-4961-ABB3-5208A7FD8A54}" presName="childText" presStyleLbl="conFgAcc1" presStyleIdx="0" presStyleCnt="1" custScaleY="5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C04F7-CDA9-4256-B2E8-F49C5F6CFC81}" type="presOf" srcId="{70AD1112-B316-4961-ABB3-5208A7FD8A54}" destId="{6633FAF2-E00C-4353-BB01-72201A4863AF}" srcOrd="0" destOrd="0" presId="urn:microsoft.com/office/officeart/2005/8/layout/list1"/>
    <dgm:cxn modelId="{E8DAC144-0E8D-4140-A1D3-FFAC60B559F8}" type="presOf" srcId="{70AD1112-B316-4961-ABB3-5208A7FD8A54}" destId="{8843D266-BAC5-453C-AAB7-473CAED38A70}" srcOrd="1" destOrd="0" presId="urn:microsoft.com/office/officeart/2005/8/layout/list1"/>
    <dgm:cxn modelId="{A7F632F4-5CEB-4552-8934-3F3DCEF05252}" srcId="{39A81337-9B6E-4CEA-96DB-08FFDA21EBA7}" destId="{70AD1112-B316-4961-ABB3-5208A7FD8A54}" srcOrd="0" destOrd="0" parTransId="{46D076DE-6168-4CFC-AF9C-9A6591669AF8}" sibTransId="{384539DD-7932-4956-8E85-F058465814EF}"/>
    <dgm:cxn modelId="{F5F46DC9-251F-480A-B327-E8BC1722CBAD}" type="presOf" srcId="{39A81337-9B6E-4CEA-96DB-08FFDA21EBA7}" destId="{C93A1260-2BCF-4D34-9C28-9876B2977239}" srcOrd="0" destOrd="0" presId="urn:microsoft.com/office/officeart/2005/8/layout/list1"/>
    <dgm:cxn modelId="{D538CE06-DED1-403F-B34C-56969F7B11B2}" type="presParOf" srcId="{C93A1260-2BCF-4D34-9C28-9876B2977239}" destId="{3220EB70-7AE5-44D6-92E9-59D5FC848DBA}" srcOrd="0" destOrd="0" presId="urn:microsoft.com/office/officeart/2005/8/layout/list1"/>
    <dgm:cxn modelId="{25E97339-9641-4960-B83D-CDD53B88C30A}" type="presParOf" srcId="{3220EB70-7AE5-44D6-92E9-59D5FC848DBA}" destId="{6633FAF2-E00C-4353-BB01-72201A4863AF}" srcOrd="0" destOrd="0" presId="urn:microsoft.com/office/officeart/2005/8/layout/list1"/>
    <dgm:cxn modelId="{2B750AA8-25C3-4CBC-8590-2DA0CC2F49CA}" type="presParOf" srcId="{3220EB70-7AE5-44D6-92E9-59D5FC848DBA}" destId="{8843D266-BAC5-453C-AAB7-473CAED38A70}" srcOrd="1" destOrd="0" presId="urn:microsoft.com/office/officeart/2005/8/layout/list1"/>
    <dgm:cxn modelId="{07C35C0B-7C8C-458C-A52C-92EAC75EAE30}" type="presParOf" srcId="{C93A1260-2BCF-4D34-9C28-9876B2977239}" destId="{17957833-8D76-40C0-A405-094AE575F13C}" srcOrd="1" destOrd="0" presId="urn:microsoft.com/office/officeart/2005/8/layout/list1"/>
    <dgm:cxn modelId="{BE74B7CC-F4C1-4622-BF89-B3613B577D8A}" type="presParOf" srcId="{C93A1260-2BCF-4D34-9C28-9876B2977239}" destId="{3975976E-4CB7-40EB-A7F6-2B46F1CCFDB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ADA245-6661-4FEA-B333-4773731D0F8D}" type="doc">
      <dgm:prSet loTypeId="urn:microsoft.com/office/officeart/2005/8/layout/arrow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AEEE744-CE34-4C8A-B686-A74F5BAFB9F8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IN" sz="2000" b="0" dirty="0" smtClean="0">
              <a:latin typeface="Arial" pitchFamily="34" charset="0"/>
              <a:cs typeface="Arial" pitchFamily="34" charset="0"/>
            </a:rPr>
            <a:t>Screening for PID at present is not addressed in IEC </a:t>
          </a:r>
          <a:endParaRPr lang="en-IN" sz="2000" b="0" dirty="0">
            <a:latin typeface="Arial" pitchFamily="34" charset="0"/>
            <a:cs typeface="Arial" pitchFamily="34" charset="0"/>
          </a:endParaRPr>
        </a:p>
      </dgm:t>
    </dgm:pt>
    <dgm:pt modelId="{D5DD01C9-7721-4AE5-9662-E7448DDFE056}" type="parTrans" cxnId="{82DACAFA-6FE9-4BC7-8CF1-6166C3952D52}">
      <dgm:prSet/>
      <dgm:spPr/>
      <dgm:t>
        <a:bodyPr/>
        <a:lstStyle/>
        <a:p>
          <a:endParaRPr lang="en-IN" b="1"/>
        </a:p>
      </dgm:t>
    </dgm:pt>
    <dgm:pt modelId="{34D3427B-166B-4F24-9401-2ACADAC150A7}" type="sibTrans" cxnId="{82DACAFA-6FE9-4BC7-8CF1-6166C3952D52}">
      <dgm:prSet/>
      <dgm:spPr/>
      <dgm:t>
        <a:bodyPr/>
        <a:lstStyle/>
        <a:p>
          <a:endParaRPr lang="en-IN" b="1"/>
        </a:p>
      </dgm:t>
    </dgm:pt>
    <dgm:pt modelId="{2D217F2C-C185-46F0-A82A-D9AE9C074D52}">
      <dgm:prSet phldrT="[Text]" custT="1"/>
      <dgm:spPr/>
      <dgm:t>
        <a:bodyPr/>
        <a:lstStyle/>
        <a:p>
          <a:pPr algn="ctr"/>
          <a:r>
            <a:rPr lang="en-IN" sz="2000" b="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POTENTIAL CAUSES</a:t>
          </a:r>
          <a:r>
            <a:rPr lang="en-IN" sz="20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:- </a:t>
          </a:r>
        </a:p>
        <a:p>
          <a:pPr algn="l"/>
          <a:r>
            <a:rPr lang="en-IN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(a) HIGH TEMP.</a:t>
          </a:r>
        </a:p>
        <a:p>
          <a:pPr algn="l"/>
          <a:r>
            <a:rPr lang="en-IN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(b) HIGH HUMIDITY </a:t>
          </a:r>
        </a:p>
        <a:p>
          <a:pPr algn="l"/>
          <a:r>
            <a:rPr lang="en-IN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(c) HIGH VOLTAGE</a:t>
          </a:r>
          <a:endParaRPr lang="en-IN" sz="1600" b="0" dirty="0">
            <a:solidFill>
              <a:schemeClr val="bg1"/>
            </a:solidFill>
          </a:endParaRPr>
        </a:p>
      </dgm:t>
    </dgm:pt>
    <dgm:pt modelId="{3CAAA53C-1949-4DA0-B202-22D6FBE5FD5D}" type="parTrans" cxnId="{62F0DA0D-6349-44A6-A9E6-FC9249B2CC1D}">
      <dgm:prSet/>
      <dgm:spPr/>
      <dgm:t>
        <a:bodyPr/>
        <a:lstStyle/>
        <a:p>
          <a:endParaRPr lang="en-IN"/>
        </a:p>
      </dgm:t>
    </dgm:pt>
    <dgm:pt modelId="{FAADA294-24E2-4FF5-8E1E-8E6444008783}" type="sibTrans" cxnId="{62F0DA0D-6349-44A6-A9E6-FC9249B2CC1D}">
      <dgm:prSet/>
      <dgm:spPr/>
      <dgm:t>
        <a:bodyPr/>
        <a:lstStyle/>
        <a:p>
          <a:endParaRPr lang="en-IN"/>
        </a:p>
      </dgm:t>
    </dgm:pt>
    <dgm:pt modelId="{CAC7B280-2B09-4C0C-BBEA-209C667A347E}" type="pres">
      <dgm:prSet presAssocID="{D5ADA245-6661-4FEA-B333-4773731D0F8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16E8661-F4FF-4F75-9793-A4D991A99A96}" type="pres">
      <dgm:prSet presAssocID="{D5ADA245-6661-4FEA-B333-4773731D0F8D}" presName="ribbon" presStyleLbl="node1" presStyleIdx="0" presStyleCnt="1" custScaleX="114495" custLinFactNeighborX="1777" custLinFactNeighborY="12195"/>
      <dgm:spPr/>
    </dgm:pt>
    <dgm:pt modelId="{414424B8-0EAE-4591-92FE-1CC96F8923B2}" type="pres">
      <dgm:prSet presAssocID="{D5ADA245-6661-4FEA-B333-4773731D0F8D}" presName="leftArrowText" presStyleLbl="node1" presStyleIdx="0" presStyleCnt="1" custScaleX="109897" custLinFactNeighborX="-111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4B087C-7C30-4E15-960B-9EAA32C876E3}" type="pres">
      <dgm:prSet presAssocID="{D5ADA245-6661-4FEA-B333-4773731D0F8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2DACAFA-6FE9-4BC7-8CF1-6166C3952D52}" srcId="{D5ADA245-6661-4FEA-B333-4773731D0F8D}" destId="{AAEEE744-CE34-4C8A-B686-A74F5BAFB9F8}" srcOrd="1" destOrd="0" parTransId="{D5DD01C9-7721-4AE5-9662-E7448DDFE056}" sibTransId="{34D3427B-166B-4F24-9401-2ACADAC150A7}"/>
    <dgm:cxn modelId="{62F0DA0D-6349-44A6-A9E6-FC9249B2CC1D}" srcId="{D5ADA245-6661-4FEA-B333-4773731D0F8D}" destId="{2D217F2C-C185-46F0-A82A-D9AE9C074D52}" srcOrd="0" destOrd="0" parTransId="{3CAAA53C-1949-4DA0-B202-22D6FBE5FD5D}" sibTransId="{FAADA294-24E2-4FF5-8E1E-8E6444008783}"/>
    <dgm:cxn modelId="{BE36382D-7159-4AD5-BCDA-766002F8F3CA}" type="presOf" srcId="{2D217F2C-C185-46F0-A82A-D9AE9C074D52}" destId="{414424B8-0EAE-4591-92FE-1CC96F8923B2}" srcOrd="0" destOrd="0" presId="urn:microsoft.com/office/officeart/2005/8/layout/arrow6"/>
    <dgm:cxn modelId="{FDF68D12-B108-43B4-9A55-EF328665C444}" type="presOf" srcId="{D5ADA245-6661-4FEA-B333-4773731D0F8D}" destId="{CAC7B280-2B09-4C0C-BBEA-209C667A347E}" srcOrd="0" destOrd="0" presId="urn:microsoft.com/office/officeart/2005/8/layout/arrow6"/>
    <dgm:cxn modelId="{4A807948-DCBB-4709-8657-BDD7BF72CC68}" type="presOf" srcId="{AAEEE744-CE34-4C8A-B686-A74F5BAFB9F8}" destId="{214B087C-7C30-4E15-960B-9EAA32C876E3}" srcOrd="0" destOrd="0" presId="urn:microsoft.com/office/officeart/2005/8/layout/arrow6"/>
    <dgm:cxn modelId="{CB6FEBBE-A869-4FAE-805D-75A967D1F2E1}" type="presParOf" srcId="{CAC7B280-2B09-4C0C-BBEA-209C667A347E}" destId="{A16E8661-F4FF-4F75-9793-A4D991A99A96}" srcOrd="0" destOrd="0" presId="urn:microsoft.com/office/officeart/2005/8/layout/arrow6"/>
    <dgm:cxn modelId="{B280936A-1E2A-4719-B1F2-8B64C0A5F7BB}" type="presParOf" srcId="{CAC7B280-2B09-4C0C-BBEA-209C667A347E}" destId="{414424B8-0EAE-4591-92FE-1CC96F8923B2}" srcOrd="1" destOrd="0" presId="urn:microsoft.com/office/officeart/2005/8/layout/arrow6"/>
    <dgm:cxn modelId="{8A4AEC51-7961-4389-A499-04575874A05B}" type="presParOf" srcId="{CAC7B280-2B09-4C0C-BBEA-209C667A347E}" destId="{214B087C-7C30-4E15-960B-9EAA32C876E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E689FC-1166-4EFB-BD6A-60386D488C34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EDD005-FE3F-4638-8BF3-AB0D41946BCF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 smtClean="0"/>
            <a:t>CONCLUSION</a:t>
          </a:r>
          <a:endParaRPr lang="en-US" dirty="0"/>
        </a:p>
      </dgm:t>
    </dgm:pt>
    <dgm:pt modelId="{5B96C256-72EF-49B5-9C5A-7D1C479B1167}" type="parTrans" cxnId="{3F589B5E-D2DA-42A7-8027-8FF4ADC965FB}">
      <dgm:prSet/>
      <dgm:spPr/>
      <dgm:t>
        <a:bodyPr/>
        <a:lstStyle/>
        <a:p>
          <a:endParaRPr lang="en-US"/>
        </a:p>
      </dgm:t>
    </dgm:pt>
    <dgm:pt modelId="{9DCF5C61-8B92-4AD5-8AC2-C766F7D5F07B}" type="sibTrans" cxnId="{3F589B5E-D2DA-42A7-8027-8FF4ADC965FB}">
      <dgm:prSet/>
      <dgm:spPr/>
      <dgm:t>
        <a:bodyPr/>
        <a:lstStyle/>
        <a:p>
          <a:endParaRPr lang="en-US"/>
        </a:p>
      </dgm:t>
    </dgm:pt>
    <dgm:pt modelId="{1C217868-BBAE-43B4-B2F5-A8ECE64DFAD5}">
      <dgm:prSet/>
      <dgm:spPr/>
      <dgm:t>
        <a:bodyPr/>
        <a:lstStyle/>
        <a:p>
          <a:pPr rtl="0"/>
          <a:endParaRPr lang="en-US" b="1" i="0" baseline="0" dirty="0"/>
        </a:p>
      </dgm:t>
    </dgm:pt>
    <dgm:pt modelId="{08993F45-712E-48FC-BFF3-4FF4D89DF44E}" type="parTrans" cxnId="{B30A629C-45CC-4274-9F00-6D2FF5ACC33A}">
      <dgm:prSet/>
      <dgm:spPr/>
      <dgm:t>
        <a:bodyPr/>
        <a:lstStyle/>
        <a:p>
          <a:endParaRPr lang="en-US"/>
        </a:p>
      </dgm:t>
    </dgm:pt>
    <dgm:pt modelId="{4E10AF27-C7E7-4F90-BFBB-B36579459FE9}" type="sibTrans" cxnId="{B30A629C-45CC-4274-9F00-6D2FF5ACC33A}">
      <dgm:prSet/>
      <dgm:spPr/>
      <dgm:t>
        <a:bodyPr/>
        <a:lstStyle/>
        <a:p>
          <a:endParaRPr lang="en-US"/>
        </a:p>
      </dgm:t>
    </dgm:pt>
    <dgm:pt modelId="{8C845407-DD5D-4BB7-8F7A-A09ADB891491}" type="pres">
      <dgm:prSet presAssocID="{42E689FC-1166-4EFB-BD6A-60386D488C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C036A-665E-4456-AD4D-48F816E75628}" type="pres">
      <dgm:prSet presAssocID="{E9EDD005-FE3F-4638-8BF3-AB0D41946BCF}" presName="parentLin" presStyleCnt="0"/>
      <dgm:spPr/>
      <dgm:t>
        <a:bodyPr/>
        <a:lstStyle/>
        <a:p>
          <a:endParaRPr lang="en-US"/>
        </a:p>
      </dgm:t>
    </dgm:pt>
    <dgm:pt modelId="{E242E446-69D1-439C-8508-5662CE083996}" type="pres">
      <dgm:prSet presAssocID="{E9EDD005-FE3F-4638-8BF3-AB0D41946B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66FF140-1A99-49E7-BFC8-8BD9FBFC935F}" type="pres">
      <dgm:prSet presAssocID="{E9EDD005-FE3F-4638-8BF3-AB0D41946BCF}" presName="parentText" presStyleLbl="node1" presStyleIdx="0" presStyleCnt="1" custScaleX="126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F7416-C896-4FB0-9948-977A49A50487}" type="pres">
      <dgm:prSet presAssocID="{E9EDD005-FE3F-4638-8BF3-AB0D41946BCF}" presName="negativeSpace" presStyleCnt="0"/>
      <dgm:spPr/>
      <dgm:t>
        <a:bodyPr/>
        <a:lstStyle/>
        <a:p>
          <a:endParaRPr lang="en-US"/>
        </a:p>
      </dgm:t>
    </dgm:pt>
    <dgm:pt modelId="{3DE5FB4D-32C0-4937-9AB1-F9FA39650935}" type="pres">
      <dgm:prSet presAssocID="{E9EDD005-FE3F-4638-8BF3-AB0D41946B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89B5E-D2DA-42A7-8027-8FF4ADC965FB}" srcId="{42E689FC-1166-4EFB-BD6A-60386D488C34}" destId="{E9EDD005-FE3F-4638-8BF3-AB0D41946BCF}" srcOrd="0" destOrd="0" parTransId="{5B96C256-72EF-49B5-9C5A-7D1C479B1167}" sibTransId="{9DCF5C61-8B92-4AD5-8AC2-C766F7D5F07B}"/>
    <dgm:cxn modelId="{254D627D-389C-4C1C-B254-6FD46624E679}" type="presOf" srcId="{1C217868-BBAE-43B4-B2F5-A8ECE64DFAD5}" destId="{3DE5FB4D-32C0-4937-9AB1-F9FA39650935}" srcOrd="0" destOrd="0" presId="urn:microsoft.com/office/officeart/2005/8/layout/list1"/>
    <dgm:cxn modelId="{3BAD492F-0EE7-47CE-97DC-B7C13895EFAB}" type="presOf" srcId="{E9EDD005-FE3F-4638-8BF3-AB0D41946BCF}" destId="{C66FF140-1A99-49E7-BFC8-8BD9FBFC935F}" srcOrd="1" destOrd="0" presId="urn:microsoft.com/office/officeart/2005/8/layout/list1"/>
    <dgm:cxn modelId="{D166E176-49E8-41BD-B579-FF6CBA43154C}" type="presOf" srcId="{E9EDD005-FE3F-4638-8BF3-AB0D41946BCF}" destId="{E242E446-69D1-439C-8508-5662CE083996}" srcOrd="0" destOrd="0" presId="urn:microsoft.com/office/officeart/2005/8/layout/list1"/>
    <dgm:cxn modelId="{91A50608-E70D-4DD2-8D66-C3C1222B8E29}" type="presOf" srcId="{42E689FC-1166-4EFB-BD6A-60386D488C34}" destId="{8C845407-DD5D-4BB7-8F7A-A09ADB891491}" srcOrd="0" destOrd="0" presId="urn:microsoft.com/office/officeart/2005/8/layout/list1"/>
    <dgm:cxn modelId="{B30A629C-45CC-4274-9F00-6D2FF5ACC33A}" srcId="{E9EDD005-FE3F-4638-8BF3-AB0D41946BCF}" destId="{1C217868-BBAE-43B4-B2F5-A8ECE64DFAD5}" srcOrd="0" destOrd="0" parTransId="{08993F45-712E-48FC-BFF3-4FF4D89DF44E}" sibTransId="{4E10AF27-C7E7-4F90-BFBB-B36579459FE9}"/>
    <dgm:cxn modelId="{081D62A2-68F9-43CF-A49F-006A74FA2F5F}" type="presParOf" srcId="{8C845407-DD5D-4BB7-8F7A-A09ADB891491}" destId="{1BDC036A-665E-4456-AD4D-48F816E75628}" srcOrd="0" destOrd="0" presId="urn:microsoft.com/office/officeart/2005/8/layout/list1"/>
    <dgm:cxn modelId="{CC5CB693-5ED2-4EE5-9CC7-323808DBCBEA}" type="presParOf" srcId="{1BDC036A-665E-4456-AD4D-48F816E75628}" destId="{E242E446-69D1-439C-8508-5662CE083996}" srcOrd="0" destOrd="0" presId="urn:microsoft.com/office/officeart/2005/8/layout/list1"/>
    <dgm:cxn modelId="{498E2F72-4CC0-41B3-ABA7-8D163DBF153A}" type="presParOf" srcId="{1BDC036A-665E-4456-AD4D-48F816E75628}" destId="{C66FF140-1A99-49E7-BFC8-8BD9FBFC935F}" srcOrd="1" destOrd="0" presId="urn:microsoft.com/office/officeart/2005/8/layout/list1"/>
    <dgm:cxn modelId="{05CBB161-E0C7-4A3B-B60A-150C16B3BC9E}" type="presParOf" srcId="{8C845407-DD5D-4BB7-8F7A-A09ADB891491}" destId="{B40F7416-C896-4FB0-9948-977A49A50487}" srcOrd="1" destOrd="0" presId="urn:microsoft.com/office/officeart/2005/8/layout/list1"/>
    <dgm:cxn modelId="{DDAFB45E-3190-4003-B215-7E77A7026B69}" type="presParOf" srcId="{8C845407-DD5D-4BB7-8F7A-A09ADB891491}" destId="{3DE5FB4D-32C0-4937-9AB1-F9FA396509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4E9B-BDB9-45D0-A740-AA04E23FD341}">
      <dsp:nvSpPr>
        <dsp:cNvPr id="0" name=""/>
        <dsp:cNvSpPr/>
      </dsp:nvSpPr>
      <dsp:spPr>
        <a:xfrm>
          <a:off x="0" y="38418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54FF10-5D10-43B3-A8A1-22BDA94426FF}">
      <dsp:nvSpPr>
        <dsp:cNvPr id="0" name=""/>
        <dsp:cNvSpPr/>
      </dsp:nvSpPr>
      <dsp:spPr>
        <a:xfrm>
          <a:off x="403860" y="44700"/>
          <a:ext cx="7559055" cy="67896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spc="300" baseline="0" dirty="0" smtClean="0">
              <a:latin typeface="Arial" pitchFamily="34" charset="0"/>
              <a:cs typeface="Arial" pitchFamily="34" charset="0"/>
            </a:rPr>
            <a:t>OVERVIEW</a:t>
          </a:r>
          <a:r>
            <a:rPr lang="en-IN" sz="2000" b="1" kern="1200" spc="110" baseline="0" dirty="0" smtClean="0">
              <a:latin typeface="Arial" pitchFamily="34" charset="0"/>
              <a:cs typeface="Arial" pitchFamily="34" charset="0"/>
            </a:rPr>
            <a:t> OF SOLAR PROJECTS IN DMRC</a:t>
          </a:r>
          <a:endParaRPr lang="en-IN" sz="2000" b="1" kern="1200" spc="110" baseline="0" dirty="0">
            <a:latin typeface="Arial" pitchFamily="34" charset="0"/>
            <a:cs typeface="Arial" pitchFamily="34" charset="0"/>
          </a:endParaRPr>
        </a:p>
      </dsp:txBody>
      <dsp:txXfrm>
        <a:off x="437004" y="77844"/>
        <a:ext cx="7492767" cy="612672"/>
      </dsp:txXfrm>
    </dsp:sp>
    <dsp:sp modelId="{E026341F-8272-4074-8749-1A6E515E7176}">
      <dsp:nvSpPr>
        <dsp:cNvPr id="0" name=""/>
        <dsp:cNvSpPr/>
      </dsp:nvSpPr>
      <dsp:spPr>
        <a:xfrm>
          <a:off x="0" y="142746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30A95D-352D-4E9F-BF5F-45637B6C6E7A}">
      <dsp:nvSpPr>
        <dsp:cNvPr id="0" name=""/>
        <dsp:cNvSpPr/>
      </dsp:nvSpPr>
      <dsp:spPr>
        <a:xfrm>
          <a:off x="394394" y="1087980"/>
          <a:ext cx="7679555" cy="67896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 smtClean="0">
              <a:latin typeface="Arial" pitchFamily="34" charset="0"/>
              <a:cs typeface="Arial" pitchFamily="34" charset="0"/>
            </a:rPr>
            <a:t>PERFORMANCE  MONITORING  OF  PLANTS</a:t>
          </a:r>
          <a:endParaRPr lang="en-US" sz="2000" b="1" kern="1200" spc="300" dirty="0">
            <a:latin typeface="Arial" pitchFamily="34" charset="0"/>
            <a:cs typeface="Arial" pitchFamily="34" charset="0"/>
          </a:endParaRPr>
        </a:p>
      </dsp:txBody>
      <dsp:txXfrm>
        <a:off x="427538" y="1121124"/>
        <a:ext cx="7613267" cy="612672"/>
      </dsp:txXfrm>
    </dsp:sp>
    <dsp:sp modelId="{532929E1-1507-4AEA-990A-AD77F1BA76B7}">
      <dsp:nvSpPr>
        <dsp:cNvPr id="0" name=""/>
        <dsp:cNvSpPr/>
      </dsp:nvSpPr>
      <dsp:spPr>
        <a:xfrm>
          <a:off x="0" y="247074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B4F651-785A-4762-A489-81EAA7840864}">
      <dsp:nvSpPr>
        <dsp:cNvPr id="0" name=""/>
        <dsp:cNvSpPr/>
      </dsp:nvSpPr>
      <dsp:spPr>
        <a:xfrm>
          <a:off x="392099" y="2120708"/>
          <a:ext cx="5654040" cy="67896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 smtClean="0">
              <a:latin typeface="Arial" pitchFamily="34" charset="0"/>
              <a:cs typeface="Arial" pitchFamily="34" charset="0"/>
            </a:rPr>
            <a:t>BRIEF ON PID </a:t>
          </a:r>
          <a:endParaRPr lang="en-US" sz="2000" b="1" kern="1200" spc="300" dirty="0">
            <a:latin typeface="Arial" pitchFamily="34" charset="0"/>
            <a:cs typeface="Arial" pitchFamily="34" charset="0"/>
          </a:endParaRPr>
        </a:p>
      </dsp:txBody>
      <dsp:txXfrm>
        <a:off x="425243" y="2153852"/>
        <a:ext cx="5587752" cy="612672"/>
      </dsp:txXfrm>
    </dsp:sp>
    <dsp:sp modelId="{168BBE56-1C19-4E9D-B8D9-20A430AF8C23}">
      <dsp:nvSpPr>
        <dsp:cNvPr id="0" name=""/>
        <dsp:cNvSpPr/>
      </dsp:nvSpPr>
      <dsp:spPr>
        <a:xfrm>
          <a:off x="0" y="351402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0499D8-FF42-458F-B5C1-51EB687BC9AB}">
      <dsp:nvSpPr>
        <dsp:cNvPr id="0" name=""/>
        <dsp:cNvSpPr/>
      </dsp:nvSpPr>
      <dsp:spPr>
        <a:xfrm>
          <a:off x="403860" y="3174540"/>
          <a:ext cx="7254246" cy="67896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 smtClean="0">
              <a:latin typeface="Arial" pitchFamily="34" charset="0"/>
              <a:cs typeface="Arial" pitchFamily="34" charset="0"/>
            </a:rPr>
            <a:t>PROPOSED SOLUTIONS</a:t>
          </a:r>
          <a:endParaRPr lang="en-US" sz="2000" b="1" kern="1200" spc="300" dirty="0">
            <a:latin typeface="Arial" pitchFamily="34" charset="0"/>
            <a:cs typeface="Arial" pitchFamily="34" charset="0"/>
          </a:endParaRPr>
        </a:p>
      </dsp:txBody>
      <dsp:txXfrm>
        <a:off x="437004" y="3207684"/>
        <a:ext cx="7187958" cy="612672"/>
      </dsp:txXfrm>
    </dsp:sp>
    <dsp:sp modelId="{749582C3-FC06-4A66-AF60-E01E6E1E47CA}">
      <dsp:nvSpPr>
        <dsp:cNvPr id="0" name=""/>
        <dsp:cNvSpPr/>
      </dsp:nvSpPr>
      <dsp:spPr>
        <a:xfrm>
          <a:off x="0" y="4557300"/>
          <a:ext cx="8077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0F1AE-2B01-48C3-8278-C50D04D1A191}">
      <dsp:nvSpPr>
        <dsp:cNvPr id="0" name=""/>
        <dsp:cNvSpPr/>
      </dsp:nvSpPr>
      <dsp:spPr>
        <a:xfrm>
          <a:off x="403860" y="4217820"/>
          <a:ext cx="5654040" cy="67896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 smtClean="0">
              <a:latin typeface="Arial" pitchFamily="34" charset="0"/>
              <a:cs typeface="Arial" pitchFamily="34" charset="0"/>
            </a:rPr>
            <a:t>CONCLUSION</a:t>
          </a:r>
          <a:endParaRPr lang="en-US" sz="2000" b="1" kern="1200" spc="300" dirty="0">
            <a:latin typeface="Arial" pitchFamily="34" charset="0"/>
            <a:cs typeface="Arial" pitchFamily="34" charset="0"/>
          </a:endParaRPr>
        </a:p>
      </dsp:txBody>
      <dsp:txXfrm>
        <a:off x="437004" y="4250964"/>
        <a:ext cx="558775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44CEA-C500-4A2D-AD17-66E8D118B10F}">
      <dsp:nvSpPr>
        <dsp:cNvPr id="0" name=""/>
        <dsp:cNvSpPr/>
      </dsp:nvSpPr>
      <dsp:spPr>
        <a:xfrm>
          <a:off x="0" y="269400"/>
          <a:ext cx="7467600" cy="273780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IN" sz="3600" b="1" kern="1200" spc="3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OVERVIEW</a:t>
          </a:r>
          <a:r>
            <a:rPr lang="en-IN" sz="3600" b="1" kern="1200" spc="11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OF SOLAR PROJECTS IN DMRC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133648" y="403048"/>
        <a:ext cx="7200304" cy="2470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EAA8-C3E3-4652-9B21-C19B130FEEB1}">
      <dsp:nvSpPr>
        <dsp:cNvPr id="0" name=""/>
        <dsp:cNvSpPr/>
      </dsp:nvSpPr>
      <dsp:spPr>
        <a:xfrm>
          <a:off x="0" y="155325"/>
          <a:ext cx="7467600" cy="2965949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PERFORMANCE MONITORING OF PLANTS</a:t>
          </a:r>
          <a:endParaRPr lang="en-US" sz="4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4786" y="300111"/>
        <a:ext cx="7178028" cy="267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5976E-4CB7-40EB-A7F6-2B46F1CCFDB4}">
      <dsp:nvSpPr>
        <dsp:cNvPr id="0" name=""/>
        <dsp:cNvSpPr/>
      </dsp:nvSpPr>
      <dsp:spPr>
        <a:xfrm>
          <a:off x="0" y="1207803"/>
          <a:ext cx="7467600" cy="963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3D266-BAC5-453C-AAB7-473CAED38A70}">
      <dsp:nvSpPr>
        <dsp:cNvPr id="0" name=""/>
        <dsp:cNvSpPr/>
      </dsp:nvSpPr>
      <dsp:spPr>
        <a:xfrm>
          <a:off x="418745" y="756156"/>
          <a:ext cx="6623118" cy="106230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baseline="0" dirty="0" smtClean="0">
              <a:solidFill>
                <a:schemeClr val="bg1"/>
              </a:solidFill>
            </a:rPr>
            <a:t>BRIEF  ON  POTENTIAL INDUCED DEGRADATION (PID)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470602" y="808013"/>
        <a:ext cx="6519404" cy="958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8661-F4FF-4F75-9793-A4D991A99A96}">
      <dsp:nvSpPr>
        <dsp:cNvPr id="0" name=""/>
        <dsp:cNvSpPr/>
      </dsp:nvSpPr>
      <dsp:spPr>
        <a:xfrm>
          <a:off x="-470815" y="0"/>
          <a:ext cx="8942631" cy="312420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24B8-0EAE-4591-92FE-1CC96F8923B2}">
      <dsp:nvSpPr>
        <dsp:cNvPr id="0" name=""/>
        <dsp:cNvSpPr/>
      </dsp:nvSpPr>
      <dsp:spPr>
        <a:xfrm>
          <a:off x="876302" y="546734"/>
          <a:ext cx="2832556" cy="15308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u="sng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POTENTIAL CAUSES</a:t>
          </a:r>
          <a:r>
            <a:rPr lang="en-IN" sz="2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:-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(a) HIGH TEMP.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(b) HIGH HUMIDITY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(c) HIGH VOLTAGE</a:t>
          </a:r>
          <a:endParaRPr lang="en-IN" sz="1600" b="0" kern="1200" dirty="0">
            <a:solidFill>
              <a:schemeClr val="bg1"/>
            </a:solidFill>
          </a:endParaRPr>
        </a:p>
      </dsp:txBody>
      <dsp:txXfrm>
        <a:off x="876302" y="546734"/>
        <a:ext cx="2832556" cy="1530858"/>
      </dsp:txXfrm>
    </dsp:sp>
    <dsp:sp modelId="{214B087C-7C30-4E15-960B-9EAA32C876E3}">
      <dsp:nvSpPr>
        <dsp:cNvPr id="0" name=""/>
        <dsp:cNvSpPr/>
      </dsp:nvSpPr>
      <dsp:spPr>
        <a:xfrm>
          <a:off x="4000500" y="1046607"/>
          <a:ext cx="3046095" cy="15308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>
              <a:latin typeface="Arial" pitchFamily="34" charset="0"/>
              <a:cs typeface="Arial" pitchFamily="34" charset="0"/>
            </a:rPr>
            <a:t>Screening for PID at present is not addressed in IEC </a:t>
          </a:r>
          <a:endParaRPr lang="en-IN" sz="2000" b="0" kern="1200" dirty="0">
            <a:latin typeface="Arial" pitchFamily="34" charset="0"/>
            <a:cs typeface="Arial" pitchFamily="34" charset="0"/>
          </a:endParaRPr>
        </a:p>
      </dsp:txBody>
      <dsp:txXfrm>
        <a:off x="4000500" y="1046607"/>
        <a:ext cx="3046095" cy="1530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5FB4D-32C0-4937-9AB1-F9FA39650935}">
      <dsp:nvSpPr>
        <dsp:cNvPr id="0" name=""/>
        <dsp:cNvSpPr/>
      </dsp:nvSpPr>
      <dsp:spPr>
        <a:xfrm>
          <a:off x="0" y="480660"/>
          <a:ext cx="77724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3225" tIns="666496" rIns="603225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b="1" i="0" kern="1200" baseline="0" dirty="0"/>
        </a:p>
      </dsp:txBody>
      <dsp:txXfrm>
        <a:off x="0" y="480660"/>
        <a:ext cx="7772400" cy="806400"/>
      </dsp:txXfrm>
    </dsp:sp>
    <dsp:sp modelId="{C66FF140-1A99-49E7-BFC8-8BD9FBFC935F}">
      <dsp:nvSpPr>
        <dsp:cNvPr id="0" name=""/>
        <dsp:cNvSpPr/>
      </dsp:nvSpPr>
      <dsp:spPr>
        <a:xfrm>
          <a:off x="388240" y="8339"/>
          <a:ext cx="6881772" cy="94464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CONCLUSION</a:t>
          </a:r>
          <a:endParaRPr lang="en-US" sz="3200" kern="1200" dirty="0"/>
        </a:p>
      </dsp:txBody>
      <dsp:txXfrm>
        <a:off x="434354" y="54453"/>
        <a:ext cx="6789544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9E70-2944-4533-A5DA-280C5577A08C}" type="datetimeFigureOut">
              <a:rPr lang="en-US" smtClean="0"/>
              <a:pPr/>
              <a:t>8/4/2015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D2FF0-5EC5-4F00-AC9D-B175FAFFA6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66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D2FF0-5EC5-4F00-AC9D-B175FAFFA62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42CC8-28A7-4CE2-B277-C6D6A350AC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CA" sz="3100" b="1" kern="1200" cap="none" spc="-75" baseline="0" dirty="0">
                <a:ln w="3175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52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background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background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Potential Induced Degradation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050" descr="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81000" y="1828800"/>
            <a:ext cx="85344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Performance Monitoring 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Solar Power Plants.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MG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29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92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0"/>
            <a:ext cx="3429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4114800" cy="91440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Panels </a:t>
            </a:r>
            <a:b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Inclined Sheds</a:t>
            </a:r>
            <a:endParaRPr lang="en-IN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photos\phone nov14 to may15\IMG_20150401_095522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19200"/>
            <a:ext cx="384951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Inclined Roof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wp_ss_20150625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3810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0510-WA000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706" b="7353"/>
          <a:stretch>
            <a:fillRect/>
          </a:stretch>
        </p:blipFill>
        <p:spPr>
          <a:xfrm>
            <a:off x="381000" y="1676400"/>
            <a:ext cx="36576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Curved Roof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WP_20150627_034.jpg"/>
          <p:cNvPicPr>
            <a:picLocks noChangeAspect="1"/>
          </p:cNvPicPr>
          <p:nvPr/>
        </p:nvPicPr>
        <p:blipFill>
          <a:blip r:embed="rId3" cstate="print"/>
          <a:srcRect l="31152" t="23189"/>
          <a:stretch>
            <a:fillRect/>
          </a:stretch>
        </p:blipFill>
        <p:spPr>
          <a:xfrm>
            <a:off x="4191000" y="1524000"/>
            <a:ext cx="4830791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56356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Curved Roof 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IMG-20150703-WA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90600"/>
            <a:ext cx="834938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 Status 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>
            <a:noAutofit/>
          </a:bodyPr>
          <a:lstStyle/>
          <a:p>
            <a:pPr marL="540000" indent="-540000" algn="just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Total assessed Potential:-  	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0000" indent="-540000" algn="just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Rs.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25.50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Crores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Central Financial Assistance for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Solar Plants approved by MNRE.</a:t>
            </a:r>
          </a:p>
          <a:p>
            <a:pPr marL="540000" indent="-540000" algn="just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PPA signed for </a:t>
            </a: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11.0 </a:t>
            </a:r>
            <a:r>
              <a:rPr lang="en-US" sz="28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with Pooled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Levelised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Tariff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Rs.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6.32 / kWh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RESCO Model.</a:t>
            </a:r>
          </a:p>
          <a:p>
            <a:pPr marL="540000" indent="-540000" algn="just"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2.8 </a:t>
            </a:r>
            <a:r>
              <a:rPr lang="en-US" sz="2800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capacity is already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commissioned</a:t>
            </a:r>
            <a:r>
              <a:rPr lang="en-US" sz="280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Learnings</a:t>
            </a:r>
            <a:r>
              <a:rPr lang="e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Challenges faced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86400"/>
          </a:xfrm>
        </p:spPr>
        <p:txBody>
          <a:bodyPr>
            <a:normAutofit fontScale="92500" lnSpcReduction="20000"/>
          </a:bodyPr>
          <a:lstStyle/>
          <a:p>
            <a:pPr marL="0" indent="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Using Curved Roof sheds, </a:t>
            </a:r>
          </a:p>
          <a:p>
            <a:pPr marL="400050" lvl="1" indent="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 clamps  / structures for Delhi Wind Load,</a:t>
            </a:r>
          </a:p>
          <a:p>
            <a:pPr marL="400050" lvl="1" indent="5400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i="1" u="sng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(till now only one reputed supplier for clamps in India)</a:t>
            </a:r>
          </a:p>
          <a:p>
            <a:pPr marL="400050" lvl="1" indent="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IN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 Provisions for Sheds. (Ladder, Life Line, etc.)</a:t>
            </a:r>
          </a:p>
          <a:p>
            <a:pPr marL="0" indent="-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Existing sheds not Designed / oriented for Solar</a:t>
            </a:r>
          </a:p>
          <a:p>
            <a:pPr marL="0" indent="5400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Panels, (Ventilation Dome, etc.)</a:t>
            </a:r>
          </a:p>
          <a:p>
            <a:pPr marL="0" indent="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Getting Power Block in Operational areas,</a:t>
            </a:r>
          </a:p>
          <a:p>
            <a:pPr marL="0" indent="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Developers lack experience with Metro / Rail,</a:t>
            </a:r>
          </a:p>
          <a:p>
            <a:pPr marL="540000" indent="-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Assimilation of Technology Upgrades in PPA.</a:t>
            </a:r>
          </a:p>
          <a:p>
            <a:pPr marL="540000" indent="-540000"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Premature reduction in Power Output</a:t>
            </a:r>
          </a:p>
        </p:txBody>
      </p:sp>
    </p:spTree>
    <p:extLst>
      <p:ext uri="{BB962C8B-B14F-4D97-AF65-F5344CB8AC3E}">
        <p14:creationId xmlns:p14="http://schemas.microsoft.com/office/powerpoint/2010/main" val="27031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Provisions in PPA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PPA, Estimated generation is specified based on minimum Capacity Utilization factor CUF of 15% per annum.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Degradation not to exceed 20% in 25 years.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Release of 15% subsidy is linked to Performance of plant:-</a:t>
            </a:r>
          </a:p>
          <a:p>
            <a:pPr lvl="1" algn="just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10% on Commissioning of plant (with minimum 75% PR)</a:t>
            </a:r>
          </a:p>
          <a:p>
            <a:pPr lvl="1" algn="just">
              <a:spcAft>
                <a:spcPts val="800"/>
              </a:spcAft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2.5% after 1</a:t>
            </a:r>
            <a:r>
              <a:rPr lang="en-US" sz="24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year of operation (with min. CUF &gt; 15%)</a:t>
            </a:r>
          </a:p>
          <a:p>
            <a:pPr lvl="1" algn="just">
              <a:spcAft>
                <a:spcPts val="800"/>
              </a:spcAft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2.5% after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year of operation (with min. CUF &gt; 15%)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752600"/>
          <a:ext cx="7467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Terms regarding performance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>
            <a:noAutofit/>
          </a:bodyPr>
          <a:lstStyle/>
          <a:p>
            <a:pPr indent="-540000" algn="just"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Performance Ratio</a:t>
            </a:r>
          </a:p>
          <a:p>
            <a:pPr indent="-540000" algn="just"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Capacity Utilization Factor</a:t>
            </a:r>
          </a:p>
          <a:p>
            <a:pPr indent="-540000" algn="just"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Specific Energy</a:t>
            </a:r>
          </a:p>
          <a:p>
            <a:pPr algn="just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638800"/>
          </a:xfrm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 Ratio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just">
              <a:spcBef>
                <a:spcPts val="18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“Performance Ratio” (PR)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ratio of “Energy Measured”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“Energy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Modelled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pPr>
              <a:spcBef>
                <a:spcPts val="18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PR =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	(Measured Energy output in </a:t>
            </a:r>
            <a:r>
              <a:rPr lang="en-US" sz="2400" u="sng" dirty="0" err="1" smtClean="0">
                <a:latin typeface="Arial" pitchFamily="34" charset="0"/>
                <a:cs typeface="Arial" pitchFamily="34" charset="0"/>
              </a:rPr>
              <a:t>kWhr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)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(Irradiance in kW/m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X (Active Area of Panel in 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		X (Module Efficiency).</a:t>
            </a:r>
          </a:p>
          <a:p>
            <a:pPr algn="just">
              <a:spcBef>
                <a:spcPts val="18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Range :-  70 – 80 %.</a:t>
            </a:r>
            <a:endParaRPr lang="en-IN" sz="24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qualify for release of Subsidy,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 should be minimum 75% at the time of commissioning.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4724400"/>
          </a:xfrm>
        </p:spPr>
        <p:txBody>
          <a:bodyPr>
            <a:no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Capacity Utilization Factor</a:t>
            </a:r>
          </a:p>
          <a:p>
            <a:pPr algn="just">
              <a:spcBef>
                <a:spcPts val="18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Ratio of annual output of the plant in kWh to installed plant capacity for number of days.</a:t>
            </a:r>
          </a:p>
          <a:p>
            <a:pPr algn="just">
              <a:spcBef>
                <a:spcPts val="1800"/>
              </a:spcBef>
              <a:buNone/>
            </a:pP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800"/>
              </a:spcBef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	CUF = 	</a:t>
            </a:r>
            <a:r>
              <a:rPr lang="en-IN" sz="2400" u="sng" dirty="0" smtClean="0">
                <a:latin typeface="Arial" pitchFamily="34" charset="0"/>
                <a:cs typeface="Arial" pitchFamily="34" charset="0"/>
              </a:rPr>
              <a:t>         Annual Energy Output (in kWh)	 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			(Plant installed capacity in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) X 365 X 24 </a:t>
            </a:r>
          </a:p>
          <a:p>
            <a:pPr algn="just">
              <a:spcBef>
                <a:spcPts val="24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spcBef>
                <a:spcPts val="24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tenders, minimum  CUF specified is 15%.</a:t>
            </a:r>
            <a:endParaRPr lang="en-I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 descr="backgro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2465EA-0526-4490-ABB2-8BFE3E46A2B8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47751284"/>
              </p:ext>
            </p:extLst>
          </p:nvPr>
        </p:nvGraphicFramePr>
        <p:xfrm>
          <a:off x="533400" y="11430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304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181600"/>
          </a:xfrm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Specific Energy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None/>
            </a:pPr>
            <a: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Specific energy is energy (kWh)  generated per one </a:t>
            </a:r>
            <a:r>
              <a:rPr lang="en-IN" sz="2400" dirty="0" err="1" smtClean="0">
                <a:latin typeface="Arial" pitchFamily="34" charset="0"/>
                <a:cs typeface="Arial" pitchFamily="34" charset="0"/>
              </a:rPr>
              <a:t>kWp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per day. </a:t>
            </a:r>
          </a:p>
          <a:p>
            <a:pPr>
              <a:spcBef>
                <a:spcPts val="1800"/>
              </a:spcBef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	Specific Energy = </a:t>
            </a:r>
            <a:r>
              <a:rPr lang="en-IN" sz="2400" u="sng" dirty="0" smtClean="0">
                <a:latin typeface="Arial" pitchFamily="34" charset="0"/>
                <a:cs typeface="Arial" pitchFamily="34" charset="0"/>
              </a:rPr>
              <a:t>	Energy generated		</a:t>
            </a:r>
            <a:endParaRPr lang="en-IN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				(Capacity installed * Time Period 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IN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our plants, on an average it is 4 Units /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kWp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per day.</a:t>
            </a:r>
            <a:endParaRPr lang="en-I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Tabular Comparison</a:t>
            </a:r>
            <a:r>
              <a:rPr lang="e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Info 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</a:t>
            </a:r>
            <a:endParaRPr lang="en-I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25040"/>
              </p:ext>
            </p:extLst>
          </p:nvPr>
        </p:nvGraphicFramePr>
        <p:xfrm>
          <a:off x="612775" y="762000"/>
          <a:ext cx="7734300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Worksheet" r:id="rId4" imgW="6715124" imgH="4810216" progId="Excel.Sheet.8">
                  <p:embed/>
                </p:oleObj>
              </mc:Choice>
              <mc:Fallback>
                <p:oleObj name="Worksheet" r:id="rId4" imgW="6715124" imgH="4810216" progId="Excel.Sheet.8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762000"/>
                        <a:ext cx="7734300" cy="554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Required Improvements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Performance Ratio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2400" i="1" dirty="0" smtClean="0">
                <a:latin typeface="Arial" pitchFamily="34" charset="0"/>
                <a:cs typeface="Arial" pitchFamily="34" charset="0"/>
              </a:rPr>
              <a:t>(for whole  plant as well as individual inverters on daily basis and on date selection basis)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Plot of Power generated Vs Irradiance</a:t>
            </a:r>
            <a:endParaRPr lang="en-IN" sz="28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energy (kWh / </a:t>
            </a:r>
            <a:r>
              <a:rPr lang="en-IN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kWp</a:t>
            </a: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Day)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28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2400" i="1" dirty="0" smtClean="0">
                <a:latin typeface="Arial" pitchFamily="34" charset="0"/>
                <a:cs typeface="Arial" pitchFamily="34" charset="0"/>
              </a:rPr>
              <a:t>(for each inverter and whole plant.)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Inverter Efficiency Plot</a:t>
            </a:r>
            <a:endParaRPr lang="en-IN" sz="28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28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2400" i="1" dirty="0" smtClean="0">
                <a:latin typeface="Arial" pitchFamily="34" charset="0"/>
                <a:cs typeface="Arial" pitchFamily="34" charset="0"/>
              </a:rPr>
              <a:t>(A.C. Power generated Vs DC power Available) 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closely monitoring,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Performance of One of  the Plant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PREMATURE DEGRADATION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Power Output was noticed.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closely monitoring the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Performance of the Solar installation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PREMATURE DEGRADATION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was Observed.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066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Root Cause Analysis by Developer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29902" cy="607048"/>
          </a:xfrm>
        </p:spPr>
        <p:txBody>
          <a:bodyPr/>
          <a:lstStyle/>
          <a:p>
            <a:r>
              <a:rPr lang="en-CA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Details of Analysis</a:t>
            </a:r>
            <a:endParaRPr lang="en-CA" sz="24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96139"/>
              </p:ext>
            </p:extLst>
          </p:nvPr>
        </p:nvGraphicFramePr>
        <p:xfrm>
          <a:off x="533400" y="838200"/>
          <a:ext cx="3505200" cy="26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363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String type </a:t>
                      </a: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Inverter 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(21.6 KW); </a:t>
                      </a: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4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 inverters working at optimum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output level – </a:t>
                      </a:r>
                      <a:r>
                        <a:rPr lang="en-US" sz="1400" b="0" i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checked DC v/s AC power</a:t>
                      </a:r>
                      <a:endParaRPr lang="en-US" sz="1400" b="0" i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4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inverter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found underperforming – </a:t>
                      </a:r>
                      <a:r>
                        <a:rPr lang="en-US" sz="1400" b="0" i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Compared DC current data distribution</a:t>
                      </a:r>
                      <a:endParaRPr lang="en-US" sz="1400" b="0" i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Interim maintenance carried out</a:t>
                      </a:r>
                      <a:endParaRPr lang="en-US" sz="1400" b="0" i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738"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Pass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502516"/>
              </p:ext>
            </p:extLst>
          </p:nvPr>
        </p:nvGraphicFramePr>
        <p:xfrm>
          <a:off x="609600" y="4038600"/>
          <a:ext cx="3505200" cy="231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4398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Module 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(300 </a:t>
                      </a:r>
                      <a:r>
                        <a:rPr lang="en-US" sz="1400" b="1" dirty="0" err="1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219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physical damage observed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60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visual defect (discoloration etc.) seen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64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IV curve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test, to check degradation, is planned – </a:t>
                      </a:r>
                      <a:r>
                        <a:rPr lang="en-US" sz="1400" b="0" i="1" baseline="0" dirty="0" smtClean="0">
                          <a:solidFill>
                            <a:srgbClr val="800000"/>
                          </a:solidFill>
                          <a:latin typeface="Arial" pitchFamily="34" charset="0"/>
                          <a:cs typeface="Arial" pitchFamily="34" charset="0"/>
                        </a:rPr>
                        <a:t>could not done due to unfavorable weather at site. </a:t>
                      </a:r>
                      <a:endParaRPr lang="en-US" sz="1400" b="0" i="1" dirty="0">
                        <a:solidFill>
                          <a:srgbClr val="8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602"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Partially Pass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19992"/>
              </p:ext>
            </p:extLst>
          </p:nvPr>
        </p:nvGraphicFramePr>
        <p:xfrm>
          <a:off x="4419600" y="838200"/>
          <a:ext cx="3084833" cy="2656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833"/>
              </a:tblGrid>
              <a:tr h="3615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Pyranometer</a:t>
                      </a:r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CMP – 11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795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Installed at Plane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 Array (POA)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67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visual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defect / damage observed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676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The instrument</a:t>
                      </a:r>
                      <a:r>
                        <a:rPr lang="en-US" sz="1400" b="0" i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is cleaned</a:t>
                      </a:r>
                      <a:endParaRPr lang="en-US" sz="1400" b="0" i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13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Calibration is NOT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DUE yet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072"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72176"/>
              </p:ext>
            </p:extLst>
          </p:nvPr>
        </p:nvGraphicFramePr>
        <p:xfrm>
          <a:off x="4495800" y="4191000"/>
          <a:ext cx="3048000" cy="177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4019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  <a:r>
                        <a:rPr lang="en-US" sz="1400" b="1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– Shadow, Soiling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196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 shadow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on structure / module/s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27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Soiling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– Soiling is more being in open area and vicinity to Airport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988">
                <a:tc>
                  <a:txBody>
                    <a:bodyPr/>
                    <a:lstStyle/>
                    <a:p>
                      <a:pPr marL="0" marR="0" indent="0" algn="ctr" defTabSz="699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Fail</a:t>
                      </a:r>
                      <a:endParaRPr lang="en-US" sz="24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650" marR="89650" marT="44828" marB="4482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Slide Number Placeholder 9"/>
          <p:cNvSpPr txBox="1">
            <a:spLocks/>
          </p:cNvSpPr>
          <p:nvPr/>
        </p:nvSpPr>
        <p:spPr>
          <a:xfrm>
            <a:off x="6424924" y="6489808"/>
            <a:ext cx="1045918" cy="357998"/>
          </a:xfrm>
          <a:prstGeom prst="rect">
            <a:avLst/>
          </a:prstGeom>
        </p:spPr>
        <p:txBody>
          <a:bodyPr lIns="89648" tIns="44824" rIns="89648" bIns="44824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82B59-7FF6-48A0-81B1-1E593D44E4D6}" type="slidenum">
              <a:rPr lang="en-US" smtClean="0">
                <a:solidFill>
                  <a:schemeClr val="tx2"/>
                </a:solidFill>
              </a:rPr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2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24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Around 32 Solar modules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were taken from site </a:t>
            </a:r>
          </a:p>
          <a:p>
            <a:pPr marL="0" indent="0" algn="ctr">
              <a:lnSpc>
                <a:spcPct val="15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 testing at the factory.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testing, degradation was attributed to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 INDUCED DEGRADATION (PID)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752600"/>
          <a:ext cx="7467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PID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2895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en-IN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PID is </a:t>
            </a:r>
            <a:r>
              <a:rPr lang="en-IN" sz="22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Potential Induced Degradation</a:t>
            </a:r>
            <a:r>
              <a:rPr lang="en-IN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a phenomenon which affects some PV modules with crystalline Si cells and leads to Power loss in a module, by electrically modifying solar cell resulting in leakage current</a:t>
            </a:r>
            <a:r>
              <a:rPr lang="en-IN" sz="2200" dirty="0" smtClean="0">
                <a:solidFill>
                  <a:srgbClr val="0000FF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IN" sz="2200" dirty="0" smtClean="0">
                <a:latin typeface="Arial" pitchFamily="34" charset="0"/>
                <a:cs typeface="Arial" pitchFamily="34" charset="0"/>
              </a:rPr>
              <a:t>Deterioration in performance, may be 30% or more in few months / years.</a:t>
            </a:r>
            <a:endParaRPr lang="en-IN" sz="2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352800"/>
          <a:ext cx="8001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40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PID works 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6667" r="30625" b="21111"/>
          <a:stretch>
            <a:fillRect/>
          </a:stretch>
        </p:blipFill>
        <p:spPr bwMode="auto">
          <a:xfrm>
            <a:off x="228600" y="7620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533400" y="4876800"/>
            <a:ext cx="3909060" cy="1676400"/>
            <a:chOff x="105381" y="1051559"/>
            <a:chExt cx="3909060" cy="1402080"/>
          </a:xfrm>
        </p:grpSpPr>
        <p:sp>
          <p:nvSpPr>
            <p:cNvPr id="11" name="Rounded Rectangle 10"/>
            <p:cNvSpPr/>
            <p:nvPr/>
          </p:nvSpPr>
          <p:spPr>
            <a:xfrm>
              <a:off x="105381" y="1051559"/>
              <a:ext cx="3909060" cy="14020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73825" y="1120003"/>
              <a:ext cx="3772172" cy="1265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kern="1200" dirty="0" smtClean="0">
                  <a:latin typeface="Arial" pitchFamily="34" charset="0"/>
                  <a:cs typeface="Arial" pitchFamily="34" charset="0"/>
                </a:rPr>
                <a:t>A positive charge is built up on the anti-reflective coating at the surface of the cells &amp; the result is a temporary short circuit in the affected cells </a:t>
              </a:r>
              <a:endParaRPr lang="en-IN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4876800"/>
            <a:ext cx="3909060" cy="1402080"/>
            <a:chOff x="4215158" y="1051559"/>
            <a:chExt cx="3909060" cy="1402080"/>
          </a:xfrm>
        </p:grpSpPr>
        <p:sp>
          <p:nvSpPr>
            <p:cNvPr id="14" name="Rounded Rectangle 13"/>
            <p:cNvSpPr/>
            <p:nvPr/>
          </p:nvSpPr>
          <p:spPr>
            <a:xfrm>
              <a:off x="4215158" y="1051559"/>
              <a:ext cx="3909060" cy="14020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283602" y="1120003"/>
              <a:ext cx="3772172" cy="1265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900" kern="1200" dirty="0" smtClean="0"/>
                <a:t>This leads to a decrease in cell voltage and a drop in efficiency – an effect that is reinforced by high temperatures  &amp; humidity</a:t>
              </a:r>
              <a:endParaRPr lang="en-IN" sz="1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752600"/>
          <a:ext cx="7467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PID Testing</a:t>
            </a:r>
            <a:endParaRPr lang="en-IN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34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900"/>
              </a:spcAft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per IEC 62804 </a:t>
            </a:r>
            <a:r>
              <a:rPr lang="en-IN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under drafting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the PID testing involves a test run of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hours 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Voltage applied to Test panel’s corresponding to maximum system voltage (as per panel datasheet) and exposed to environment with temperature and humidity of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60°C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(± 2°C) and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85%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(± 5%) respectively in a chamber 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PID testing procedures, in many labs involves comparison of visual inspection, I-V measurement and EL testing prior to and after the actual PID testing.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the test, Module must not show any major defects and should not have power loss more than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94412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81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V-I Curve of the Module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686800" cy="868362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Comparison of EL images of Modules</a:t>
            </a:r>
            <a:endParaRPr lang="e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6250" t="34444" r="27500" b="42223"/>
          <a:stretch>
            <a:fillRect/>
          </a:stretch>
        </p:blipFill>
        <p:spPr bwMode="auto">
          <a:xfrm>
            <a:off x="685800" y="1295400"/>
            <a:ext cx="6629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 of Potential Induced Degradation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2400"/>
              </a:spcAft>
              <a:buAutoNum type="arabicPeriod"/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Risk in achieving 25 years warranty life,</a:t>
            </a:r>
          </a:p>
          <a:p>
            <a:pPr marL="457200" indent="-457200">
              <a:lnSpc>
                <a:spcPct val="150000"/>
              </a:lnSpc>
              <a:spcAft>
                <a:spcPts val="2400"/>
              </a:spcAft>
              <a:buAutoNum type="arabicPeriod" startAt="2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Gets worse with  high temperature &amp; high humidity</a:t>
            </a:r>
          </a:p>
          <a:p>
            <a:pPr marL="457200" lvl="0" indent="-457200">
              <a:lnSpc>
                <a:spcPct val="150000"/>
              </a:lnSpc>
              <a:spcAft>
                <a:spcPts val="2400"/>
              </a:spcAft>
              <a:buFontTx/>
              <a:buAutoNum type="arabicPeriod" startAt="2"/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early stage, PID is reversible  by reverse voltage bias.</a:t>
            </a:r>
          </a:p>
          <a:p>
            <a:pPr marL="457200" indent="-457200">
              <a:lnSpc>
                <a:spcPct val="150000"/>
              </a:lnSpc>
              <a:spcAft>
                <a:spcPts val="2400"/>
              </a:spcAft>
              <a:buFontTx/>
              <a:buAutoNum type="arabicPeriod" startAt="2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If allowed to progress, degradation becomes irreversible.</a:t>
            </a:r>
          </a:p>
          <a:p>
            <a:pPr lvl="0"/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Aft>
                <a:spcPts val="1800"/>
              </a:spcAft>
              <a:buNone/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Since, environmental factors can not be controlled. </a:t>
            </a:r>
          </a:p>
          <a:p>
            <a:pPr marL="0" indent="0" algn="just">
              <a:lnSpc>
                <a:spcPct val="120000"/>
              </a:lnSpc>
              <a:spcAft>
                <a:spcPts val="1800"/>
              </a:spcAft>
              <a:buNone/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Three level strategy with important factors is :- </a:t>
            </a:r>
          </a:p>
          <a:p>
            <a:pPr marL="0" indent="720000" algn="just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Cell level – Anti reflective coating (ARC).</a:t>
            </a:r>
            <a:endParaRPr lang="en-IN" sz="2400" dirty="0" smtClean="0"/>
          </a:p>
          <a:p>
            <a:pPr marL="0" indent="720000" algn="just">
              <a:lnSpc>
                <a:spcPct val="12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Panel level – Encapsulation Material, </a:t>
            </a:r>
          </a:p>
          <a:p>
            <a:pPr marL="0" indent="720000" algn="just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System level – Negative Grounding or PV Offset  Box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720000" algn="just">
              <a:lnSpc>
                <a:spcPct val="120000"/>
              </a:lnSpc>
              <a:buNone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(Grounding is possible in Central Inverters and not in</a:t>
            </a:r>
          </a:p>
          <a:p>
            <a:pPr marL="0" indent="720000" algn="just">
              <a:lnSpc>
                <a:spcPct val="120000"/>
              </a:lnSpc>
              <a:buNone/>
            </a:pP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String Inverters, normally used for small capacity Plants) </a:t>
            </a:r>
          </a:p>
          <a:p>
            <a:pPr marL="0" indent="72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all new plants of DMRC PV offset boxes are used.</a:t>
            </a:r>
            <a:endParaRPr lang="en-I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 and  solutions  for  PID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 Plan to Reverse PID at site</a:t>
            </a:r>
            <a:endParaRPr lang="en-I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058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2514600"/>
          <a:ext cx="7772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Performance parameters must be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standardised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to compare different Plants of developers on equal footing. </a:t>
            </a:r>
            <a:endParaRPr lang="en-I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Potential Induced Degradation can seriously impact the Pay-back of the plants. While, entire PV system interacts to cause PID, the failure occurs in the modules. 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 environmental factors are hard to control, the best solution is to minimize or eliminate PID by making design changes at the system, module and / or cell levels.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Many module manufacturers have taken steps to produce </a:t>
            </a:r>
            <a:r>
              <a:rPr lang="en-IN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PID resistant modules</a:t>
            </a:r>
            <a:r>
              <a:rPr lang="en-IN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which currently are nearly 4 to 5% costlier than Normal module.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IN" sz="2400" dirty="0" smtClean="0">
                <a:latin typeface="Arial" pitchFamily="34" charset="0"/>
                <a:cs typeface="Arial" pitchFamily="34" charset="0"/>
              </a:rPr>
              <a:t>Early finalisation of IEC for testing the modules, is  likely to help in proper certifications of “PID-resistant” modules.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Design of Solar Plant with string based Inverters must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analyse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grounding requirements carefully and include PV Offset Box.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 (Contd...)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14400"/>
            <a:ext cx="5562600" cy="2743200"/>
          </a:xfrm>
        </p:spPr>
        <p:txBody>
          <a:bodyPr>
            <a:noAutofit/>
          </a:bodyPr>
          <a:lstStyle/>
          <a:p>
            <a:pPr marL="358775" indent="-358775" algn="just">
              <a:lnSpc>
                <a:spcPct val="120000"/>
              </a:lnSpc>
              <a:spcBef>
                <a:spcPts val="120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an effort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reduce carbon footprints,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DMRC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decided to use all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roof tops to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instal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solar panels for renewable energy.  </a:t>
            </a:r>
          </a:p>
          <a:p>
            <a:pPr marL="358775" indent="-358775" algn="just">
              <a:lnSpc>
                <a:spcPct val="120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a first step, DPRs were prepared to assess solar potential by surveying stations &amp; depots.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 Power Projects in DMRC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4 PRAGATI MAIDAN IMG_826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8600" y="1066800"/>
            <a:ext cx="2895599" cy="236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wp_ss_20150625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86200"/>
            <a:ext cx="322654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3733800"/>
            <a:ext cx="54102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8775" lvl="0" indent="-358775" algn="just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2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June 2014, f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irst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roof top solar plant of 500kWp capacity commissioned (in association with SECI).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8775" marR="0" lvl="0" indent="-358775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 was on RESCO Model – In which investment was by Developer and only roof space was given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 DMRC.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9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17463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DMRC sites have following 3 different type of roof tops :-</a:t>
            </a: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Flat roof</a:t>
            </a:r>
            <a:endParaRPr lang="en-IN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Inclined Roof</a:t>
            </a: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Curved Roof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62800" cy="1066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Roofs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40711-WA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-20140711-WA00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OLAR 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3400"/>
            <a:ext cx="37719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OLAR 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67200"/>
            <a:ext cx="38100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112725"/>
            <a:ext cx="8153400" cy="110796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IN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 kWp </a:t>
            </a:r>
            <a:r>
              <a:rPr lang="en-IN" sz="32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IN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DWARKA 21 Station</a:t>
            </a:r>
          </a:p>
          <a:p>
            <a:pPr algn="ctr">
              <a:spcBef>
                <a:spcPts val="1200"/>
              </a:spcBef>
            </a:pPr>
            <a:r>
              <a:rPr lang="en-US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(13</a:t>
            </a:r>
            <a:r>
              <a:rPr lang="en-US" sz="2400" spc="3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en-US" sz="24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Delta Rack)</a:t>
            </a:r>
            <a:endParaRPr lang="en-IN" sz="2400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990600" y="228600"/>
            <a:ext cx="7924800" cy="5334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115</a:t>
            </a:r>
            <a:r>
              <a:rPr lang="en-US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7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kWp</a:t>
            </a:r>
            <a:r>
              <a:rPr lang="en-US" sz="17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- ANAND VIHAR Station </a:t>
            </a:r>
          </a:p>
          <a:p>
            <a:pPr algn="ctr"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Tier Module, 24</a:t>
            </a:r>
            <a:r>
              <a:rPr lang="en-US" sz="9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Angle, with Foundation Blocks)</a:t>
            </a:r>
          </a:p>
          <a:p>
            <a:pPr algn="ctr"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esktop\solar Workshop\ANAND VIHAR-2.jpg"/>
          <p:cNvPicPr>
            <a:picLocks noChangeAspect="1" noChangeArrowheads="1"/>
          </p:cNvPicPr>
          <p:nvPr/>
        </p:nvPicPr>
        <p:blipFill>
          <a:blip r:embed="rId2" cstate="print"/>
          <a:srcRect t="4040" r="3030" b="1684"/>
          <a:stretch>
            <a:fillRect/>
          </a:stretch>
        </p:blipFill>
        <p:spPr bwMode="auto">
          <a:xfrm>
            <a:off x="990600" y="1447800"/>
            <a:ext cx="73152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9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838200" y="228600"/>
            <a:ext cx="7696200" cy="762000"/>
          </a:xfrm>
          <a:prstGeom prst="rect">
            <a:avLst/>
          </a:prstGeom>
        </p:spPr>
        <p:txBody>
          <a:bodyPr vert="horz" lIns="91407" tIns="45704" rIns="91407" bIns="45704" rtlCol="0">
            <a:normAutofit fontScale="25000" lnSpcReduction="20000"/>
          </a:bodyPr>
          <a:lstStyle/>
          <a:p>
            <a:pPr algn="ctr">
              <a:lnSpc>
                <a:spcPct val="140000"/>
              </a:lnSpc>
              <a:buNone/>
            </a:pPr>
            <a:r>
              <a:rPr lang="en-U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 </a:t>
            </a:r>
            <a:r>
              <a:rPr lang="en-US" sz="1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U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en-US" sz="1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Pragati</a:t>
            </a:r>
            <a:r>
              <a:rPr lang="en-U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Maidan</a:t>
            </a:r>
            <a:r>
              <a:rPr lang="en-US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Station </a:t>
            </a:r>
          </a:p>
          <a:p>
            <a:pPr algn="ctr">
              <a:lnSpc>
                <a:spcPct val="140000"/>
              </a:lnSpc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Tier Module, 24</a:t>
            </a:r>
            <a:r>
              <a:rPr lang="en-US" sz="9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Angle, with Foundation Blocks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IN" sz="9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2" descr="C:\Users\user\Desktop\4 PRAGATI MAIDAN IMG_8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20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0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 </a:t>
            </a:r>
            <a:r>
              <a:rPr lang="en-US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METRO ENCLAVE</a:t>
            </a:r>
          </a:p>
          <a:p>
            <a:pPr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(with Net Metering)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6 ME IMG_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1066</Words>
  <Application>Microsoft Office PowerPoint</Application>
  <PresentationFormat>On-screen Show (4:3)</PresentationFormat>
  <Paragraphs>173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Worksheet</vt:lpstr>
      <vt:lpstr>Potential Induced Degradation</vt:lpstr>
      <vt:lpstr>PowerPoint Presentation</vt:lpstr>
      <vt:lpstr>PowerPoint Presentation</vt:lpstr>
      <vt:lpstr>Solar Power Projects in DMRC</vt:lpstr>
      <vt:lpstr>Types of Roofs</vt:lpstr>
      <vt:lpstr>PowerPoint Presentation</vt:lpstr>
      <vt:lpstr>PowerPoint Presentation</vt:lpstr>
      <vt:lpstr>PowerPoint Presentation</vt:lpstr>
      <vt:lpstr>PowerPoint Presentation</vt:lpstr>
      <vt:lpstr>Solar Panels  on Inclined Sheds</vt:lpstr>
      <vt:lpstr>PowerPoint Presentation</vt:lpstr>
      <vt:lpstr>Curved Roof </vt:lpstr>
      <vt:lpstr>Present Status </vt:lpstr>
      <vt:lpstr>Learnings and Challenges faced</vt:lpstr>
      <vt:lpstr>Provisions in PPA</vt:lpstr>
      <vt:lpstr>PowerPoint Presentation</vt:lpstr>
      <vt:lpstr>Important Terms regarding performance</vt:lpstr>
      <vt:lpstr>PowerPoint Presentation</vt:lpstr>
      <vt:lpstr>PowerPoint Presentation</vt:lpstr>
      <vt:lpstr>PowerPoint Presentation</vt:lpstr>
      <vt:lpstr>Tabular Comparison of Info on Web</vt:lpstr>
      <vt:lpstr>Required Improvements</vt:lpstr>
      <vt:lpstr>PowerPoint Presentation</vt:lpstr>
      <vt:lpstr>PowerPoint Presentation</vt:lpstr>
      <vt:lpstr>Details of Analysis</vt:lpstr>
      <vt:lpstr>PowerPoint Presentation</vt:lpstr>
      <vt:lpstr>PowerPoint Presentation</vt:lpstr>
      <vt:lpstr>What is PID ?</vt:lpstr>
      <vt:lpstr>How PID works ?</vt:lpstr>
      <vt:lpstr>PID Testing</vt:lpstr>
      <vt:lpstr>PowerPoint Presentation</vt:lpstr>
      <vt:lpstr>Comparison of EL images of Modules</vt:lpstr>
      <vt:lpstr>Impact of Potential Induced Degradation</vt:lpstr>
      <vt:lpstr>Challenges  and  solutions  for  PID </vt:lpstr>
      <vt:lpstr>Action Plan to Reverse PID at site</vt:lpstr>
      <vt:lpstr>PowerPoint Presentation</vt:lpstr>
      <vt:lpstr>PowerPoint Presentation</vt:lpstr>
      <vt:lpstr>CONCLUSION</vt:lpstr>
      <vt:lpstr>CONCLUSION (Contd...)</vt:lpstr>
      <vt:lpstr>THANK 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Induced </dc:title>
  <dc:creator>Namrata</dc:creator>
  <cp:lastModifiedBy>C.R</cp:lastModifiedBy>
  <cp:revision>256</cp:revision>
  <dcterms:created xsi:type="dcterms:W3CDTF">2006-08-16T00:00:00Z</dcterms:created>
  <dcterms:modified xsi:type="dcterms:W3CDTF">2015-08-04T21:35:52Z</dcterms:modified>
</cp:coreProperties>
</file>