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handoutMasterIdLst>
    <p:handoutMasterId r:id="rId50"/>
  </p:handoutMasterIdLst>
  <p:sldIdLst>
    <p:sldId id="306" r:id="rId2"/>
    <p:sldId id="289" r:id="rId3"/>
    <p:sldId id="312" r:id="rId4"/>
    <p:sldId id="293" r:id="rId5"/>
    <p:sldId id="290" r:id="rId6"/>
    <p:sldId id="291" r:id="rId7"/>
    <p:sldId id="300" r:id="rId8"/>
    <p:sldId id="288" r:id="rId9"/>
    <p:sldId id="297" r:id="rId10"/>
    <p:sldId id="280" r:id="rId11"/>
    <p:sldId id="305" r:id="rId12"/>
    <p:sldId id="292" r:id="rId13"/>
    <p:sldId id="298" r:id="rId14"/>
    <p:sldId id="295" r:id="rId15"/>
    <p:sldId id="275" r:id="rId16"/>
    <p:sldId id="316" r:id="rId17"/>
    <p:sldId id="302" r:id="rId18"/>
    <p:sldId id="286" r:id="rId19"/>
    <p:sldId id="283" r:id="rId20"/>
    <p:sldId id="284" r:id="rId21"/>
    <p:sldId id="315" r:id="rId22"/>
    <p:sldId id="314" r:id="rId23"/>
    <p:sldId id="337" r:id="rId24"/>
    <p:sldId id="319" r:id="rId25"/>
    <p:sldId id="320" r:id="rId26"/>
    <p:sldId id="323" r:id="rId27"/>
    <p:sldId id="324" r:id="rId28"/>
    <p:sldId id="325" r:id="rId29"/>
    <p:sldId id="338" r:id="rId30"/>
    <p:sldId id="340" r:id="rId31"/>
    <p:sldId id="341" r:id="rId32"/>
    <p:sldId id="332" r:id="rId33"/>
    <p:sldId id="342" r:id="rId34"/>
    <p:sldId id="296" r:id="rId35"/>
    <p:sldId id="282" r:id="rId36"/>
    <p:sldId id="343" r:id="rId37"/>
    <p:sldId id="307" r:id="rId38"/>
    <p:sldId id="308" r:id="rId39"/>
    <p:sldId id="309" r:id="rId40"/>
    <p:sldId id="278" r:id="rId41"/>
    <p:sldId id="299" r:id="rId42"/>
    <p:sldId id="310" r:id="rId43"/>
    <p:sldId id="334" r:id="rId44"/>
    <p:sldId id="333" r:id="rId45"/>
    <p:sldId id="335" r:id="rId46"/>
    <p:sldId id="344" r:id="rId47"/>
    <p:sldId id="345" r:id="rId4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Targets</c:v>
                </c:pt>
              </c:strCache>
            </c:strRef>
          </c:tx>
          <c:invertIfNegative val="0"/>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5</c:v>
                </c:pt>
                <c:pt idx="1">
                  <c:v>5</c:v>
                </c:pt>
                <c:pt idx="2">
                  <c:v>5</c:v>
                </c:pt>
                <c:pt idx="3">
                  <c:v>10</c:v>
                </c:pt>
                <c:pt idx="4">
                  <c:v>10</c:v>
                </c:pt>
              </c:numCache>
            </c:numRef>
          </c:val>
        </c:ser>
        <c:ser>
          <c:idx val="1"/>
          <c:order val="1"/>
          <c:tx>
            <c:strRef>
              <c:f>Sheet1!$C$1</c:f>
              <c:strCache>
                <c:ptCount val="1"/>
                <c:pt idx="0">
                  <c:v>No. of Solar Panels</c:v>
                </c:pt>
              </c:strCache>
            </c:strRef>
          </c:tx>
          <c:invertIfNegative val="0"/>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5</c:v>
                </c:pt>
                <c:pt idx="1">
                  <c:v>21</c:v>
                </c:pt>
                <c:pt idx="2">
                  <c:v>11</c:v>
                </c:pt>
                <c:pt idx="3">
                  <c:v>14</c:v>
                </c:pt>
                <c:pt idx="4">
                  <c:v>2</c:v>
                </c:pt>
              </c:numCache>
            </c:numRef>
          </c:val>
        </c:ser>
        <c:dLbls>
          <c:showLegendKey val="0"/>
          <c:showVal val="0"/>
          <c:showCatName val="0"/>
          <c:showSerName val="0"/>
          <c:showPercent val="0"/>
          <c:showBubbleSize val="0"/>
        </c:dLbls>
        <c:gapWidth val="150"/>
        <c:axId val="74103424"/>
        <c:axId val="81260928"/>
      </c:barChart>
      <c:catAx>
        <c:axId val="74103424"/>
        <c:scaling>
          <c:orientation val="minMax"/>
        </c:scaling>
        <c:delete val="0"/>
        <c:axPos val="b"/>
        <c:numFmt formatCode="General" sourceLinked="1"/>
        <c:majorTickMark val="none"/>
        <c:minorTickMark val="none"/>
        <c:tickLblPos val="nextTo"/>
        <c:txPr>
          <a:bodyPr/>
          <a:lstStyle/>
          <a:p>
            <a:pPr>
              <a:defRPr lang="en-IN"/>
            </a:pPr>
            <a:endParaRPr lang="en-US"/>
          </a:p>
        </c:txPr>
        <c:crossAx val="81260928"/>
        <c:crosses val="autoZero"/>
        <c:auto val="1"/>
        <c:lblAlgn val="ctr"/>
        <c:lblOffset val="100"/>
        <c:noMultiLvlLbl val="0"/>
      </c:catAx>
      <c:valAx>
        <c:axId val="81260928"/>
        <c:scaling>
          <c:orientation val="minMax"/>
        </c:scaling>
        <c:delete val="0"/>
        <c:axPos val="l"/>
        <c:majorGridlines/>
        <c:title>
          <c:tx>
            <c:rich>
              <a:bodyPr/>
              <a:lstStyle/>
              <a:p>
                <a:pPr>
                  <a:defRPr lang="en-IN"/>
                </a:pPr>
                <a:r>
                  <a:rPr lang="en-US" dirty="0" smtClean="0"/>
                  <a:t>No. of solar powered</a:t>
                </a:r>
                <a:r>
                  <a:rPr lang="en-US" baseline="0" dirty="0" smtClean="0"/>
                  <a:t> plants</a:t>
                </a:r>
              </a:p>
              <a:p>
                <a:pPr>
                  <a:defRPr lang="en-IN"/>
                </a:pPr>
                <a:r>
                  <a:rPr lang="en-US" baseline="0" dirty="0" smtClean="0"/>
                  <a:t>10 </a:t>
                </a:r>
                <a:r>
                  <a:rPr lang="en-US" baseline="0" dirty="0" err="1" smtClean="0"/>
                  <a:t>KWp</a:t>
                </a:r>
                <a:r>
                  <a:rPr lang="en-US" baseline="0" dirty="0" smtClean="0"/>
                  <a:t> &amp; above</a:t>
                </a:r>
                <a:endParaRPr lang="en-US" dirty="0"/>
              </a:p>
            </c:rich>
          </c:tx>
          <c:layout/>
          <c:overlay val="0"/>
        </c:title>
        <c:numFmt formatCode="General" sourceLinked="1"/>
        <c:majorTickMark val="none"/>
        <c:minorTickMark val="none"/>
        <c:tickLblPos val="nextTo"/>
        <c:txPr>
          <a:bodyPr/>
          <a:lstStyle/>
          <a:p>
            <a:pPr>
              <a:defRPr lang="en-IN"/>
            </a:pPr>
            <a:endParaRPr lang="en-US"/>
          </a:p>
        </c:txPr>
        <c:crossAx val="74103424"/>
        <c:crosses val="autoZero"/>
        <c:crossBetween val="between"/>
      </c:valAx>
      <c:dTable>
        <c:showHorzBorder val="1"/>
        <c:showVertBorder val="1"/>
        <c:showOutline val="1"/>
        <c:showKeys val="1"/>
        <c:txPr>
          <a:bodyPr/>
          <a:lstStyle/>
          <a:p>
            <a:pPr rtl="0">
              <a:defRPr lang="en-IN">
                <a:solidFill>
                  <a:schemeClr val="accent6">
                    <a:lumMod val="50000"/>
                  </a:schemeClr>
                </a:solidFill>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4434" y="0"/>
            <a:ext cx="3057183" cy="465902"/>
          </a:xfrm>
          <a:prstGeom prst="rect">
            <a:avLst/>
          </a:prstGeom>
        </p:spPr>
        <p:txBody>
          <a:bodyPr vert="horz" lIns="91440" tIns="45720" rIns="91440" bIns="45720" rtlCol="0"/>
          <a:lstStyle>
            <a:lvl1pPr algn="r">
              <a:defRPr sz="1200"/>
            </a:lvl1pPr>
          </a:lstStyle>
          <a:p>
            <a:fld id="{AABD4CF2-745F-483D-B6C8-96B96D913101}" type="datetimeFigureOut">
              <a:rPr lang="en-US" smtClean="0"/>
              <a:pPr/>
              <a:t>8/4/2015</a:t>
            </a:fld>
            <a:endParaRPr lang="en-US"/>
          </a:p>
        </p:txBody>
      </p:sp>
      <p:sp>
        <p:nvSpPr>
          <p:cNvPr id="4" name="Footer Placeholder 3"/>
          <p:cNvSpPr>
            <a:spLocks noGrp="1"/>
          </p:cNvSpPr>
          <p:nvPr>
            <p:ph type="ftr" sz="quarter" idx="2"/>
          </p:nvPr>
        </p:nvSpPr>
        <p:spPr>
          <a:xfrm>
            <a:off x="0" y="8841710"/>
            <a:ext cx="3057183" cy="4659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4434" y="8841710"/>
            <a:ext cx="3057183" cy="465902"/>
          </a:xfrm>
          <a:prstGeom prst="rect">
            <a:avLst/>
          </a:prstGeom>
        </p:spPr>
        <p:txBody>
          <a:bodyPr vert="horz" lIns="91440" tIns="45720" rIns="91440" bIns="45720" rtlCol="0" anchor="b"/>
          <a:lstStyle>
            <a:lvl1pPr algn="r">
              <a:defRPr sz="1200"/>
            </a:lvl1pPr>
          </a:lstStyle>
          <a:p>
            <a:fld id="{3BC63EAC-AE1B-404A-9C53-B472C6D6CECF}" type="slidenum">
              <a:rPr lang="en-US" smtClean="0"/>
              <a:pPr/>
              <a:t>‹#›</a:t>
            </a:fld>
            <a:endParaRPr lang="en-US"/>
          </a:p>
        </p:txBody>
      </p:sp>
    </p:spTree>
    <p:extLst>
      <p:ext uri="{BB962C8B-B14F-4D97-AF65-F5344CB8AC3E}">
        <p14:creationId xmlns:p14="http://schemas.microsoft.com/office/powerpoint/2010/main" val="3763866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1440" tIns="45720" rIns="91440" bIns="45720" rtlCol="0"/>
          <a:lstStyle>
            <a:lvl1pPr algn="r">
              <a:defRPr sz="1200"/>
            </a:lvl1pPr>
          </a:lstStyle>
          <a:p>
            <a:fld id="{BE91F798-BC43-43F5-842F-945F8946D073}" type="datetimeFigureOut">
              <a:rPr lang="en-US" smtClean="0"/>
              <a:pPr/>
              <a:t>8/4/2015</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1440" tIns="45720" rIns="91440" bIns="45720" rtlCol="0" anchor="b"/>
          <a:lstStyle>
            <a:lvl1pPr algn="r">
              <a:defRPr sz="1200"/>
            </a:lvl1pPr>
          </a:lstStyle>
          <a:p>
            <a:fld id="{194EFE39-2D59-4BC1-8BE1-C5C5E34F19E6}" type="slidenum">
              <a:rPr lang="en-US" smtClean="0"/>
              <a:pPr/>
              <a:t>‹#›</a:t>
            </a:fld>
            <a:endParaRPr lang="en-US"/>
          </a:p>
        </p:txBody>
      </p:sp>
    </p:spTree>
    <p:extLst>
      <p:ext uri="{BB962C8B-B14F-4D97-AF65-F5344CB8AC3E}">
        <p14:creationId xmlns:p14="http://schemas.microsoft.com/office/powerpoint/2010/main" val="79195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C60659-D8F7-46AC-98BE-E138AFCC4698}" type="slidenum">
              <a:rPr lang="en-IN" smtClean="0"/>
              <a:pPr/>
              <a:t>7</a:t>
            </a:fld>
            <a:endParaRPr lang="en-IN"/>
          </a:p>
        </p:txBody>
      </p:sp>
    </p:spTree>
    <p:extLst>
      <p:ext uri="{BB962C8B-B14F-4D97-AF65-F5344CB8AC3E}">
        <p14:creationId xmlns:p14="http://schemas.microsoft.com/office/powerpoint/2010/main" val="115252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C60659-D8F7-46AC-98BE-E138AFCC4698}" type="slidenum">
              <a:rPr lang="en-IN" smtClean="0"/>
              <a:pPr/>
              <a:t>8</a:t>
            </a:fld>
            <a:endParaRPr lang="en-IN"/>
          </a:p>
        </p:txBody>
      </p:sp>
    </p:spTree>
    <p:extLst>
      <p:ext uri="{BB962C8B-B14F-4D97-AF65-F5344CB8AC3E}">
        <p14:creationId xmlns:p14="http://schemas.microsoft.com/office/powerpoint/2010/main" val="222530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C60659-D8F7-46AC-98BE-E138AFCC4698}" type="slidenum">
              <a:rPr lang="en-IN" smtClean="0"/>
              <a:pPr/>
              <a:t>15</a:t>
            </a:fld>
            <a:endParaRPr lang="en-IN"/>
          </a:p>
        </p:txBody>
      </p:sp>
    </p:spTree>
    <p:extLst>
      <p:ext uri="{BB962C8B-B14F-4D97-AF65-F5344CB8AC3E}">
        <p14:creationId xmlns:p14="http://schemas.microsoft.com/office/powerpoint/2010/main" val="144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C60659-D8F7-46AC-98BE-E138AFCC4698}" type="slidenum">
              <a:rPr lang="en-IN" smtClean="0"/>
              <a:pPr/>
              <a:t>17</a:t>
            </a:fld>
            <a:endParaRPr lang="en-IN"/>
          </a:p>
        </p:txBody>
      </p:sp>
    </p:spTree>
    <p:extLst>
      <p:ext uri="{BB962C8B-B14F-4D97-AF65-F5344CB8AC3E}">
        <p14:creationId xmlns:p14="http://schemas.microsoft.com/office/powerpoint/2010/main" val="85045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C60659-D8F7-46AC-98BE-E138AFCC4698}" type="slidenum">
              <a:rPr lang="en-IN" smtClean="0"/>
              <a:pPr/>
              <a:t>40</a:t>
            </a:fld>
            <a:endParaRPr lang="en-IN"/>
          </a:p>
        </p:txBody>
      </p:sp>
    </p:spTree>
    <p:extLst>
      <p:ext uri="{BB962C8B-B14F-4D97-AF65-F5344CB8AC3E}">
        <p14:creationId xmlns:p14="http://schemas.microsoft.com/office/powerpoint/2010/main" val="130705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34ACDF-7E74-4CA1-BB47-E316B4D334FA}" type="slidenum">
              <a:rPr lang="en-US" altLang="en-US" smtClean="0"/>
              <a:pPr/>
              <a:t>42</a:t>
            </a:fld>
            <a:endParaRPr lang="en-US" altLang="en-US" smtClean="0"/>
          </a:p>
        </p:txBody>
      </p:sp>
      <p:sp>
        <p:nvSpPr>
          <p:cNvPr id="96259" name="Rectangle 2"/>
          <p:cNvSpPr>
            <a:spLocks noGrp="1" noRot="1" noChangeAspect="1" noChangeArrowheads="1" noTextEdit="1"/>
          </p:cNvSpPr>
          <p:nvPr>
            <p:ph type="sldImg"/>
          </p:nvPr>
        </p:nvSpPr>
        <p:spPr>
          <a:xfrm>
            <a:off x="1203325" y="700088"/>
            <a:ext cx="4651375" cy="3489325"/>
          </a:xfrm>
          <a:ln/>
        </p:spPr>
      </p:sp>
      <p:sp>
        <p:nvSpPr>
          <p:cNvPr id="96260" name="Rectangle 3"/>
          <p:cNvSpPr>
            <a:spLocks noGrp="1" noChangeArrowheads="1"/>
          </p:cNvSpPr>
          <p:nvPr>
            <p:ph type="body" idx="1"/>
          </p:nvPr>
        </p:nvSpPr>
        <p:spPr>
          <a:xfrm>
            <a:off x="938899" y="4422344"/>
            <a:ext cx="5175468" cy="4190136"/>
          </a:xfrm>
          <a:noFill/>
          <a:ln/>
        </p:spPr>
        <p:txBody>
          <a:bodyPr/>
          <a:lstStyle/>
          <a:p>
            <a:pPr eaLnBrk="1" hangingPunct="1"/>
            <a:endParaRPr lang="en-US" altLang="en-US" smtClean="0"/>
          </a:p>
        </p:txBody>
      </p:sp>
    </p:spTree>
    <p:extLst>
      <p:ext uri="{BB962C8B-B14F-4D97-AF65-F5344CB8AC3E}">
        <p14:creationId xmlns:p14="http://schemas.microsoft.com/office/powerpoint/2010/main" val="191761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AE8B8-3A0E-4BF7-B5EF-939B60C862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4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8000"/>
        </p:xfrm>
        <a:graphic>
          <a:graphicData uri="http://schemas.openxmlformats.org/drawingml/2006/table">
            <a:tbl>
              <a:tblPr firstRow="1" bandRow="1">
                <a:tableStyleId>{5C22544A-7EE6-4342-B048-85BDC9FD1C3A}</a:tableStyleId>
              </a:tblPr>
              <a:tblGrid>
                <a:gridCol w="9144000"/>
              </a:tblGrid>
              <a:tr h="401931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6000" b="1" dirty="0" smtClean="0">
                        <a:solidFill>
                          <a:schemeClr val="bg1"/>
                        </a:solidFill>
                        <a:latin typeface="Arial" pitchFamily="34" charset="0"/>
                        <a:cs typeface="Arial" pitchFamily="34" charset="0"/>
                      </a:endParaRPr>
                    </a:p>
                    <a:p>
                      <a:pPr algn="ctr"/>
                      <a:endParaRPr lang="en-US" sz="2400" b="1" dirty="0" smtClean="0">
                        <a:solidFill>
                          <a:schemeClr val="bg1"/>
                        </a:solidFill>
                        <a:latin typeface="Arial" pitchFamily="34" charset="0"/>
                        <a:cs typeface="Arial" pitchFamily="34" charset="0"/>
                      </a:endParaRPr>
                    </a:p>
                    <a:p>
                      <a:pPr algn="ctr"/>
                      <a:r>
                        <a:rPr lang="en-US" sz="4800" b="1" dirty="0" smtClean="0">
                          <a:solidFill>
                            <a:schemeClr val="bg1"/>
                          </a:solidFill>
                          <a:latin typeface="Arial" pitchFamily="34" charset="0"/>
                          <a:cs typeface="Arial" pitchFamily="34" charset="0"/>
                        </a:rPr>
                        <a:t>Initiatives on Solar Energy on Northern Railway</a:t>
                      </a:r>
                    </a:p>
                    <a:p>
                      <a:pPr algn="ctr"/>
                      <a:endParaRPr lang="en-IN" sz="1800" dirty="0">
                        <a:solidFill>
                          <a:schemeClr val="bg1"/>
                        </a:solidFill>
                        <a:latin typeface="Arial" pitchFamily="34" charset="0"/>
                        <a:cs typeface="Arial" pitchFamily="34" charset="0"/>
                      </a:endParaRPr>
                    </a:p>
                  </a:txBody>
                  <a:tcPr>
                    <a:solidFill>
                      <a:srgbClr val="9900CC"/>
                    </a:solidFill>
                  </a:tcPr>
                </a:tc>
              </a:tr>
              <a:tr h="1874619">
                <a:tc>
                  <a:txBody>
                    <a:bodyPr/>
                    <a:lstStyle/>
                    <a:p>
                      <a:pPr algn="just"/>
                      <a:endParaRPr lang="en-US" sz="2800" b="1" kern="1200" dirty="0" smtClean="0">
                        <a:solidFill>
                          <a:schemeClr val="accent1">
                            <a:lumMod val="50000"/>
                          </a:schemeClr>
                        </a:solidFill>
                        <a:latin typeface="Arial" pitchFamily="34" charset="0"/>
                        <a:ea typeface="+mn-ea"/>
                        <a:cs typeface="Arial" pitchFamily="34" charset="0"/>
                      </a:endParaRPr>
                    </a:p>
                    <a:p>
                      <a:pPr algn="r"/>
                      <a:r>
                        <a:rPr lang="en-US" sz="2800" b="1" kern="1200" dirty="0" smtClean="0">
                          <a:solidFill>
                            <a:schemeClr val="accent1">
                              <a:lumMod val="50000"/>
                            </a:schemeClr>
                          </a:solidFill>
                          <a:latin typeface="Arial" pitchFamily="34" charset="0"/>
                          <a:ea typeface="+mn-ea"/>
                          <a:cs typeface="Arial" pitchFamily="34" charset="0"/>
                        </a:rPr>
                        <a:t>By </a:t>
                      </a:r>
                    </a:p>
                    <a:p>
                      <a:pPr algn="r"/>
                      <a:r>
                        <a:rPr lang="en-US" sz="2800" b="1" kern="1200" dirty="0" smtClean="0">
                          <a:solidFill>
                            <a:schemeClr val="accent1">
                              <a:lumMod val="50000"/>
                            </a:schemeClr>
                          </a:solidFill>
                          <a:latin typeface="Arial" pitchFamily="34" charset="0"/>
                          <a:ea typeface="+mn-ea"/>
                          <a:cs typeface="Arial" pitchFamily="34" charset="0"/>
                        </a:rPr>
                        <a:t>A</a:t>
                      </a:r>
                      <a:r>
                        <a:rPr lang="en-US" sz="2800" b="1" kern="1200" baseline="0" dirty="0" smtClean="0">
                          <a:solidFill>
                            <a:schemeClr val="accent1">
                              <a:lumMod val="50000"/>
                            </a:schemeClr>
                          </a:solidFill>
                          <a:latin typeface="Arial" pitchFamily="34" charset="0"/>
                          <a:ea typeface="+mn-ea"/>
                          <a:cs typeface="Arial" pitchFamily="34" charset="0"/>
                        </a:rPr>
                        <a:t> K </a:t>
                      </a:r>
                      <a:r>
                        <a:rPr lang="en-US" sz="2800" b="1" kern="1200" baseline="0" dirty="0" err="1" smtClean="0">
                          <a:solidFill>
                            <a:schemeClr val="accent1">
                              <a:lumMod val="50000"/>
                            </a:schemeClr>
                          </a:solidFill>
                          <a:latin typeface="Arial" pitchFamily="34" charset="0"/>
                          <a:ea typeface="+mn-ea"/>
                          <a:cs typeface="Arial" pitchFamily="34" charset="0"/>
                        </a:rPr>
                        <a:t>Singhal</a:t>
                      </a:r>
                      <a:endParaRPr lang="en-US" sz="2800" b="1" kern="1200" dirty="0" smtClean="0">
                        <a:solidFill>
                          <a:schemeClr val="accent1">
                            <a:lumMod val="50000"/>
                          </a:schemeClr>
                        </a:solidFill>
                        <a:latin typeface="Arial" pitchFamily="34" charset="0"/>
                        <a:ea typeface="+mn-ea"/>
                        <a:cs typeface="Arial" pitchFamily="34" charset="0"/>
                      </a:endParaRPr>
                    </a:p>
                    <a:p>
                      <a:pPr algn="r"/>
                      <a:r>
                        <a:rPr lang="en-US" sz="2800" b="1" kern="1200" dirty="0" smtClean="0">
                          <a:solidFill>
                            <a:schemeClr val="accent1">
                              <a:lumMod val="50000"/>
                            </a:schemeClr>
                          </a:solidFill>
                          <a:latin typeface="Arial" pitchFamily="34" charset="0"/>
                          <a:ea typeface="+mn-ea"/>
                          <a:cs typeface="Arial" pitchFamily="34" charset="0"/>
                        </a:rPr>
                        <a:t>CESE/NR</a:t>
                      </a:r>
                      <a:endParaRPr lang="en-US" sz="2800" b="1" kern="1200" dirty="0">
                        <a:solidFill>
                          <a:schemeClr val="accent1">
                            <a:lumMod val="50000"/>
                          </a:schemeClr>
                        </a:solidFill>
                        <a:latin typeface="Arial" pitchFamily="34" charset="0"/>
                        <a:ea typeface="+mn-ea"/>
                        <a:cs typeface="Arial" pitchFamily="34" charset="0"/>
                      </a:endParaRPr>
                    </a:p>
                  </a:txBody>
                  <a:tcPr/>
                </a:tc>
              </a:tr>
              <a:tr h="964071">
                <a:tc>
                  <a:txBody>
                    <a:bodyPr/>
                    <a:lstStyle/>
                    <a:p>
                      <a:pPr algn="ctr"/>
                      <a:endParaRPr lang="en-IN" sz="1800" b="1" kern="1200" dirty="0" smtClean="0">
                        <a:solidFill>
                          <a:schemeClr val="accent1">
                            <a:lumMod val="50000"/>
                          </a:schemeClr>
                        </a:solidFill>
                        <a:latin typeface="Arial" pitchFamily="34" charset="0"/>
                        <a:ea typeface="+mn-ea"/>
                        <a:cs typeface="Arial" pitchFamily="34" charset="0"/>
                      </a:endParaRPr>
                    </a:p>
                    <a:p>
                      <a:pPr algn="ctr"/>
                      <a:r>
                        <a:rPr lang="en-IN" sz="2800" b="1" kern="1200" dirty="0" smtClean="0">
                          <a:solidFill>
                            <a:schemeClr val="accent1">
                              <a:lumMod val="50000"/>
                            </a:schemeClr>
                          </a:solidFill>
                          <a:latin typeface="Arial" pitchFamily="34" charset="0"/>
                          <a:ea typeface="+mn-ea"/>
                          <a:cs typeface="Arial" pitchFamily="34" charset="0"/>
                        </a:rPr>
                        <a:t>04th August’2015</a:t>
                      </a:r>
                      <a:endParaRPr lang="en-IN" sz="2800" b="1" kern="1200" dirty="0">
                        <a:solidFill>
                          <a:schemeClr val="accent1">
                            <a:lumMod val="50000"/>
                          </a:schemeClr>
                        </a:solidFill>
                        <a:latin typeface="Arial" pitchFamily="34" charset="0"/>
                        <a:ea typeface="+mn-ea"/>
                        <a:cs typeface="Arial" pitchFamily="34" charset="0"/>
                      </a:endParaRPr>
                    </a:p>
                  </a:txBody>
                  <a:tcPr/>
                </a:tc>
              </a:tr>
            </a:tbl>
          </a:graphicData>
        </a:graphic>
      </p:graphicFrame>
      <p:pic>
        <p:nvPicPr>
          <p:cNvPr id="3" name="Picture 2" descr="http://3.bp.blogspot.com/-u0zAj2y6I_E/Ta74FF-X_LI/AAAAAAAAAEI/2ilfUVC8PTI/s1600/cm_images_Government.jpg"/>
          <p:cNvPicPr>
            <a:picLocks noChangeAspect="1" noChangeArrowheads="1"/>
          </p:cNvPicPr>
          <p:nvPr/>
        </p:nvPicPr>
        <p:blipFill>
          <a:blip r:embed="rId2" cstate="print"/>
          <a:srcRect/>
          <a:stretch>
            <a:fillRect/>
          </a:stretch>
        </p:blipFill>
        <p:spPr bwMode="auto">
          <a:xfrm>
            <a:off x="3962400" y="304800"/>
            <a:ext cx="914400" cy="1600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1052861"/>
              </p:ext>
            </p:extLst>
          </p:nvPr>
        </p:nvGraphicFramePr>
        <p:xfrm>
          <a:off x="0" y="1"/>
          <a:ext cx="9144000" cy="7033370"/>
        </p:xfrm>
        <a:graphic>
          <a:graphicData uri="http://schemas.openxmlformats.org/drawingml/2006/table">
            <a:tbl>
              <a:tblPr firstRow="1" bandRow="1">
                <a:tableStyleId>{5C22544A-7EE6-4342-B048-85BDC9FD1C3A}</a:tableStyleId>
              </a:tblPr>
              <a:tblGrid>
                <a:gridCol w="9144000"/>
              </a:tblGrid>
              <a:tr h="851878">
                <a:tc>
                  <a:txBody>
                    <a:bodyPr/>
                    <a:lstStyle/>
                    <a:p>
                      <a:pPr algn="ctr"/>
                      <a:endParaRPr lang="en-US" sz="500" b="1" dirty="0" smtClean="0">
                        <a:solidFill>
                          <a:schemeClr val="bg1"/>
                        </a:solidFill>
                        <a:latin typeface="Arial" pitchFamily="34" charset="0"/>
                        <a:cs typeface="Arial" pitchFamily="34" charset="0"/>
                      </a:endParaRPr>
                    </a:p>
                    <a:p>
                      <a:pPr algn="ctr"/>
                      <a:r>
                        <a:rPr lang="en-US" sz="4800" dirty="0" smtClean="0"/>
                        <a:t>Solar energy application</a:t>
                      </a:r>
                      <a:r>
                        <a:rPr lang="en-US" sz="4800" baseline="0" dirty="0" smtClean="0"/>
                        <a:t> areas</a:t>
                      </a:r>
                      <a:endParaRPr lang="en-IN" sz="5400" dirty="0">
                        <a:solidFill>
                          <a:schemeClr val="bg1"/>
                        </a:solidFill>
                        <a:latin typeface="Arial" pitchFamily="34" charset="0"/>
                        <a:cs typeface="Arial" pitchFamily="34" charset="0"/>
                      </a:endParaRPr>
                    </a:p>
                  </a:txBody>
                  <a:tcPr>
                    <a:solidFill>
                      <a:srgbClr val="9900CC"/>
                    </a:solidFill>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Railway Stations</a:t>
                      </a:r>
                    </a:p>
                  </a:txBody>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Railway Coaches</a:t>
                      </a:r>
                    </a:p>
                  </a:txBody>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Office buildings</a:t>
                      </a:r>
                    </a:p>
                  </a:txBody>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Educational/Institutional buildings</a:t>
                      </a:r>
                    </a:p>
                  </a:txBody>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Level crossing gates</a:t>
                      </a:r>
                    </a:p>
                  </a:txBody>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Street lights</a:t>
                      </a:r>
                    </a:p>
                  </a:txBody>
                  <a:tcPr/>
                </a:tc>
              </a:tr>
              <a:tr h="721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Running rooms</a:t>
                      </a:r>
                    </a:p>
                  </a:txBody>
                  <a:tcPr/>
                </a:tc>
              </a:tr>
              <a:tr h="800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       Hospitals</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85800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p>
                    <a:p>
                      <a:pPr algn="ctr"/>
                      <a:endParaRPr lang="en-US" sz="4400" b="1" dirty="0" smtClean="0"/>
                    </a:p>
                    <a:p>
                      <a:pPr algn="ctr"/>
                      <a:endParaRPr lang="en-US" sz="4400" b="1" dirty="0" smtClean="0"/>
                    </a:p>
                    <a:p>
                      <a:pPr algn="ctr"/>
                      <a:r>
                        <a:rPr lang="en-US" sz="5400" dirty="0" smtClean="0"/>
                        <a:t>Potential of Solar Power Panels </a:t>
                      </a:r>
                      <a:br>
                        <a:rPr lang="en-US" sz="5400" dirty="0" smtClean="0"/>
                      </a:br>
                      <a:r>
                        <a:rPr lang="en-US" sz="4800" dirty="0" smtClean="0"/>
                        <a:t>(Roof top of station and other institutional building) </a:t>
                      </a:r>
                      <a:endParaRPr lang="en-IN" sz="60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6858002"/>
        </p:xfrm>
        <a:graphic>
          <a:graphicData uri="http://schemas.openxmlformats.org/drawingml/2006/table">
            <a:tbl>
              <a:tblPr firstRow="1" bandRow="1">
                <a:tableStyleId>{5C22544A-7EE6-4342-B048-85BDC9FD1C3A}</a:tableStyleId>
              </a:tblPr>
              <a:tblGrid>
                <a:gridCol w="9144000"/>
              </a:tblGrid>
              <a:tr h="885136">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Solar energy</a:t>
                      </a:r>
                      <a:r>
                        <a:rPr lang="en-US" sz="4400" b="1" baseline="0" dirty="0" smtClean="0">
                          <a:solidFill>
                            <a:schemeClr val="bg1"/>
                          </a:solidFill>
                          <a:latin typeface="Arial" pitchFamily="34" charset="0"/>
                          <a:cs typeface="Arial" pitchFamily="34" charset="0"/>
                        </a:rPr>
                        <a:t> – opportunities</a:t>
                      </a:r>
                      <a:endParaRPr lang="en-IN" sz="4800" dirty="0">
                        <a:solidFill>
                          <a:schemeClr val="bg1"/>
                        </a:solidFill>
                        <a:latin typeface="Arial" pitchFamily="34" charset="0"/>
                        <a:cs typeface="Arial" pitchFamily="34" charset="0"/>
                      </a:endParaRPr>
                    </a:p>
                  </a:txBody>
                  <a:tcPr>
                    <a:solidFill>
                      <a:srgbClr val="9900CC"/>
                    </a:solidFill>
                  </a:tcPr>
                </a:tc>
              </a:tr>
              <a:tr h="2027767">
                <a:tc>
                  <a:txBody>
                    <a:bodyPr/>
                    <a:lstStyle/>
                    <a:p>
                      <a:pPr marL="0" algn="just" defTabSz="914400" rtl="0" eaLnBrk="1" latinLnBrk="0" hangingPunct="1"/>
                      <a:r>
                        <a:rPr lang="en-US" sz="3000" b="1" kern="1200" baseline="0" dirty="0" smtClean="0">
                          <a:solidFill>
                            <a:schemeClr val="accent1">
                              <a:lumMod val="50000"/>
                            </a:schemeClr>
                          </a:solidFill>
                          <a:latin typeface="+mn-lt"/>
                          <a:ea typeface="+mn-ea"/>
                          <a:cs typeface="+mn-cs"/>
                        </a:rPr>
                        <a:t>Conducted preliminary survey over five divisions to identify the available roof top area at railway stations, office buildings, hospitals and other institutional buildings</a:t>
                      </a:r>
                      <a:endParaRPr lang="en-US" sz="3000" b="1" kern="1200" baseline="0" dirty="0">
                        <a:solidFill>
                          <a:schemeClr val="accent1">
                            <a:lumMod val="50000"/>
                          </a:schemeClr>
                        </a:solidFill>
                        <a:latin typeface="+mn-lt"/>
                        <a:ea typeface="+mn-ea"/>
                        <a:cs typeface="+mn-cs"/>
                      </a:endParaRPr>
                    </a:p>
                  </a:txBody>
                  <a:tcPr/>
                </a:tc>
              </a:tr>
              <a:tr h="1544965">
                <a:tc>
                  <a:txBody>
                    <a:bodyPr/>
                    <a:lstStyle/>
                    <a:p>
                      <a:pPr marL="0" algn="just" defTabSz="914400" rtl="0" eaLnBrk="1" latinLnBrk="0" hangingPunct="1"/>
                      <a:r>
                        <a:rPr lang="en-IN" sz="3000" b="1" kern="1200" baseline="0" dirty="0" smtClean="0">
                          <a:solidFill>
                            <a:schemeClr val="accent1">
                              <a:lumMod val="50000"/>
                            </a:schemeClr>
                          </a:solidFill>
                          <a:latin typeface="+mn-lt"/>
                          <a:ea typeface="+mn-ea"/>
                          <a:cs typeface="+mn-cs"/>
                        </a:rPr>
                        <a:t>3,50,000 sq m approx. roof top area has been identified which shall be verified for its suitability for harnessing the solar energy</a:t>
                      </a:r>
                      <a:endParaRPr lang="en-IN" sz="3000" b="1" kern="1200" baseline="0" dirty="0">
                        <a:solidFill>
                          <a:schemeClr val="accent1">
                            <a:lumMod val="50000"/>
                          </a:schemeClr>
                        </a:solidFill>
                        <a:latin typeface="+mn-lt"/>
                        <a:ea typeface="+mn-ea"/>
                        <a:cs typeface="+mn-cs"/>
                      </a:endParaRPr>
                    </a:p>
                  </a:txBody>
                  <a:tcPr/>
                </a:tc>
              </a:tr>
              <a:tr h="1069656">
                <a:tc>
                  <a:txBody>
                    <a:bodyPr/>
                    <a:lstStyle/>
                    <a:p>
                      <a:pPr marL="0" algn="just" defTabSz="914400" rtl="0" eaLnBrk="1" latinLnBrk="0" hangingPunct="1"/>
                      <a:r>
                        <a:rPr lang="en-IN" sz="3000" b="1" kern="1200" baseline="0" dirty="0" smtClean="0">
                          <a:solidFill>
                            <a:schemeClr val="accent1">
                              <a:lumMod val="50000"/>
                            </a:schemeClr>
                          </a:solidFill>
                          <a:latin typeface="+mn-lt"/>
                          <a:ea typeface="+mn-ea"/>
                          <a:cs typeface="+mn-cs"/>
                        </a:rPr>
                        <a:t>In addition, 1,90,000 sq m of land area has also been identified over the five divisions</a:t>
                      </a:r>
                      <a:endParaRPr lang="en-IN" sz="3000" b="1" kern="1200" baseline="0" dirty="0">
                        <a:solidFill>
                          <a:schemeClr val="accent1">
                            <a:lumMod val="50000"/>
                          </a:schemeClr>
                        </a:solidFill>
                        <a:latin typeface="+mn-lt"/>
                        <a:ea typeface="+mn-ea"/>
                        <a:cs typeface="+mn-cs"/>
                      </a:endParaRPr>
                    </a:p>
                  </a:txBody>
                  <a:tcPr/>
                </a:tc>
              </a:tr>
              <a:tr h="1330478">
                <a:tc>
                  <a:txBody>
                    <a:bodyPr/>
                    <a:lstStyle/>
                    <a:p>
                      <a:pPr marL="0" algn="just" defTabSz="914400" rtl="0" eaLnBrk="1" latinLnBrk="0" hangingPunct="1"/>
                      <a:r>
                        <a:rPr lang="en-IN" sz="3000" b="1" kern="1200" baseline="0" dirty="0" smtClean="0">
                          <a:solidFill>
                            <a:schemeClr val="accent1">
                              <a:lumMod val="50000"/>
                            </a:schemeClr>
                          </a:solidFill>
                          <a:latin typeface="+mn-lt"/>
                          <a:ea typeface="+mn-ea"/>
                          <a:cs typeface="+mn-cs"/>
                        </a:rPr>
                        <a:t>This has a potential of 100 MW approx. as per the present solar potential norm of 4-5 </a:t>
                      </a:r>
                      <a:r>
                        <a:rPr lang="en-IN" sz="3000" b="1" kern="1200" baseline="0" dirty="0" err="1" smtClean="0">
                          <a:solidFill>
                            <a:schemeClr val="accent1">
                              <a:lumMod val="50000"/>
                            </a:schemeClr>
                          </a:solidFill>
                          <a:latin typeface="+mn-lt"/>
                          <a:ea typeface="+mn-ea"/>
                          <a:cs typeface="+mn-cs"/>
                        </a:rPr>
                        <a:t>kwh</a:t>
                      </a:r>
                      <a:r>
                        <a:rPr lang="en-IN" sz="3000" b="1" kern="1200" baseline="0" dirty="0" smtClean="0">
                          <a:solidFill>
                            <a:schemeClr val="accent1">
                              <a:lumMod val="50000"/>
                            </a:schemeClr>
                          </a:solidFill>
                          <a:latin typeface="+mn-lt"/>
                          <a:ea typeface="+mn-ea"/>
                          <a:cs typeface="+mn-cs"/>
                        </a:rPr>
                        <a:t>/</a:t>
                      </a:r>
                      <a:r>
                        <a:rPr lang="en-IN" sz="3000" b="1" kern="1200" baseline="0" dirty="0" err="1" smtClean="0">
                          <a:solidFill>
                            <a:schemeClr val="accent1">
                              <a:lumMod val="50000"/>
                            </a:schemeClr>
                          </a:solidFill>
                          <a:latin typeface="+mn-lt"/>
                          <a:ea typeface="+mn-ea"/>
                          <a:cs typeface="+mn-cs"/>
                        </a:rPr>
                        <a:t>sqm</a:t>
                      </a:r>
                      <a:r>
                        <a:rPr lang="en-IN" sz="3000" b="1" kern="1200" baseline="0" dirty="0" smtClean="0">
                          <a:solidFill>
                            <a:schemeClr val="accent1">
                              <a:lumMod val="50000"/>
                            </a:schemeClr>
                          </a:solidFill>
                          <a:latin typeface="+mn-lt"/>
                          <a:ea typeface="+mn-ea"/>
                          <a:cs typeface="+mn-cs"/>
                        </a:rPr>
                        <a:t>/day </a:t>
                      </a:r>
                      <a:endParaRPr lang="en-IN" sz="3000" b="1" kern="1200" baseline="0" dirty="0">
                        <a:solidFill>
                          <a:schemeClr val="accent1">
                            <a:lumMod val="50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7999"/>
        </p:xfrm>
        <a:graphic>
          <a:graphicData uri="http://schemas.openxmlformats.org/drawingml/2006/table">
            <a:tbl>
              <a:tblPr firstRow="1" bandRow="1">
                <a:tableStyleId>{5C22544A-7EE6-4342-B048-85BDC9FD1C3A}</a:tableStyleId>
              </a:tblPr>
              <a:tblGrid>
                <a:gridCol w="9144000"/>
              </a:tblGrid>
              <a:tr h="1036895">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Solar energy</a:t>
                      </a:r>
                      <a:r>
                        <a:rPr lang="en-US" sz="4400" b="1" baseline="0" dirty="0" smtClean="0">
                          <a:solidFill>
                            <a:schemeClr val="bg1"/>
                          </a:solidFill>
                          <a:latin typeface="Arial" pitchFamily="34" charset="0"/>
                          <a:cs typeface="Arial" pitchFamily="34" charset="0"/>
                        </a:rPr>
                        <a:t> – Issues</a:t>
                      </a:r>
                      <a:endParaRPr lang="en-IN" sz="4800" dirty="0">
                        <a:solidFill>
                          <a:schemeClr val="bg1"/>
                        </a:solidFill>
                        <a:latin typeface="Arial" pitchFamily="34" charset="0"/>
                        <a:cs typeface="Arial" pitchFamily="34" charset="0"/>
                      </a:endParaRPr>
                    </a:p>
                  </a:txBody>
                  <a:tcPr anchor="ctr">
                    <a:solidFill>
                      <a:srgbClr val="9900CC"/>
                    </a:solidFill>
                  </a:tcPr>
                </a:tc>
              </a:tr>
              <a:tr h="1003428">
                <a:tc>
                  <a:txBody>
                    <a:bodyPr/>
                    <a:lstStyle/>
                    <a:p>
                      <a:pPr algn="just"/>
                      <a:r>
                        <a:rPr lang="en-US" sz="4000" b="1" kern="1200" dirty="0" smtClean="0">
                          <a:solidFill>
                            <a:schemeClr val="accent1">
                              <a:lumMod val="50000"/>
                            </a:schemeClr>
                          </a:solidFill>
                          <a:latin typeface="+mn-lt"/>
                          <a:ea typeface="+mn-ea"/>
                          <a:cs typeface="+mn-cs"/>
                        </a:rPr>
                        <a:t>       Mitigation measures</a:t>
                      </a:r>
                      <a:endParaRPr lang="en-US" sz="4000" b="1" kern="1200" dirty="0">
                        <a:solidFill>
                          <a:schemeClr val="accent1">
                            <a:lumMod val="50000"/>
                          </a:schemeClr>
                        </a:solidFill>
                        <a:latin typeface="+mn-lt"/>
                        <a:ea typeface="+mn-ea"/>
                        <a:cs typeface="+mn-cs"/>
                      </a:endParaRPr>
                    </a:p>
                  </a:txBody>
                  <a:tcPr/>
                </a:tc>
              </a:tr>
              <a:tr h="1088173">
                <a:tc>
                  <a:txBody>
                    <a:bodyPr/>
                    <a:lstStyle/>
                    <a:p>
                      <a:pPr algn="just"/>
                      <a:r>
                        <a:rPr lang="en-IN" sz="4000" b="1" kern="1200" dirty="0" smtClean="0">
                          <a:solidFill>
                            <a:schemeClr val="accent1">
                              <a:lumMod val="50000"/>
                            </a:schemeClr>
                          </a:solidFill>
                          <a:latin typeface="+mn-lt"/>
                          <a:ea typeface="+mn-ea"/>
                          <a:cs typeface="+mn-cs"/>
                        </a:rPr>
                        <a:t>       Adaptation of solar energy</a:t>
                      </a:r>
                      <a:endParaRPr lang="en-IN" sz="4000" b="1" kern="1200" dirty="0">
                        <a:solidFill>
                          <a:schemeClr val="accent1">
                            <a:lumMod val="50000"/>
                          </a:schemeClr>
                        </a:solidFill>
                        <a:latin typeface="+mn-lt"/>
                        <a:ea typeface="+mn-ea"/>
                        <a:cs typeface="+mn-cs"/>
                      </a:endParaRPr>
                    </a:p>
                  </a:txBody>
                  <a:tcPr/>
                </a:tc>
              </a:tr>
              <a:tr h="989792">
                <a:tc>
                  <a:txBody>
                    <a:bodyPr/>
                    <a:lstStyle/>
                    <a:p>
                      <a:pPr algn="just"/>
                      <a:r>
                        <a:rPr lang="en-IN" sz="4000" b="1" kern="1200" dirty="0" smtClean="0">
                          <a:solidFill>
                            <a:schemeClr val="accent1">
                              <a:lumMod val="50000"/>
                            </a:schemeClr>
                          </a:solidFill>
                          <a:latin typeface="+mn-lt"/>
                          <a:ea typeface="+mn-ea"/>
                          <a:cs typeface="+mn-cs"/>
                        </a:rPr>
                        <a:t>       Technical matters </a:t>
                      </a:r>
                      <a:endParaRPr lang="en-IN" sz="4000" b="1" kern="1200" dirty="0">
                        <a:solidFill>
                          <a:schemeClr val="accent1">
                            <a:lumMod val="50000"/>
                          </a:schemeClr>
                        </a:solidFill>
                        <a:latin typeface="+mn-lt"/>
                        <a:ea typeface="+mn-ea"/>
                        <a:cs typeface="+mn-cs"/>
                      </a:endParaRPr>
                    </a:p>
                  </a:txBody>
                  <a:tcPr/>
                </a:tc>
              </a:tr>
              <a:tr h="1083760">
                <a:tc>
                  <a:txBody>
                    <a:bodyPr/>
                    <a:lstStyle/>
                    <a:p>
                      <a:pPr algn="just"/>
                      <a:r>
                        <a:rPr lang="en-IN" sz="4000" b="1" kern="1200" dirty="0" smtClean="0">
                          <a:solidFill>
                            <a:schemeClr val="accent1">
                              <a:lumMod val="50000"/>
                            </a:schemeClr>
                          </a:solidFill>
                          <a:latin typeface="+mn-lt"/>
                          <a:ea typeface="+mn-ea"/>
                          <a:cs typeface="+mn-cs"/>
                        </a:rPr>
                        <a:t>       Policies</a:t>
                      </a:r>
                      <a:endParaRPr lang="en-IN" sz="4000" b="1" kern="1200" dirty="0">
                        <a:solidFill>
                          <a:schemeClr val="accent1">
                            <a:lumMod val="50000"/>
                          </a:schemeClr>
                        </a:solidFill>
                        <a:latin typeface="+mn-lt"/>
                        <a:ea typeface="+mn-ea"/>
                        <a:cs typeface="+mn-cs"/>
                      </a:endParaRPr>
                    </a:p>
                  </a:txBody>
                  <a:tcPr/>
                </a:tc>
              </a:tr>
              <a:tr h="1655951">
                <a:tc>
                  <a:txBody>
                    <a:bodyPr/>
                    <a:lstStyle/>
                    <a:p>
                      <a:pPr algn="just"/>
                      <a:r>
                        <a:rPr lang="en-IN" sz="4400" b="1" kern="1200" dirty="0" smtClean="0">
                          <a:solidFill>
                            <a:schemeClr val="accent1">
                              <a:lumMod val="50000"/>
                            </a:schemeClr>
                          </a:solidFill>
                          <a:latin typeface="+mn-lt"/>
                          <a:ea typeface="+mn-ea"/>
                          <a:cs typeface="+mn-cs"/>
                        </a:rPr>
                        <a:t>      Finances, subsidies</a:t>
                      </a:r>
                      <a:endParaRPr lang="en-IN" sz="4400" b="1" dirty="0">
                        <a:solidFill>
                          <a:schemeClr val="accent2">
                            <a:lumMod val="50000"/>
                          </a:schemeClr>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85800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p>
                    <a:p>
                      <a:pPr algn="ctr"/>
                      <a:endParaRPr lang="en-US" sz="4400" b="1" dirty="0" smtClean="0"/>
                    </a:p>
                    <a:p>
                      <a:pPr algn="ctr"/>
                      <a:endParaRPr lang="en-US" sz="4400" b="1" dirty="0" smtClean="0"/>
                    </a:p>
                    <a:p>
                      <a:pPr algn="ctr"/>
                      <a:r>
                        <a:rPr lang="en-US" sz="5400" dirty="0" smtClean="0"/>
                        <a:t>Solar Powered plants on roof top of buildings</a:t>
                      </a:r>
                    </a:p>
                    <a:p>
                      <a:pPr algn="ctr"/>
                      <a:r>
                        <a:rPr lang="en-US" sz="5400" dirty="0" smtClean="0"/>
                        <a:t>(completed projects) </a:t>
                      </a:r>
                      <a:endParaRPr lang="en-IN" sz="60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3999" cy="6857999"/>
        </p:xfrm>
        <a:graphic>
          <a:graphicData uri="http://schemas.openxmlformats.org/drawingml/2006/table">
            <a:tbl>
              <a:tblPr firstRow="1" bandRow="1">
                <a:tableStyleId>{5C22544A-7EE6-4342-B048-85BDC9FD1C3A}</a:tableStyleId>
              </a:tblPr>
              <a:tblGrid>
                <a:gridCol w="2514600"/>
                <a:gridCol w="1676400"/>
                <a:gridCol w="1600200"/>
                <a:gridCol w="3352799"/>
              </a:tblGrid>
              <a:tr h="1324559">
                <a:tc gridSpan="4">
                  <a:txBody>
                    <a:bodyPr/>
                    <a:lstStyle/>
                    <a:p>
                      <a:pPr algn="ctr"/>
                      <a:r>
                        <a:rPr lang="en-US" sz="3200" b="1" baseline="0" dirty="0" smtClean="0">
                          <a:solidFill>
                            <a:schemeClr val="bg1"/>
                          </a:solidFill>
                        </a:rPr>
                        <a:t>Solar power panels installed on Roof top of railway stations, office buildings and hospitals</a:t>
                      </a:r>
                    </a:p>
                  </a:txBody>
                  <a:tcPr anchor="ctr">
                    <a:solidFill>
                      <a:srgbClr val="9900CC"/>
                    </a:solidFill>
                  </a:tcPr>
                </a:tc>
                <a:tc hMerge="1">
                  <a:txBody>
                    <a:bodyPr/>
                    <a:lstStyle/>
                    <a:p>
                      <a:endParaRPr lang="en-US" dirty="0"/>
                    </a:p>
                  </a:txBody>
                  <a:tcPr/>
                </a:tc>
                <a:tc hMerge="1">
                  <a:txBody>
                    <a:bodyPr/>
                    <a:lstStyle/>
                    <a:p>
                      <a:endParaRPr lang="en-US"/>
                    </a:p>
                  </a:txBody>
                  <a:tcPr/>
                </a:tc>
                <a:tc hMerge="1">
                  <a:txBody>
                    <a:bodyPr/>
                    <a:lstStyle/>
                    <a:p>
                      <a:pPr algn="ctr"/>
                      <a:endParaRPr lang="en-US" sz="1050" b="1" dirty="0" smtClean="0">
                        <a:solidFill>
                          <a:schemeClr val="bg1"/>
                        </a:solidFill>
                      </a:endParaRPr>
                    </a:p>
                  </a:txBody>
                  <a:tcPr>
                    <a:solidFill>
                      <a:srgbClr val="9900CC"/>
                    </a:solidFill>
                  </a:tcPr>
                </a:tc>
              </a:tr>
              <a:tr h="1065212">
                <a:tc>
                  <a:txBody>
                    <a:bodyPr/>
                    <a:lstStyle/>
                    <a:p>
                      <a:pPr algn="ctr"/>
                      <a:r>
                        <a:rPr lang="en-US" sz="2400" b="1" dirty="0" smtClean="0">
                          <a:solidFill>
                            <a:schemeClr val="accent1">
                              <a:lumMod val="50000"/>
                            </a:schemeClr>
                          </a:solidFill>
                        </a:rPr>
                        <a:t>Capacity of  solar power panels</a:t>
                      </a:r>
                      <a:endParaRPr lang="en-US" sz="2400" b="1" dirty="0">
                        <a:solidFill>
                          <a:schemeClr val="accent1">
                            <a:lumMod val="50000"/>
                          </a:schemeClr>
                        </a:solidFill>
                      </a:endParaRPr>
                    </a:p>
                  </a:txBody>
                  <a:tcPr anchor="ctr"/>
                </a:tc>
                <a:tc>
                  <a:txBody>
                    <a:bodyPr/>
                    <a:lstStyle/>
                    <a:p>
                      <a:pPr algn="ctr"/>
                      <a:r>
                        <a:rPr lang="en-US" sz="2400" b="1" dirty="0" smtClean="0">
                          <a:solidFill>
                            <a:schemeClr val="accent1">
                              <a:lumMod val="50000"/>
                            </a:schemeClr>
                          </a:solidFill>
                        </a:rPr>
                        <a:t>Railway Stations</a:t>
                      </a:r>
                      <a:endParaRPr lang="en-US" sz="2400" b="1" dirty="0">
                        <a:solidFill>
                          <a:schemeClr val="accent1">
                            <a:lumMod val="50000"/>
                          </a:schemeClr>
                        </a:solidFill>
                      </a:endParaRPr>
                    </a:p>
                  </a:txBody>
                  <a:tcPr anchor="ctr"/>
                </a:tc>
                <a:tc>
                  <a:txBody>
                    <a:bodyPr/>
                    <a:lstStyle/>
                    <a:p>
                      <a:pPr algn="ctr"/>
                      <a:r>
                        <a:rPr lang="en-US" sz="2400" b="1" baseline="0" dirty="0" smtClean="0">
                          <a:solidFill>
                            <a:schemeClr val="accent1">
                              <a:lumMod val="50000"/>
                            </a:schemeClr>
                          </a:solidFill>
                        </a:rPr>
                        <a:t>Office buildings</a:t>
                      </a:r>
                    </a:p>
                  </a:txBody>
                  <a:tcPr anchor="ctr"/>
                </a:tc>
                <a:tc>
                  <a:txBody>
                    <a:bodyPr/>
                    <a:lstStyle/>
                    <a:p>
                      <a:pPr algn="ctr"/>
                      <a:r>
                        <a:rPr lang="en-US" sz="2400" b="1" baseline="0" dirty="0" smtClean="0">
                          <a:solidFill>
                            <a:schemeClr val="accent1">
                              <a:lumMod val="50000"/>
                            </a:schemeClr>
                          </a:solidFill>
                        </a:rPr>
                        <a:t>Hospital and other institutional buildings</a:t>
                      </a:r>
                    </a:p>
                  </a:txBody>
                  <a:tcPr anchor="ctr"/>
                </a:tc>
              </a:tr>
              <a:tr h="953448">
                <a:tc>
                  <a:txBody>
                    <a:bodyPr/>
                    <a:lstStyle/>
                    <a:p>
                      <a:pPr algn="ctr"/>
                      <a:r>
                        <a:rPr lang="en-US" sz="2400" b="1" dirty="0" smtClean="0">
                          <a:solidFill>
                            <a:schemeClr val="accent1">
                              <a:lumMod val="50000"/>
                            </a:schemeClr>
                          </a:solidFill>
                        </a:rPr>
                        <a:t>Up to 4 KWp</a:t>
                      </a:r>
                      <a:endParaRPr lang="en-US" sz="2400" b="1" dirty="0">
                        <a:solidFill>
                          <a:schemeClr val="accent1">
                            <a:lumMod val="50000"/>
                          </a:schemeClr>
                        </a:solidFill>
                      </a:endParaRPr>
                    </a:p>
                  </a:txBody>
                  <a:tcPr anchor="ctr"/>
                </a:tc>
                <a:tc>
                  <a:txBody>
                    <a:bodyPr/>
                    <a:lstStyle/>
                    <a:p>
                      <a:pPr algn="ctr"/>
                      <a:r>
                        <a:rPr lang="en-US" sz="2400" b="1" dirty="0" smtClean="0">
                          <a:solidFill>
                            <a:srgbClr val="002060"/>
                          </a:solidFill>
                        </a:rPr>
                        <a:t>08</a:t>
                      </a:r>
                      <a:endParaRPr lang="en-US" sz="2400" b="1" dirty="0">
                        <a:solidFill>
                          <a:srgbClr val="002060"/>
                        </a:solidFill>
                      </a:endParaRPr>
                    </a:p>
                  </a:txBody>
                  <a:tcPr anchor="ctr"/>
                </a:tc>
                <a:tc>
                  <a:txBody>
                    <a:bodyPr/>
                    <a:lstStyle/>
                    <a:p>
                      <a:pPr algn="ctr"/>
                      <a:r>
                        <a:rPr lang="en-US" sz="2400" b="1" dirty="0" smtClean="0">
                          <a:solidFill>
                            <a:srgbClr val="002060"/>
                          </a:solidFill>
                        </a:rPr>
                        <a:t>04</a:t>
                      </a:r>
                      <a:endParaRPr lang="en-US" sz="2400" b="1" dirty="0">
                        <a:solidFill>
                          <a:srgbClr val="002060"/>
                        </a:solidFill>
                      </a:endParaRPr>
                    </a:p>
                  </a:txBody>
                  <a:tcPr anchor="ctr"/>
                </a:tc>
                <a:tc>
                  <a:txBody>
                    <a:bodyPr/>
                    <a:lstStyle/>
                    <a:p>
                      <a:pPr algn="ctr"/>
                      <a:r>
                        <a:rPr lang="en-US" sz="2400" b="1" dirty="0" smtClean="0">
                          <a:solidFill>
                            <a:schemeClr val="accent1">
                              <a:lumMod val="50000"/>
                            </a:schemeClr>
                          </a:solidFill>
                        </a:rPr>
                        <a:t>--</a:t>
                      </a:r>
                      <a:endParaRPr lang="en-US" sz="2400" b="1" dirty="0">
                        <a:solidFill>
                          <a:schemeClr val="accent1">
                            <a:lumMod val="50000"/>
                          </a:schemeClr>
                        </a:solidFill>
                      </a:endParaRPr>
                    </a:p>
                  </a:txBody>
                  <a:tcPr anchor="ctr"/>
                </a:tc>
              </a:tr>
              <a:tr h="955203">
                <a:tc>
                  <a:txBody>
                    <a:bodyPr/>
                    <a:lstStyle/>
                    <a:p>
                      <a:pPr algn="ctr"/>
                      <a:r>
                        <a:rPr lang="en-US" sz="2400" b="1" dirty="0" smtClean="0">
                          <a:solidFill>
                            <a:schemeClr val="accent1">
                              <a:lumMod val="50000"/>
                            </a:schemeClr>
                          </a:solidFill>
                        </a:rPr>
                        <a:t>10 KWp</a:t>
                      </a:r>
                      <a:endParaRPr lang="en-US" sz="2400" b="1" dirty="0">
                        <a:solidFill>
                          <a:schemeClr val="accent1">
                            <a:lumMod val="50000"/>
                          </a:schemeClr>
                        </a:solidFill>
                      </a:endParaRPr>
                    </a:p>
                  </a:txBody>
                  <a:tcPr anchor="ctr"/>
                </a:tc>
                <a:tc>
                  <a:txBody>
                    <a:bodyPr/>
                    <a:lstStyle/>
                    <a:p>
                      <a:pPr algn="ctr"/>
                      <a:r>
                        <a:rPr lang="en-US" sz="2400" b="1" dirty="0" smtClean="0">
                          <a:solidFill>
                            <a:srgbClr val="002060"/>
                          </a:solidFill>
                        </a:rPr>
                        <a:t>19</a:t>
                      </a:r>
                      <a:endParaRPr lang="en-US" sz="2400" b="1" dirty="0">
                        <a:solidFill>
                          <a:srgbClr val="002060"/>
                        </a:solidFill>
                      </a:endParaRPr>
                    </a:p>
                  </a:txBody>
                  <a:tcPr anchor="ctr"/>
                </a:tc>
                <a:tc>
                  <a:txBody>
                    <a:bodyPr/>
                    <a:lstStyle/>
                    <a:p>
                      <a:pPr algn="ctr"/>
                      <a:r>
                        <a:rPr lang="en-US" sz="2400" b="1" dirty="0" smtClean="0">
                          <a:solidFill>
                            <a:srgbClr val="002060"/>
                          </a:solidFill>
                        </a:rPr>
                        <a:t>08</a:t>
                      </a:r>
                      <a:endParaRPr lang="en-US" sz="2400" b="1" dirty="0">
                        <a:solidFill>
                          <a:srgbClr val="002060"/>
                        </a:solidFill>
                      </a:endParaRPr>
                    </a:p>
                  </a:txBody>
                  <a:tcPr anchor="ctr"/>
                </a:tc>
                <a:tc>
                  <a:txBody>
                    <a:bodyPr/>
                    <a:lstStyle/>
                    <a:p>
                      <a:pPr algn="ctr"/>
                      <a:r>
                        <a:rPr lang="en-US" sz="2400" b="1" dirty="0" smtClean="0">
                          <a:solidFill>
                            <a:schemeClr val="accent1">
                              <a:lumMod val="50000"/>
                            </a:schemeClr>
                          </a:solidFill>
                        </a:rPr>
                        <a:t>01</a:t>
                      </a:r>
                      <a:endParaRPr lang="en-US" sz="2400" b="1" dirty="0">
                        <a:solidFill>
                          <a:schemeClr val="accent1">
                            <a:lumMod val="50000"/>
                          </a:schemeClr>
                        </a:solidFill>
                      </a:endParaRPr>
                    </a:p>
                  </a:txBody>
                  <a:tcPr anchor="ctr"/>
                </a:tc>
              </a:tr>
              <a:tr h="896703">
                <a:tc>
                  <a:txBody>
                    <a:bodyPr/>
                    <a:lstStyle/>
                    <a:p>
                      <a:pPr algn="ctr"/>
                      <a:r>
                        <a:rPr lang="en-US" sz="2400" b="1" dirty="0" smtClean="0">
                          <a:solidFill>
                            <a:schemeClr val="accent1">
                              <a:lumMod val="50000"/>
                            </a:schemeClr>
                          </a:solidFill>
                        </a:rPr>
                        <a:t>20/25</a:t>
                      </a:r>
                      <a:r>
                        <a:rPr lang="en-US" sz="2400" b="1" baseline="0" dirty="0" smtClean="0">
                          <a:solidFill>
                            <a:schemeClr val="accent1">
                              <a:lumMod val="50000"/>
                            </a:schemeClr>
                          </a:solidFill>
                        </a:rPr>
                        <a:t> KWp</a:t>
                      </a:r>
                      <a:endParaRPr lang="en-US" sz="2400" b="1" dirty="0">
                        <a:solidFill>
                          <a:schemeClr val="accent1">
                            <a:lumMod val="50000"/>
                          </a:schemeClr>
                        </a:solidFill>
                      </a:endParaRPr>
                    </a:p>
                  </a:txBody>
                  <a:tcPr anchor="ctr"/>
                </a:tc>
                <a:tc>
                  <a:txBody>
                    <a:bodyPr/>
                    <a:lstStyle/>
                    <a:p>
                      <a:pPr algn="ctr"/>
                      <a:r>
                        <a:rPr lang="en-US" sz="2400" b="1" dirty="0" smtClean="0">
                          <a:solidFill>
                            <a:srgbClr val="002060"/>
                          </a:solidFill>
                        </a:rPr>
                        <a:t>04</a:t>
                      </a:r>
                      <a:endParaRPr lang="en-US" sz="2400" b="1" dirty="0">
                        <a:solidFill>
                          <a:srgbClr val="002060"/>
                        </a:solidFill>
                      </a:endParaRPr>
                    </a:p>
                  </a:txBody>
                  <a:tcPr anchor="ctr"/>
                </a:tc>
                <a:tc>
                  <a:txBody>
                    <a:bodyPr/>
                    <a:lstStyle/>
                    <a:p>
                      <a:pPr algn="ctr"/>
                      <a:r>
                        <a:rPr lang="en-US" sz="2400" b="1" dirty="0" smtClean="0">
                          <a:solidFill>
                            <a:srgbClr val="002060"/>
                          </a:solidFill>
                        </a:rPr>
                        <a:t>03</a:t>
                      </a:r>
                      <a:endParaRPr lang="en-US" sz="2400" b="1" dirty="0">
                        <a:solidFill>
                          <a:srgbClr val="002060"/>
                        </a:solidFill>
                      </a:endParaRPr>
                    </a:p>
                  </a:txBody>
                  <a:tcPr anchor="ctr"/>
                </a:tc>
                <a:tc>
                  <a:txBody>
                    <a:bodyPr/>
                    <a:lstStyle/>
                    <a:p>
                      <a:pPr algn="ctr"/>
                      <a:r>
                        <a:rPr lang="en-US" sz="2400" b="1" dirty="0" smtClean="0">
                          <a:solidFill>
                            <a:schemeClr val="accent1">
                              <a:lumMod val="50000"/>
                            </a:schemeClr>
                          </a:solidFill>
                        </a:rPr>
                        <a:t>--</a:t>
                      </a:r>
                      <a:endParaRPr lang="en-US" sz="2400" b="1" dirty="0">
                        <a:solidFill>
                          <a:schemeClr val="accent1">
                            <a:lumMod val="50000"/>
                          </a:schemeClr>
                        </a:solidFill>
                      </a:endParaRPr>
                    </a:p>
                  </a:txBody>
                  <a:tcPr anchor="ctr"/>
                </a:tc>
              </a:tr>
              <a:tr h="831437">
                <a:tc>
                  <a:txBody>
                    <a:bodyPr/>
                    <a:lstStyle/>
                    <a:p>
                      <a:pPr algn="ctr"/>
                      <a:r>
                        <a:rPr lang="en-US" sz="2400" b="1" dirty="0" smtClean="0">
                          <a:solidFill>
                            <a:schemeClr val="accent1">
                              <a:lumMod val="50000"/>
                            </a:schemeClr>
                          </a:solidFill>
                        </a:rPr>
                        <a:t>1 </a:t>
                      </a:r>
                      <a:r>
                        <a:rPr lang="en-US" sz="2400" b="1" dirty="0" err="1" smtClean="0">
                          <a:solidFill>
                            <a:schemeClr val="accent1">
                              <a:lumMod val="50000"/>
                            </a:schemeClr>
                          </a:solidFill>
                        </a:rPr>
                        <a:t>MWp</a:t>
                      </a:r>
                      <a:endParaRPr lang="en-US" sz="2400" b="1" dirty="0">
                        <a:solidFill>
                          <a:schemeClr val="accent1">
                            <a:lumMod val="50000"/>
                          </a:schemeClr>
                        </a:solidFill>
                      </a:endParaRPr>
                    </a:p>
                  </a:txBody>
                  <a:tcPr anchor="ctr"/>
                </a:tc>
                <a:tc>
                  <a:txBody>
                    <a:bodyPr/>
                    <a:lstStyle/>
                    <a:p>
                      <a:pPr algn="ctr"/>
                      <a:r>
                        <a:rPr lang="en-US" sz="2400" b="1" kern="1200" dirty="0" smtClean="0">
                          <a:solidFill>
                            <a:schemeClr val="accent1">
                              <a:lumMod val="50000"/>
                            </a:schemeClr>
                          </a:solidFill>
                          <a:latin typeface="+mn-lt"/>
                          <a:ea typeface="+mn-ea"/>
                          <a:cs typeface="+mn-cs"/>
                        </a:rPr>
                        <a:t>01</a:t>
                      </a:r>
                    </a:p>
                  </a:txBody>
                  <a:tcPr anchor="ctr"/>
                </a:tc>
                <a:tc>
                  <a:txBody>
                    <a:bodyPr/>
                    <a:lstStyle/>
                    <a:p>
                      <a:pPr algn="ctr"/>
                      <a:r>
                        <a:rPr lang="en-US" sz="2400" b="1" kern="1200" dirty="0" smtClean="0">
                          <a:solidFill>
                            <a:schemeClr val="accent1">
                              <a:lumMod val="50000"/>
                            </a:schemeClr>
                          </a:solidFill>
                          <a:latin typeface="+mn-lt"/>
                          <a:ea typeface="+mn-ea"/>
                          <a:cs typeface="+mn-cs"/>
                        </a:rPr>
                        <a:t>--</a:t>
                      </a:r>
                    </a:p>
                  </a:txBody>
                  <a:tcPr anchor="ctr"/>
                </a:tc>
                <a:tc>
                  <a:txBody>
                    <a:bodyPr/>
                    <a:lstStyle/>
                    <a:p>
                      <a:pPr algn="ctr"/>
                      <a:r>
                        <a:rPr lang="en-US" sz="2400" b="1" kern="1200" dirty="0" smtClean="0">
                          <a:solidFill>
                            <a:schemeClr val="accent1">
                              <a:lumMod val="50000"/>
                            </a:schemeClr>
                          </a:solidFill>
                          <a:latin typeface="+mn-lt"/>
                          <a:ea typeface="+mn-ea"/>
                          <a:cs typeface="+mn-cs"/>
                        </a:rPr>
                        <a:t>--</a:t>
                      </a:r>
                    </a:p>
                  </a:txBody>
                  <a:tcPr anchor="ctr"/>
                </a:tc>
              </a:tr>
              <a:tr h="831437">
                <a:tc gridSpan="4">
                  <a:txBody>
                    <a:bodyPr/>
                    <a:lstStyle/>
                    <a:p>
                      <a:pPr algn="l"/>
                      <a:r>
                        <a:rPr lang="en-US" sz="2400" b="1" dirty="0" smtClean="0">
                          <a:solidFill>
                            <a:schemeClr val="accent1">
                              <a:lumMod val="50000"/>
                            </a:schemeClr>
                          </a:solidFill>
                        </a:rPr>
                        <a:t>        </a:t>
                      </a:r>
                      <a:endParaRPr lang="en-US" sz="2400" b="1" dirty="0">
                        <a:solidFill>
                          <a:schemeClr val="accent1">
                            <a:lumMod val="50000"/>
                          </a:schemeClr>
                        </a:solidFill>
                      </a:endParaRPr>
                    </a:p>
                  </a:txBody>
                  <a:tcPr anchor="ctr"/>
                </a:tc>
                <a:tc hMerge="1">
                  <a:txBody>
                    <a:bodyPr/>
                    <a:lstStyle/>
                    <a:p>
                      <a:pPr algn="ctr"/>
                      <a:endParaRPr lang="en-US" sz="2400" b="1" kern="1200" dirty="0" smtClean="0">
                        <a:solidFill>
                          <a:schemeClr val="accent1">
                            <a:lumMod val="50000"/>
                          </a:schemeClr>
                        </a:solidFill>
                        <a:latin typeface="+mn-lt"/>
                        <a:ea typeface="+mn-ea"/>
                        <a:cs typeface="+mn-cs"/>
                      </a:endParaRPr>
                    </a:p>
                  </a:txBody>
                  <a:tcPr/>
                </a:tc>
                <a:tc hMerge="1">
                  <a:txBody>
                    <a:bodyPr/>
                    <a:lstStyle/>
                    <a:p>
                      <a:pPr algn="ctr"/>
                      <a:endParaRPr lang="en-US" sz="2400" b="1" kern="1200" dirty="0" smtClean="0">
                        <a:solidFill>
                          <a:schemeClr val="accent1">
                            <a:lumMod val="50000"/>
                          </a:schemeClr>
                        </a:solidFill>
                        <a:latin typeface="+mn-lt"/>
                        <a:ea typeface="+mn-ea"/>
                        <a:cs typeface="+mn-cs"/>
                      </a:endParaRPr>
                    </a:p>
                  </a:txBody>
                  <a:tcPr/>
                </a:tc>
                <a:tc hMerge="1">
                  <a:txBody>
                    <a:bodyPr/>
                    <a:lstStyle/>
                    <a:p>
                      <a:pPr algn="ctr"/>
                      <a:endParaRPr lang="en-US" sz="2400" b="1" kern="1200" dirty="0" smtClean="0">
                        <a:solidFill>
                          <a:schemeClr val="accent1">
                            <a:lumMod val="50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900CC"/>
          </a:solidFill>
        </p:spPr>
        <p:txBody>
          <a:bodyPr>
            <a:noAutofit/>
          </a:bodyPr>
          <a:lstStyle/>
          <a:p>
            <a:r>
              <a:rPr lang="en-US" sz="3400" b="1" dirty="0" smtClean="0">
                <a:solidFill>
                  <a:schemeClr val="bg1"/>
                </a:solidFill>
              </a:rPr>
              <a:t>Solar Powered Plants Installed on Roof Top of Railway Stations, Office Buildings and Hospitals</a:t>
            </a:r>
            <a:endParaRPr lang="en-IN" sz="3400" b="1"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7028544"/>
        </p:xfrm>
        <a:graphic>
          <a:graphicData uri="http://schemas.openxmlformats.org/drawingml/2006/table">
            <a:tbl>
              <a:tblPr firstRow="1" bandRow="1">
                <a:tableStyleId>{5C22544A-7EE6-4342-B048-85BDC9FD1C3A}</a:tableStyleId>
              </a:tblPr>
              <a:tblGrid>
                <a:gridCol w="6858000"/>
                <a:gridCol w="2286000"/>
              </a:tblGrid>
              <a:tr h="1398344">
                <a:tc gridSpan="2">
                  <a:txBody>
                    <a:bodyPr/>
                    <a:lstStyle/>
                    <a:p>
                      <a:pPr algn="ctr"/>
                      <a:r>
                        <a:rPr lang="en-US" sz="3200" b="1" baseline="0" dirty="0" smtClean="0">
                          <a:solidFill>
                            <a:schemeClr val="bg1"/>
                          </a:solidFill>
                        </a:rPr>
                        <a:t>Solar  panels  installed at level crossing gates and stand alone solar street lights on NR</a:t>
                      </a:r>
                    </a:p>
                  </a:txBody>
                  <a:tcPr anchor="ctr">
                    <a:solidFill>
                      <a:srgbClr val="9900CC"/>
                    </a:solidFill>
                  </a:tcPr>
                </a:tc>
                <a:tc hMerge="1">
                  <a:txBody>
                    <a:bodyPr/>
                    <a:lstStyle/>
                    <a:p>
                      <a:endParaRPr lang="en-US" dirty="0"/>
                    </a:p>
                  </a:txBody>
                  <a:tcPr/>
                </a:tc>
              </a:tr>
              <a:tr h="811456">
                <a:tc>
                  <a:txBody>
                    <a:bodyPr/>
                    <a:lstStyle/>
                    <a:p>
                      <a:pPr algn="l"/>
                      <a:r>
                        <a:rPr lang="en-US" sz="3000" b="1" dirty="0" smtClean="0">
                          <a:solidFill>
                            <a:schemeClr val="accent1">
                              <a:lumMod val="50000"/>
                            </a:schemeClr>
                          </a:solidFill>
                          <a:latin typeface="+mn-lt"/>
                        </a:rPr>
                        <a:t>1.    No. of level crossing gates</a:t>
                      </a:r>
                      <a:endParaRPr lang="en-US" sz="3000" b="1" dirty="0">
                        <a:solidFill>
                          <a:schemeClr val="accent1">
                            <a:lumMod val="50000"/>
                          </a:schemeClr>
                        </a:solidFill>
                        <a:latin typeface="+mn-lt"/>
                      </a:endParaRPr>
                    </a:p>
                  </a:txBody>
                  <a:tcPr/>
                </a:tc>
                <a:tc>
                  <a:txBody>
                    <a:bodyPr/>
                    <a:lstStyle/>
                    <a:p>
                      <a:pPr algn="ctr"/>
                      <a:r>
                        <a:rPr lang="en-US" sz="3000" b="1" dirty="0" smtClean="0">
                          <a:solidFill>
                            <a:schemeClr val="accent1">
                              <a:lumMod val="50000"/>
                            </a:schemeClr>
                          </a:solidFill>
                          <a:latin typeface="+mn-lt"/>
                        </a:rPr>
                        <a:t>2714</a:t>
                      </a:r>
                      <a:endParaRPr lang="en-US" sz="3000" b="1" dirty="0">
                        <a:solidFill>
                          <a:schemeClr val="accent1">
                            <a:lumMod val="50000"/>
                          </a:schemeClr>
                        </a:solidFill>
                        <a:latin typeface="+mn-lt"/>
                      </a:endParaRPr>
                    </a:p>
                  </a:txBody>
                  <a:tcPr/>
                </a:tc>
              </a:tr>
              <a:tr h="750496">
                <a:tc>
                  <a:txBody>
                    <a:bodyPr/>
                    <a:lstStyle/>
                    <a:p>
                      <a:pPr algn="l"/>
                      <a:r>
                        <a:rPr lang="en-US" sz="3000" b="1" dirty="0" smtClean="0">
                          <a:solidFill>
                            <a:schemeClr val="accent1">
                              <a:lumMod val="50000"/>
                            </a:schemeClr>
                          </a:solidFill>
                          <a:latin typeface="+mn-lt"/>
                        </a:rPr>
                        <a:t>2a) No. of level crossing gates with solar </a:t>
                      </a:r>
                    </a:p>
                    <a:p>
                      <a:pPr algn="l"/>
                      <a:r>
                        <a:rPr lang="en-US" sz="3000" b="1" dirty="0" smtClean="0">
                          <a:solidFill>
                            <a:schemeClr val="accent1">
                              <a:lumMod val="50000"/>
                            </a:schemeClr>
                          </a:solidFill>
                          <a:latin typeface="+mn-lt"/>
                        </a:rPr>
                        <a:t>       lights</a:t>
                      </a:r>
                      <a:endParaRPr lang="en-US" sz="3000" b="1" dirty="0">
                        <a:solidFill>
                          <a:schemeClr val="accent1">
                            <a:lumMod val="50000"/>
                          </a:schemeClr>
                        </a:solidFill>
                        <a:latin typeface="+mn-lt"/>
                      </a:endParaRPr>
                    </a:p>
                  </a:txBody>
                  <a:tcPr/>
                </a:tc>
                <a:tc>
                  <a:txBody>
                    <a:bodyPr/>
                    <a:lstStyle/>
                    <a:p>
                      <a:pPr algn="ctr"/>
                      <a:r>
                        <a:rPr lang="en-US" sz="3000" b="0" dirty="0" smtClean="0">
                          <a:solidFill>
                            <a:srgbClr val="002060"/>
                          </a:solidFill>
                          <a:latin typeface="+mn-lt"/>
                        </a:rPr>
                        <a:t>519</a:t>
                      </a:r>
                      <a:endParaRPr lang="en-US" sz="3000" b="0" dirty="0">
                        <a:solidFill>
                          <a:srgbClr val="002060"/>
                        </a:solidFill>
                        <a:latin typeface="+mn-lt"/>
                      </a:endParaRPr>
                    </a:p>
                  </a:txBody>
                  <a:tcPr/>
                </a:tc>
              </a:tr>
              <a:tr h="1051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accent1">
                              <a:lumMod val="50000"/>
                            </a:schemeClr>
                          </a:solidFill>
                          <a:latin typeface="+mn-lt"/>
                        </a:rPr>
                        <a:t>2b) No. of level crossing gates with solar </a:t>
                      </a:r>
                    </a:p>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accent1">
                              <a:lumMod val="50000"/>
                            </a:schemeClr>
                          </a:solidFill>
                          <a:latin typeface="+mn-lt"/>
                        </a:rPr>
                        <a:t>       and SEB lights</a:t>
                      </a:r>
                    </a:p>
                  </a:txBody>
                  <a:tcPr/>
                </a:tc>
                <a:tc>
                  <a:txBody>
                    <a:bodyPr/>
                    <a:lstStyle/>
                    <a:p>
                      <a:pPr algn="ctr"/>
                      <a:r>
                        <a:rPr lang="en-US" sz="3000" b="0" dirty="0" smtClean="0">
                          <a:solidFill>
                            <a:srgbClr val="002060"/>
                          </a:solidFill>
                          <a:latin typeface="+mn-lt"/>
                        </a:rPr>
                        <a:t>326</a:t>
                      </a:r>
                      <a:endParaRPr lang="en-US" sz="3000" b="0" dirty="0">
                        <a:solidFill>
                          <a:srgbClr val="002060"/>
                        </a:solidFill>
                        <a:latin typeface="+mn-lt"/>
                      </a:endParaRPr>
                    </a:p>
                  </a:txBody>
                  <a:tcPr/>
                </a:tc>
              </a:tr>
              <a:tr h="1002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accent1">
                              <a:lumMod val="50000"/>
                            </a:schemeClr>
                          </a:solidFill>
                          <a:latin typeface="+mn-lt"/>
                        </a:rPr>
                        <a:t>2c) No. of level crossing gates with solar </a:t>
                      </a:r>
                    </a:p>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accent1">
                              <a:lumMod val="50000"/>
                            </a:schemeClr>
                          </a:solidFill>
                          <a:latin typeface="+mn-lt"/>
                        </a:rPr>
                        <a:t>       lights – planned for</a:t>
                      </a:r>
                      <a:r>
                        <a:rPr lang="en-US" sz="3000" b="1" baseline="0" dirty="0" smtClean="0">
                          <a:solidFill>
                            <a:schemeClr val="accent1">
                              <a:lumMod val="50000"/>
                            </a:schemeClr>
                          </a:solidFill>
                          <a:latin typeface="+mn-lt"/>
                        </a:rPr>
                        <a:t> 2015</a:t>
                      </a:r>
                      <a:endParaRPr lang="en-US" sz="3000" b="1" dirty="0" smtClean="0">
                        <a:solidFill>
                          <a:schemeClr val="accent1">
                            <a:lumMod val="50000"/>
                          </a:schemeClr>
                        </a:solidFill>
                        <a:latin typeface="+mn-lt"/>
                      </a:endParaRPr>
                    </a:p>
                  </a:txBody>
                  <a:tcPr/>
                </a:tc>
                <a:tc>
                  <a:txBody>
                    <a:bodyPr/>
                    <a:lstStyle/>
                    <a:p>
                      <a:pPr algn="ctr"/>
                      <a:r>
                        <a:rPr lang="en-US" sz="3000" b="0" dirty="0" smtClean="0">
                          <a:solidFill>
                            <a:srgbClr val="002060"/>
                          </a:solidFill>
                          <a:latin typeface="+mn-lt"/>
                        </a:rPr>
                        <a:t>350</a:t>
                      </a:r>
                      <a:endParaRPr lang="en-US" sz="3000" b="0" dirty="0">
                        <a:solidFill>
                          <a:srgbClr val="002060"/>
                        </a:solidFill>
                        <a:latin typeface="+mn-lt"/>
                      </a:endParaRPr>
                    </a:p>
                  </a:txBody>
                  <a:tcPr/>
                </a:tc>
              </a:tr>
              <a:tr h="877752">
                <a:tc>
                  <a:txBody>
                    <a:bodyPr/>
                    <a:lstStyle/>
                    <a:p>
                      <a:pPr algn="ctr"/>
                      <a:r>
                        <a:rPr lang="en-US" sz="3000" dirty="0" smtClean="0">
                          <a:latin typeface="+mn-lt"/>
                        </a:rPr>
                        <a:t>                                                                  </a:t>
                      </a:r>
                      <a:r>
                        <a:rPr lang="en-US" sz="3000" b="1" dirty="0" smtClean="0">
                          <a:latin typeface="+mn-lt"/>
                        </a:rPr>
                        <a:t>Total</a:t>
                      </a:r>
                      <a:endParaRPr lang="en-US" sz="3000" b="1" dirty="0">
                        <a:latin typeface="+mn-lt"/>
                      </a:endParaRPr>
                    </a:p>
                  </a:txBody>
                  <a:tcPr/>
                </a:tc>
                <a:tc>
                  <a:txBody>
                    <a:bodyPr/>
                    <a:lstStyle/>
                    <a:p>
                      <a:pPr algn="ctr"/>
                      <a:r>
                        <a:rPr lang="en-US" sz="3000" b="1" dirty="0" smtClean="0">
                          <a:solidFill>
                            <a:srgbClr val="002060"/>
                          </a:solidFill>
                          <a:latin typeface="+mn-lt"/>
                        </a:rPr>
                        <a:t>1195</a:t>
                      </a:r>
                      <a:endParaRPr lang="en-US" sz="3000" b="1" dirty="0">
                        <a:solidFill>
                          <a:srgbClr val="002060"/>
                        </a:solidFill>
                        <a:latin typeface="+mn-lt"/>
                      </a:endParaRPr>
                    </a:p>
                  </a:txBody>
                  <a:tcPr/>
                </a:tc>
              </a:tr>
              <a:tr h="877752">
                <a:tc>
                  <a:txBody>
                    <a:bodyPr/>
                    <a:lstStyle/>
                    <a:p>
                      <a:pPr algn="l"/>
                      <a:r>
                        <a:rPr lang="en-US" sz="3000" b="1" dirty="0" smtClean="0">
                          <a:solidFill>
                            <a:schemeClr val="accent1">
                              <a:lumMod val="50000"/>
                            </a:schemeClr>
                          </a:solidFill>
                          <a:latin typeface="+mn-lt"/>
                        </a:rPr>
                        <a:t>3.   No. of solar street lights (stand alone)</a:t>
                      </a:r>
                      <a:endParaRPr lang="en-US" sz="3000" b="1" dirty="0">
                        <a:solidFill>
                          <a:schemeClr val="accent1">
                            <a:lumMod val="50000"/>
                          </a:schemeClr>
                        </a:solidFill>
                        <a:latin typeface="+mn-lt"/>
                      </a:endParaRPr>
                    </a:p>
                  </a:txBody>
                  <a:tcPr/>
                </a:tc>
                <a:tc>
                  <a:txBody>
                    <a:bodyPr/>
                    <a:lstStyle/>
                    <a:p>
                      <a:pPr algn="ctr"/>
                      <a:r>
                        <a:rPr lang="en-US" sz="3000" b="1" dirty="0" smtClean="0">
                          <a:solidFill>
                            <a:srgbClr val="002060"/>
                          </a:solidFill>
                          <a:latin typeface="+mn-lt"/>
                        </a:rPr>
                        <a:t>404</a:t>
                      </a:r>
                      <a:endParaRPr lang="en-US" sz="3000" b="1" dirty="0">
                        <a:solidFill>
                          <a:srgbClr val="002060"/>
                        </a:solidFill>
                        <a:latin typeface="+mn-lt"/>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85800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p>
                    <a:p>
                      <a:pPr algn="ctr"/>
                      <a:endParaRPr lang="en-US" sz="4400" b="1" dirty="0" smtClean="0"/>
                    </a:p>
                    <a:p>
                      <a:pPr algn="ctr"/>
                      <a:endParaRPr lang="en-US" sz="6600" b="1" dirty="0" smtClean="0"/>
                    </a:p>
                    <a:p>
                      <a:pPr algn="ctr"/>
                      <a:r>
                        <a:rPr lang="en-US" sz="4800" dirty="0" smtClean="0"/>
                        <a:t>Installation of Solar Power Panels </a:t>
                      </a:r>
                      <a:r>
                        <a:rPr lang="en-US" sz="5400" dirty="0" smtClean="0"/>
                        <a:t/>
                      </a:r>
                      <a:br>
                        <a:rPr lang="en-US" sz="5400" dirty="0" smtClean="0"/>
                      </a:br>
                      <a:r>
                        <a:rPr lang="en-US" sz="4800" dirty="0" smtClean="0"/>
                        <a:t>(Roof top of station building) </a:t>
                      </a:r>
                      <a:endParaRPr lang="en-IN" sz="60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7495679"/>
        </p:xfrm>
        <a:graphic>
          <a:graphicData uri="http://schemas.openxmlformats.org/drawingml/2006/table">
            <a:tbl>
              <a:tblPr firstRow="1" bandRow="1">
                <a:tableStyleId>{5C22544A-7EE6-4342-B048-85BDC9FD1C3A}</a:tableStyleId>
              </a:tblPr>
              <a:tblGrid>
                <a:gridCol w="9144000"/>
              </a:tblGrid>
              <a:tr h="993001">
                <a:tc>
                  <a:txBody>
                    <a:bodyPr/>
                    <a:lstStyle/>
                    <a:p>
                      <a:pPr algn="ctr"/>
                      <a:endParaRPr lang="en-US" sz="500" b="1" dirty="0" smtClean="0">
                        <a:solidFill>
                          <a:schemeClr val="bg1"/>
                        </a:solidFill>
                        <a:latin typeface="Arial" pitchFamily="34" charset="0"/>
                        <a:cs typeface="Arial" pitchFamily="34" charset="0"/>
                      </a:endParaRPr>
                    </a:p>
                    <a:p>
                      <a:pPr algn="ctr"/>
                      <a:r>
                        <a:rPr lang="en-US" sz="4800" b="1" dirty="0" smtClean="0"/>
                        <a:t>10 KWp SOLAR POWER PLANT AT TALWANDI RAILWAY STATION, FZR</a:t>
                      </a:r>
                      <a:endParaRPr lang="en-IN" sz="5400" dirty="0">
                        <a:solidFill>
                          <a:schemeClr val="bg1"/>
                        </a:solidFill>
                        <a:latin typeface="Arial" pitchFamily="34" charset="0"/>
                        <a:cs typeface="Arial" pitchFamily="34" charset="0"/>
                      </a:endParaRPr>
                    </a:p>
                  </a:txBody>
                  <a:tcPr>
                    <a:solidFill>
                      <a:srgbClr val="9900CC"/>
                    </a:solidFill>
                  </a:tcPr>
                </a:tc>
              </a:tr>
              <a:tr h="5864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400" dirty="0" smtClean="0"/>
                    </a:p>
                  </a:txBody>
                  <a:tcPr/>
                </a:tc>
              </a:tr>
            </a:tbl>
          </a:graphicData>
        </a:graphic>
      </p:graphicFrame>
      <p:pic>
        <p:nvPicPr>
          <p:cNvPr id="3" name="Content Placeholder 2"/>
          <p:cNvPicPr>
            <a:picLocks noGrp="1" noChangeAspect="1" noChangeArrowheads="1"/>
          </p:cNvPicPr>
          <p:nvPr>
            <p:ph idx="1"/>
          </p:nvPr>
        </p:nvPicPr>
        <p:blipFill>
          <a:blip r:embed="rId2" cstate="print"/>
          <a:stretch>
            <a:fillRect/>
          </a:stretch>
        </p:blipFill>
        <p:spPr bwMode="auto">
          <a:xfrm>
            <a:off x="0" y="1600200"/>
            <a:ext cx="9143999"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645927"/>
              </p:ext>
            </p:extLst>
          </p:nvPr>
        </p:nvGraphicFramePr>
        <p:xfrm>
          <a:off x="0" y="-1"/>
          <a:ext cx="9144000" cy="6858001"/>
        </p:xfrm>
        <a:graphic>
          <a:graphicData uri="http://schemas.openxmlformats.org/drawingml/2006/table">
            <a:tbl>
              <a:tblPr firstRow="1" bandRow="1">
                <a:tableStyleId>{5C22544A-7EE6-4342-B048-85BDC9FD1C3A}</a:tableStyleId>
              </a:tblPr>
              <a:tblGrid>
                <a:gridCol w="9144000"/>
              </a:tblGrid>
              <a:tr h="970438">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Northern Railway – statistics</a:t>
                      </a:r>
                      <a:endParaRPr lang="en-IN" sz="4800" dirty="0">
                        <a:solidFill>
                          <a:schemeClr val="bg1"/>
                        </a:solidFill>
                        <a:latin typeface="Arial" pitchFamily="34" charset="0"/>
                        <a:cs typeface="Arial" pitchFamily="34" charset="0"/>
                      </a:endParaRPr>
                    </a:p>
                  </a:txBody>
                  <a:tcPr anchor="ctr">
                    <a:solidFill>
                      <a:srgbClr val="9900CC"/>
                    </a:solidFill>
                  </a:tcPr>
                </a:tc>
              </a:tr>
              <a:tr h="635197">
                <a:tc>
                  <a:txBody>
                    <a:bodyPr/>
                    <a:lstStyle/>
                    <a:p>
                      <a:pPr algn="just"/>
                      <a:r>
                        <a:rPr lang="en-US" sz="3000" b="1" kern="1200" dirty="0" smtClean="0">
                          <a:solidFill>
                            <a:schemeClr val="accent1">
                              <a:lumMod val="50000"/>
                            </a:schemeClr>
                          </a:solidFill>
                          <a:latin typeface="+mn-lt"/>
                          <a:ea typeface="+mn-ea"/>
                          <a:cs typeface="+mn-cs"/>
                        </a:rPr>
                        <a:t>784 stations over Northern Railway</a:t>
                      </a:r>
                      <a:endParaRPr lang="en-US" sz="3000" b="1" kern="1200" dirty="0">
                        <a:solidFill>
                          <a:schemeClr val="accent1">
                            <a:lumMod val="50000"/>
                          </a:schemeClr>
                        </a:solidFill>
                        <a:latin typeface="+mn-lt"/>
                        <a:ea typeface="+mn-ea"/>
                        <a:cs typeface="+mn-cs"/>
                      </a:endParaRPr>
                    </a:p>
                  </a:txBody>
                  <a:tcPr/>
                </a:tc>
              </a:tr>
              <a:tr h="635197">
                <a:tc>
                  <a:txBody>
                    <a:bodyPr/>
                    <a:lstStyle/>
                    <a:p>
                      <a:pPr algn="just"/>
                      <a:r>
                        <a:rPr lang="en-IN" sz="3000" b="1" kern="1200" dirty="0" smtClean="0">
                          <a:solidFill>
                            <a:schemeClr val="accent1">
                              <a:lumMod val="50000"/>
                            </a:schemeClr>
                          </a:solidFill>
                          <a:latin typeface="+mn-lt"/>
                          <a:ea typeface="+mn-ea"/>
                          <a:cs typeface="+mn-cs"/>
                        </a:rPr>
                        <a:t>2714 level crossing gates over five divisions</a:t>
                      </a:r>
                      <a:endParaRPr lang="en-IN" sz="3000" b="1" kern="1200" dirty="0">
                        <a:solidFill>
                          <a:schemeClr val="accent1">
                            <a:lumMod val="50000"/>
                          </a:schemeClr>
                        </a:solidFill>
                        <a:latin typeface="+mn-lt"/>
                        <a:ea typeface="+mn-ea"/>
                        <a:cs typeface="+mn-cs"/>
                      </a:endParaRPr>
                    </a:p>
                  </a:txBody>
                  <a:tcPr/>
                </a:tc>
              </a:tr>
              <a:tr h="11645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3000" b="1" kern="1200" dirty="0" smtClean="0">
                          <a:solidFill>
                            <a:schemeClr val="accent1">
                              <a:lumMod val="50000"/>
                            </a:schemeClr>
                          </a:solidFill>
                          <a:latin typeface="+mn-lt"/>
                          <a:ea typeface="+mn-ea"/>
                          <a:cs typeface="+mn-cs"/>
                        </a:rPr>
                        <a:t>Consumes over 300 MUs of energy per annum for non traction purposes</a:t>
                      </a:r>
                    </a:p>
                  </a:txBody>
                  <a:tcPr/>
                </a:tc>
              </a:tr>
              <a:tr h="6351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3000" b="1" kern="1200" dirty="0" smtClean="0">
                          <a:solidFill>
                            <a:schemeClr val="accent1">
                              <a:lumMod val="50000"/>
                            </a:schemeClr>
                          </a:solidFill>
                          <a:latin typeface="+mn-lt"/>
                          <a:ea typeface="+mn-ea"/>
                          <a:cs typeface="+mn-cs"/>
                        </a:rPr>
                        <a:t>Energy bill is over Rs. 200 Cr for non traction</a:t>
                      </a:r>
                    </a:p>
                  </a:txBody>
                  <a:tcPr/>
                </a:tc>
              </a:tr>
              <a:tr h="5942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3000" b="1" kern="1200" dirty="0" smtClean="0">
                          <a:solidFill>
                            <a:schemeClr val="accent1">
                              <a:lumMod val="50000"/>
                            </a:schemeClr>
                          </a:solidFill>
                          <a:latin typeface="+mn-lt"/>
                          <a:ea typeface="+mn-ea"/>
                          <a:cs typeface="+mn-cs"/>
                        </a:rPr>
                        <a:t>All railway stations are connected to the grid supply</a:t>
                      </a:r>
                    </a:p>
                  </a:txBody>
                  <a:tcPr/>
                </a:tc>
              </a:tr>
              <a:tr h="22231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3000" b="1" kern="1200" dirty="0" smtClean="0">
                          <a:solidFill>
                            <a:schemeClr val="accent1">
                              <a:lumMod val="50000"/>
                            </a:schemeClr>
                          </a:solidFill>
                          <a:latin typeface="+mn-lt"/>
                          <a:ea typeface="+mn-ea"/>
                          <a:cs typeface="+mn-cs"/>
                        </a:rPr>
                        <a:t>There has been a growing demand for additional power requirements for platforms/shelter illumination, fans, air conditioning, circulating area illumination and other passenger  amenities</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7495679"/>
        </p:xfrm>
        <a:graphic>
          <a:graphicData uri="http://schemas.openxmlformats.org/drawingml/2006/table">
            <a:tbl>
              <a:tblPr firstRow="1" bandRow="1">
                <a:tableStyleId>{5C22544A-7EE6-4342-B048-85BDC9FD1C3A}</a:tableStyleId>
              </a:tblPr>
              <a:tblGrid>
                <a:gridCol w="9144000"/>
              </a:tblGrid>
              <a:tr h="993001">
                <a:tc>
                  <a:txBody>
                    <a:bodyPr/>
                    <a:lstStyle/>
                    <a:p>
                      <a:pPr algn="ctr"/>
                      <a:endParaRPr lang="en-US" sz="500" b="1" dirty="0" smtClean="0">
                        <a:solidFill>
                          <a:schemeClr val="bg1"/>
                        </a:solidFill>
                        <a:latin typeface="Arial" pitchFamily="34" charset="0"/>
                        <a:cs typeface="Arial" pitchFamily="34" charset="0"/>
                      </a:endParaRPr>
                    </a:p>
                    <a:p>
                      <a:pPr algn="ctr"/>
                      <a:r>
                        <a:rPr lang="en-US" sz="4800" b="1" dirty="0" smtClean="0"/>
                        <a:t>SOLAR POWER PANEL AT CHAK DAYALA RAILWAY STATION, FZR</a:t>
                      </a:r>
                      <a:endParaRPr lang="en-IN" sz="5400" dirty="0">
                        <a:solidFill>
                          <a:schemeClr val="bg1"/>
                        </a:solidFill>
                        <a:latin typeface="Arial" pitchFamily="34" charset="0"/>
                        <a:cs typeface="Arial" pitchFamily="34" charset="0"/>
                      </a:endParaRPr>
                    </a:p>
                  </a:txBody>
                  <a:tcPr>
                    <a:solidFill>
                      <a:srgbClr val="9900CC"/>
                    </a:solidFill>
                  </a:tcPr>
                </a:tc>
              </a:tr>
              <a:tr h="5864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400" dirty="0" smtClean="0"/>
                    </a:p>
                  </a:txBody>
                  <a:tcPr/>
                </a:tc>
              </a:tr>
            </a:tbl>
          </a:graphicData>
        </a:graphic>
      </p:graphicFrame>
      <p:pic>
        <p:nvPicPr>
          <p:cNvPr id="7" name="Picture 3"/>
          <p:cNvPicPr>
            <a:picLocks noChangeAspect="1" noChangeArrowheads="1"/>
          </p:cNvPicPr>
          <p:nvPr/>
        </p:nvPicPr>
        <p:blipFill>
          <a:blip r:embed="rId2" cstate="print"/>
          <a:srcRect/>
          <a:stretch>
            <a:fillRect/>
          </a:stretch>
        </p:blipFill>
        <p:spPr bwMode="auto">
          <a:xfrm>
            <a:off x="0" y="4343400"/>
            <a:ext cx="9144000" cy="3124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0" y="16002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7465199"/>
        </p:xfrm>
        <a:graphic>
          <a:graphicData uri="http://schemas.openxmlformats.org/drawingml/2006/table">
            <a:tbl>
              <a:tblPr firstRow="1" bandRow="1">
                <a:tableStyleId>{5C22544A-7EE6-4342-B048-85BDC9FD1C3A}</a:tableStyleId>
              </a:tblPr>
              <a:tblGrid>
                <a:gridCol w="9144000"/>
              </a:tblGrid>
              <a:tr h="1600200">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t>30 </a:t>
                      </a:r>
                      <a:r>
                        <a:rPr lang="en-US" sz="4400" b="1" dirty="0" err="1" smtClean="0"/>
                        <a:t>KWp</a:t>
                      </a:r>
                      <a:r>
                        <a:rPr lang="en-US" sz="4400" b="1" dirty="0" smtClean="0"/>
                        <a:t> SOLAR POWER PANELS AT GGN RAILWAY STATION, DLI</a:t>
                      </a:r>
                      <a:endParaRPr lang="en-IN" sz="4800" dirty="0">
                        <a:solidFill>
                          <a:schemeClr val="bg1"/>
                        </a:solidFill>
                        <a:latin typeface="Arial" pitchFamily="34" charset="0"/>
                        <a:cs typeface="Arial" pitchFamily="34" charset="0"/>
                      </a:endParaRPr>
                    </a:p>
                  </a:txBody>
                  <a:tcPr>
                    <a:solidFill>
                      <a:srgbClr val="9900CC"/>
                    </a:solidFill>
                  </a:tcPr>
                </a:tc>
              </a:tr>
              <a:tr h="5864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400" dirty="0" smtClean="0"/>
                    </a:p>
                  </a:txBody>
                  <a:tcPr/>
                </a:tc>
              </a:tr>
            </a:tbl>
          </a:graphicData>
        </a:graphic>
      </p:graphicFrame>
      <p:pic>
        <p:nvPicPr>
          <p:cNvPr id="1026" name="Picture 2"/>
          <p:cNvPicPr>
            <a:picLocks noGrp="1" noChangeAspect="1" noChangeArrowheads="1"/>
          </p:cNvPicPr>
          <p:nvPr>
            <p:ph idx="1"/>
          </p:nvPr>
        </p:nvPicPr>
        <p:blipFill>
          <a:blip r:embed="rId2" cstate="print"/>
          <a:srcRect/>
          <a:stretch>
            <a:fillRect/>
          </a:stretch>
        </p:blipFill>
        <p:spPr bwMode="auto">
          <a:xfrm>
            <a:off x="0" y="1600200"/>
            <a:ext cx="9143999"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7465199"/>
        </p:xfrm>
        <a:graphic>
          <a:graphicData uri="http://schemas.openxmlformats.org/drawingml/2006/table">
            <a:tbl>
              <a:tblPr firstRow="1" bandRow="1">
                <a:tableStyleId>{5C22544A-7EE6-4342-B048-85BDC9FD1C3A}</a:tableStyleId>
              </a:tblPr>
              <a:tblGrid>
                <a:gridCol w="9144000"/>
              </a:tblGrid>
              <a:tr h="1600200">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t>30 </a:t>
                      </a:r>
                      <a:r>
                        <a:rPr lang="en-US" sz="4400" b="1" dirty="0" err="1" smtClean="0"/>
                        <a:t>KWp</a:t>
                      </a:r>
                      <a:r>
                        <a:rPr lang="en-US" sz="4400" b="1" dirty="0" smtClean="0"/>
                        <a:t> SOLAR POWER PANELS AT RAIL BHAWAN, DLI</a:t>
                      </a:r>
                      <a:endParaRPr lang="en-IN" sz="4800" dirty="0">
                        <a:solidFill>
                          <a:schemeClr val="bg1"/>
                        </a:solidFill>
                        <a:latin typeface="Arial" pitchFamily="34" charset="0"/>
                        <a:cs typeface="Arial" pitchFamily="34" charset="0"/>
                      </a:endParaRPr>
                    </a:p>
                  </a:txBody>
                  <a:tcPr>
                    <a:solidFill>
                      <a:srgbClr val="9900CC"/>
                    </a:solidFill>
                  </a:tcPr>
                </a:tc>
              </a:tr>
              <a:tr h="5864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400" dirty="0" smtClean="0"/>
                    </a:p>
                  </a:txBody>
                  <a:tcPr/>
                </a:tc>
              </a:tr>
            </a:tbl>
          </a:graphicData>
        </a:graphic>
      </p:graphicFrame>
      <p:pic>
        <p:nvPicPr>
          <p:cNvPr id="2050" name="Picture 2"/>
          <p:cNvPicPr>
            <a:picLocks noGrp="1" noChangeAspect="1" noChangeArrowheads="1"/>
          </p:cNvPicPr>
          <p:nvPr>
            <p:ph idx="1"/>
          </p:nvPr>
        </p:nvPicPr>
        <p:blipFill>
          <a:blip r:embed="rId2" cstate="print"/>
          <a:srcRect/>
          <a:stretch>
            <a:fillRect/>
          </a:stretch>
        </p:blipFill>
        <p:spPr bwMode="auto">
          <a:xfrm>
            <a:off x="0" y="16002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85800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p>
                    <a:p>
                      <a:pPr algn="ctr"/>
                      <a:endParaRPr lang="en-US" sz="4400" b="1" dirty="0" smtClean="0"/>
                    </a:p>
                    <a:p>
                      <a:pPr algn="ctr"/>
                      <a:r>
                        <a:rPr lang="en-US" sz="5400" b="1" dirty="0" smtClean="0">
                          <a:solidFill>
                            <a:schemeClr val="bg1"/>
                          </a:solidFill>
                        </a:rPr>
                        <a:t>Green Initiative on Rail Coaches </a:t>
                      </a:r>
                      <a:r>
                        <a:rPr lang="en-US" sz="6000" b="1" dirty="0" smtClean="0">
                          <a:solidFill>
                            <a:schemeClr val="bg1"/>
                          </a:solidFill>
                        </a:rPr>
                        <a:t/>
                      </a:r>
                      <a:br>
                        <a:rPr lang="en-US" sz="6000" b="1" dirty="0" smtClean="0">
                          <a:solidFill>
                            <a:schemeClr val="bg1"/>
                          </a:solidFill>
                        </a:rPr>
                      </a:br>
                      <a:r>
                        <a:rPr lang="en-US" sz="6000" b="1" dirty="0" smtClean="0">
                          <a:solidFill>
                            <a:schemeClr val="bg1"/>
                          </a:solidFill>
                        </a:rPr>
                        <a:t>– </a:t>
                      </a:r>
                      <a:r>
                        <a:rPr lang="en-US" sz="5400" b="1" dirty="0" smtClean="0">
                          <a:solidFill>
                            <a:schemeClr val="bg1"/>
                          </a:solidFill>
                        </a:rPr>
                        <a:t>A case study of Northern Railway </a:t>
                      </a:r>
                      <a:endParaRPr lang="en-IN" sz="50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994872"/>
        </p:xfrm>
        <a:graphic>
          <a:graphicData uri="http://schemas.openxmlformats.org/drawingml/2006/table">
            <a:tbl>
              <a:tblPr firstRow="1" bandRow="1">
                <a:tableStyleId>{5C22544A-7EE6-4342-B048-85BDC9FD1C3A}</a:tableStyleId>
              </a:tblPr>
              <a:tblGrid>
                <a:gridCol w="9144000"/>
              </a:tblGrid>
              <a:tr h="9438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u="sng" dirty="0" smtClean="0">
                          <a:solidFill>
                            <a:schemeClr val="bg1"/>
                          </a:solidFill>
                          <a:latin typeface="Arial" charset="0"/>
                        </a:rPr>
                        <a:t>Use of Solar Energy to Power NG Rail Coaches</a:t>
                      </a:r>
                    </a:p>
                    <a:p>
                      <a:pPr algn="ctr"/>
                      <a:endParaRPr lang="en-IN" sz="1800" dirty="0">
                        <a:solidFill>
                          <a:schemeClr val="bg1"/>
                        </a:solidFill>
                        <a:latin typeface="Arial" pitchFamily="34" charset="0"/>
                        <a:cs typeface="Arial" pitchFamily="34" charset="0"/>
                      </a:endParaRPr>
                    </a:p>
                  </a:txBody>
                  <a:tcPr>
                    <a:solidFill>
                      <a:srgbClr val="9900CC"/>
                    </a:solidFill>
                  </a:tcPr>
                </a:tc>
              </a:tr>
              <a:tr h="2392967">
                <a:tc>
                  <a:txBody>
                    <a:bodyPr/>
                    <a:lstStyle/>
                    <a:p>
                      <a:pPr marL="341313" indent="-341313" algn="just" defTabSz="912813" eaLnBrk="1" hangingPunct="1">
                        <a:spcBef>
                          <a:spcPts val="600"/>
                        </a:spcBef>
                        <a:spcAft>
                          <a:spcPts val="600"/>
                        </a:spcAft>
                        <a:buFont typeface="Wingdings" pitchFamily="2" charset="2"/>
                        <a:buNone/>
                      </a:pPr>
                      <a:r>
                        <a:rPr lang="en-US" sz="3200" b="1" dirty="0" smtClean="0">
                          <a:solidFill>
                            <a:schemeClr val="tx1"/>
                          </a:solidFill>
                          <a:latin typeface="Arial" charset="0"/>
                        </a:rPr>
                        <a:t>   Northern Railway for the 1</a:t>
                      </a:r>
                      <a:r>
                        <a:rPr lang="en-US" sz="3200" b="1" baseline="30000" dirty="0" smtClean="0">
                          <a:solidFill>
                            <a:schemeClr val="tx1"/>
                          </a:solidFill>
                          <a:latin typeface="Arial" charset="0"/>
                        </a:rPr>
                        <a:t>st</a:t>
                      </a:r>
                      <a:r>
                        <a:rPr lang="en-US" sz="3200" b="1" dirty="0" smtClean="0">
                          <a:solidFill>
                            <a:schemeClr val="tx1"/>
                          </a:solidFill>
                          <a:latin typeface="Arial" charset="0"/>
                        </a:rPr>
                        <a:t> time experimented</a:t>
                      </a:r>
                      <a:r>
                        <a:rPr lang="en-US" sz="3200" b="1" baseline="0" dirty="0" smtClean="0">
                          <a:solidFill>
                            <a:schemeClr val="tx1"/>
                          </a:solidFill>
                          <a:latin typeface="Arial" charset="0"/>
                        </a:rPr>
                        <a:t> </a:t>
                      </a:r>
                      <a:r>
                        <a:rPr lang="en-US" sz="3200" b="1" dirty="0" smtClean="0">
                          <a:solidFill>
                            <a:schemeClr val="tx1"/>
                          </a:solidFill>
                          <a:latin typeface="Arial" charset="0"/>
                        </a:rPr>
                        <a:t>feeding of lighting load on Narrow Gauge rail coaches of KLK-SML &amp; </a:t>
                      </a:r>
                      <a:r>
                        <a:rPr lang="en-US" sz="3200" b="1" dirty="0" err="1" smtClean="0">
                          <a:solidFill>
                            <a:schemeClr val="tx1"/>
                          </a:solidFill>
                          <a:latin typeface="Arial" charset="0"/>
                        </a:rPr>
                        <a:t>Kangra</a:t>
                      </a:r>
                      <a:r>
                        <a:rPr lang="en-US" sz="3200" b="1" dirty="0" smtClean="0">
                          <a:solidFill>
                            <a:schemeClr val="tx1"/>
                          </a:solidFill>
                          <a:latin typeface="Arial" charset="0"/>
                        </a:rPr>
                        <a:t> Valley sections by Solar PV cells in 2012</a:t>
                      </a:r>
                      <a:endParaRPr lang="en-US" sz="2000" b="1" dirty="0" smtClean="0">
                        <a:solidFill>
                          <a:schemeClr val="tx1"/>
                        </a:solidFill>
                        <a:latin typeface="Arial" charset="0"/>
                      </a:endParaRPr>
                    </a:p>
                  </a:txBody>
                  <a:tcPr/>
                </a:tc>
              </a:tr>
              <a:tr h="137944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charset="0"/>
                        </a:rPr>
                        <a:t>   Cost of Electrical energy in SG systems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charset="0"/>
                        </a:rPr>
                        <a:t>   is above Rs 15-20 per unit </a:t>
                      </a:r>
                    </a:p>
                    <a:p>
                      <a:pPr algn="ctr"/>
                      <a:endParaRPr lang="en-IN" sz="1400" b="1" kern="1200" dirty="0">
                        <a:solidFill>
                          <a:schemeClr val="tx1"/>
                        </a:solidFill>
                        <a:latin typeface="Arial" pitchFamily="34" charset="0"/>
                        <a:ea typeface="+mn-ea"/>
                        <a:cs typeface="Arial" pitchFamily="34" charset="0"/>
                      </a:endParaRPr>
                    </a:p>
                  </a:txBody>
                  <a:tcPr/>
                </a:tc>
              </a:tr>
              <a:tr h="21417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charset="0"/>
                        </a:rPr>
                        <a:t>   Solar PV based electric energy on the top of</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charset="0"/>
                        </a:rPr>
                        <a:t>   coaches can power Rail Coaches with</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charset="0"/>
                        </a:rPr>
                        <a:t>   benefits of green energy</a:t>
                      </a:r>
                    </a:p>
                    <a:p>
                      <a:pPr algn="ctr"/>
                      <a:endParaRPr lang="en-IN" sz="2800" b="1" kern="1200" dirty="0">
                        <a:solidFill>
                          <a:schemeClr val="tx1"/>
                        </a:solidFill>
                        <a:latin typeface="Arial" pitchFamily="34" charset="0"/>
                        <a:ea typeface="+mn-ea"/>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IMG_0016 (1)"/>
          <p:cNvPicPr>
            <a:picLocks noChangeAspect="1" noChangeArrowheads="1"/>
          </p:cNvPicPr>
          <p:nvPr/>
        </p:nvPicPr>
        <p:blipFill>
          <a:blip r:embed="rId2"/>
          <a:srcRect/>
          <a:stretch>
            <a:fillRect/>
          </a:stretch>
        </p:blipFill>
        <p:spPr bwMode="auto">
          <a:xfrm>
            <a:off x="0" y="-3175"/>
            <a:ext cx="9144000" cy="6861175"/>
          </a:xfrm>
          <a:prstGeom prst="rect">
            <a:avLst/>
          </a:prstGeom>
          <a:noFill/>
          <a:ln w="9525">
            <a:noFill/>
            <a:miter lim="800000"/>
            <a:headEnd/>
            <a:tailEnd/>
          </a:ln>
        </p:spPr>
      </p:pic>
      <p:sp>
        <p:nvSpPr>
          <p:cNvPr id="5123" name="TextBox 4"/>
          <p:cNvSpPr txBox="1">
            <a:spLocks noChangeArrowheads="1"/>
          </p:cNvSpPr>
          <p:nvPr/>
        </p:nvSpPr>
        <p:spPr bwMode="auto">
          <a:xfrm>
            <a:off x="228600" y="152400"/>
            <a:ext cx="8686800" cy="523875"/>
          </a:xfrm>
          <a:prstGeom prst="rect">
            <a:avLst/>
          </a:prstGeom>
          <a:noFill/>
          <a:ln w="9525">
            <a:noFill/>
            <a:miter lim="800000"/>
            <a:headEnd/>
            <a:tailEnd/>
          </a:ln>
        </p:spPr>
        <p:txBody>
          <a:bodyPr>
            <a:spAutoFit/>
          </a:bodyPr>
          <a:lstStyle/>
          <a:p>
            <a:pPr algn="ctr"/>
            <a:r>
              <a:rPr lang="en-IN" sz="2800" b="1" u="sng" dirty="0">
                <a:solidFill>
                  <a:srgbClr val="FF0000"/>
                </a:solidFill>
              </a:rPr>
              <a:t>Narrow Gauge Rake with Solar PV cells on the top</a:t>
            </a:r>
            <a:r>
              <a:rPr lang="en-IN" sz="2800" b="1" dirty="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763908"/>
        </p:xfrm>
        <a:graphic>
          <a:graphicData uri="http://schemas.openxmlformats.org/drawingml/2006/table">
            <a:tbl>
              <a:tblPr firstRow="1" bandRow="1">
                <a:tableStyleId>{5C22544A-7EE6-4342-B048-85BDC9FD1C3A}</a:tableStyleId>
              </a:tblPr>
              <a:tblGrid>
                <a:gridCol w="9144000"/>
              </a:tblGrid>
              <a:tr h="609601">
                <a:tc>
                  <a:txBody>
                    <a:bodyPr/>
                    <a:lstStyle/>
                    <a:p>
                      <a:pPr algn="ctr"/>
                      <a:r>
                        <a:rPr lang="en-US" sz="4000" dirty="0" smtClean="0"/>
                        <a:t>APPLICATION ON BG COACHES</a:t>
                      </a:r>
                      <a:endParaRPr lang="en-IN" sz="4000" dirty="0">
                        <a:solidFill>
                          <a:schemeClr val="bg1"/>
                        </a:solidFill>
                        <a:latin typeface="Arial" pitchFamily="34" charset="0"/>
                        <a:cs typeface="Arial" pitchFamily="34" charset="0"/>
                      </a:endParaRPr>
                    </a:p>
                  </a:txBody>
                  <a:tcPr>
                    <a:solidFill>
                      <a:srgbClr val="9900CC"/>
                    </a:solidFill>
                  </a:tcPr>
                </a:tc>
              </a:tr>
              <a:tr h="995171">
                <a:tc>
                  <a:txBody>
                    <a:bodyPr/>
                    <a:lstStyle/>
                    <a:p>
                      <a:pPr marL="450850" lvl="2" indent="-450850" algn="just">
                        <a:buFont typeface="Wingdings" pitchFamily="2" charset="2"/>
                        <a:buNone/>
                        <a:defRPr/>
                      </a:pPr>
                      <a:r>
                        <a:rPr lang="en-US" b="1" baseline="0" dirty="0" smtClean="0"/>
                        <a:t>        </a:t>
                      </a:r>
                      <a:r>
                        <a:rPr lang="en-US" sz="2800" b="1" dirty="0" smtClean="0">
                          <a:solidFill>
                            <a:schemeClr val="tx1"/>
                          </a:solidFill>
                        </a:rPr>
                        <a:t>One BG GS COACH 20022 was provided with Solar PV Units during</a:t>
                      </a:r>
                      <a:r>
                        <a:rPr lang="en-US" sz="2800" b="1" baseline="0" dirty="0" smtClean="0">
                          <a:solidFill>
                            <a:schemeClr val="tx1"/>
                          </a:solidFill>
                        </a:rPr>
                        <a:t> </a:t>
                      </a:r>
                      <a:r>
                        <a:rPr lang="en-US" sz="2800" b="1" dirty="0" smtClean="0">
                          <a:solidFill>
                            <a:schemeClr val="tx1"/>
                          </a:solidFill>
                        </a:rPr>
                        <a:t>December’14 for Technology demonstration</a:t>
                      </a:r>
                      <a:endParaRPr lang="en-US" sz="2400" b="1" dirty="0" smtClean="0">
                        <a:solidFill>
                          <a:schemeClr val="tx1"/>
                        </a:solidFill>
                      </a:endParaRPr>
                    </a:p>
                    <a:p>
                      <a:pPr marL="450850" lvl="2" indent="-450850" algn="just">
                        <a:defRPr/>
                      </a:pPr>
                      <a:endParaRPr lang="en-US" sz="800" b="1" dirty="0" smtClean="0"/>
                    </a:p>
                  </a:txBody>
                  <a:tcPr/>
                </a:tc>
              </a:tr>
              <a:tr h="3980684">
                <a:tc>
                  <a:txBody>
                    <a:bodyPr/>
                    <a:lstStyle/>
                    <a:p>
                      <a:pPr marL="450850" lvl="2" indent="-450850" algn="just">
                        <a:buFont typeface="Wingdings" pitchFamily="2" charset="2"/>
                        <a:buNone/>
                        <a:defRPr/>
                      </a:pPr>
                      <a:r>
                        <a:rPr lang="en-US" sz="2400" b="1" dirty="0" smtClean="0"/>
                        <a:t>         Unit details:</a:t>
                      </a:r>
                    </a:p>
                    <a:p>
                      <a:pPr marL="890588" lvl="3" indent="-439738" algn="just">
                        <a:buFont typeface="Wingdings" pitchFamily="2" charset="2"/>
                        <a:buChar char="Ø"/>
                        <a:defRPr/>
                      </a:pPr>
                      <a:r>
                        <a:rPr lang="en-US" sz="2400" b="1" dirty="0" smtClean="0">
                          <a:solidFill>
                            <a:schemeClr val="tx1"/>
                          </a:solidFill>
                        </a:rPr>
                        <a:t>Area available on the coach                              40 m</a:t>
                      </a:r>
                      <a:r>
                        <a:rPr lang="en-US" sz="2400" b="1" baseline="30000" dirty="0" smtClean="0">
                          <a:solidFill>
                            <a:schemeClr val="tx1"/>
                          </a:solidFill>
                        </a:rPr>
                        <a:t>2</a:t>
                      </a:r>
                      <a:r>
                        <a:rPr lang="en-US" sz="2400" b="1" dirty="0" smtClean="0">
                          <a:solidFill>
                            <a:schemeClr val="tx1"/>
                          </a:solidFill>
                        </a:rPr>
                        <a:t> </a:t>
                      </a:r>
                    </a:p>
                    <a:p>
                      <a:pPr marL="890588" lvl="3" indent="-439738" algn="just">
                        <a:buFont typeface="Wingdings" pitchFamily="2" charset="2"/>
                        <a:buChar char="Ø"/>
                        <a:defRPr/>
                      </a:pPr>
                      <a:r>
                        <a:rPr lang="en-US" sz="2400" b="1" dirty="0" smtClean="0">
                          <a:solidFill>
                            <a:schemeClr val="tx1"/>
                          </a:solidFill>
                        </a:rPr>
                        <a:t>12 Panels of 300Wp each                                   3.6 </a:t>
                      </a:r>
                      <a:r>
                        <a:rPr lang="en-US" sz="2400" b="1" dirty="0" err="1" smtClean="0">
                          <a:solidFill>
                            <a:schemeClr val="tx1"/>
                          </a:solidFill>
                        </a:rPr>
                        <a:t>kWp</a:t>
                      </a:r>
                      <a:endParaRPr lang="en-US" sz="2400" b="1" dirty="0" smtClean="0">
                        <a:solidFill>
                          <a:schemeClr val="tx1"/>
                        </a:solidFill>
                      </a:endParaRPr>
                    </a:p>
                    <a:p>
                      <a:pPr marL="890588" lvl="3" indent="-439738" algn="just">
                        <a:buFont typeface="Wingdings" pitchFamily="2" charset="2"/>
                        <a:buChar char="Ø"/>
                        <a:defRPr/>
                      </a:pPr>
                      <a:r>
                        <a:rPr lang="en-US" sz="2400" b="1" dirty="0" smtClean="0">
                          <a:solidFill>
                            <a:schemeClr val="tx1"/>
                          </a:solidFill>
                        </a:rPr>
                        <a:t>Area covered by 12 panels                                 24 m</a:t>
                      </a:r>
                      <a:r>
                        <a:rPr lang="en-US" sz="2400" b="1" baseline="30000" dirty="0" smtClean="0">
                          <a:solidFill>
                            <a:schemeClr val="tx1"/>
                          </a:solidFill>
                        </a:rPr>
                        <a:t>2</a:t>
                      </a:r>
                      <a:endParaRPr lang="en-US" sz="2400" b="1" dirty="0" smtClean="0">
                        <a:solidFill>
                          <a:schemeClr val="tx1"/>
                        </a:solidFill>
                      </a:endParaRPr>
                    </a:p>
                    <a:p>
                      <a:pPr marL="890588" lvl="3" indent="-439738" algn="just">
                        <a:buFont typeface="Wingdings" pitchFamily="2" charset="2"/>
                        <a:buChar char="Ø"/>
                        <a:defRPr/>
                      </a:pPr>
                      <a:r>
                        <a:rPr lang="en-US" sz="2400" b="1" dirty="0" smtClean="0">
                          <a:solidFill>
                            <a:schemeClr val="tx1"/>
                          </a:solidFill>
                        </a:rPr>
                        <a:t>Area left uncovered                                            16 m</a:t>
                      </a:r>
                      <a:r>
                        <a:rPr lang="en-US" sz="2400" b="1" baseline="30000" dirty="0" smtClean="0">
                          <a:solidFill>
                            <a:schemeClr val="tx1"/>
                          </a:solidFill>
                        </a:rPr>
                        <a:t>2</a:t>
                      </a:r>
                      <a:endParaRPr lang="en-US" sz="2400" b="1" dirty="0" smtClean="0">
                        <a:solidFill>
                          <a:schemeClr val="tx1"/>
                        </a:solidFill>
                      </a:endParaRPr>
                    </a:p>
                    <a:p>
                      <a:pPr marL="890588" lvl="3" indent="-439738" algn="just">
                        <a:buFont typeface="Wingdings" pitchFamily="2" charset="2"/>
                        <a:buChar char="Ø"/>
                        <a:defRPr/>
                      </a:pPr>
                      <a:r>
                        <a:rPr lang="en-US" sz="2400" b="1" dirty="0" smtClean="0">
                          <a:solidFill>
                            <a:schemeClr val="tx1"/>
                          </a:solidFill>
                        </a:rPr>
                        <a:t>Each Module has                                       72 cells (0.416V)</a:t>
                      </a:r>
                    </a:p>
                    <a:p>
                      <a:pPr marL="890588" lvl="3" indent="-439738">
                        <a:buFont typeface="Wingdings" pitchFamily="2" charset="2"/>
                        <a:buChar char="Ø"/>
                        <a:defRPr/>
                      </a:pPr>
                      <a:r>
                        <a:rPr lang="en-US" sz="2400" b="1" dirty="0" smtClean="0">
                          <a:solidFill>
                            <a:schemeClr val="tx1"/>
                          </a:solidFill>
                        </a:rPr>
                        <a:t>Solar Panel System voltage	                          120 V</a:t>
                      </a:r>
                    </a:p>
                    <a:p>
                      <a:pPr marL="890588" lvl="3" indent="-439738">
                        <a:buFont typeface="Wingdings" pitchFamily="2" charset="2"/>
                        <a:buChar char="Ø"/>
                        <a:defRPr/>
                      </a:pPr>
                      <a:r>
                        <a:rPr lang="en-US" sz="2400" b="1" dirty="0" smtClean="0">
                          <a:solidFill>
                            <a:schemeClr val="tx1"/>
                          </a:solidFill>
                        </a:rPr>
                        <a:t>Rating of Charge Controller	                       110V, 30A </a:t>
                      </a:r>
                    </a:p>
                    <a:p>
                      <a:pPr marL="890588" lvl="3" indent="-439738">
                        <a:defRPr/>
                      </a:pPr>
                      <a:r>
                        <a:rPr lang="en-US" sz="2400" b="1" dirty="0" smtClean="0">
                          <a:solidFill>
                            <a:schemeClr val="tx1"/>
                          </a:solidFill>
                        </a:rPr>
                        <a:t>                                                                  (Voltage range 90-135 V DC) </a:t>
                      </a:r>
                    </a:p>
                    <a:p>
                      <a:pPr marL="890588" lvl="3" indent="-439738" algn="just">
                        <a:buFont typeface="Wingdings" pitchFamily="2" charset="2"/>
                        <a:buChar char="Ø"/>
                        <a:defRPr/>
                      </a:pPr>
                      <a:r>
                        <a:rPr lang="en-US" sz="2400" b="1" dirty="0" smtClean="0">
                          <a:solidFill>
                            <a:schemeClr val="tx1"/>
                          </a:solidFill>
                        </a:rPr>
                        <a:t>Total weight of system @ 22 </a:t>
                      </a:r>
                      <a:r>
                        <a:rPr lang="en-US" sz="2400" b="1" dirty="0" err="1" smtClean="0">
                          <a:solidFill>
                            <a:schemeClr val="tx1"/>
                          </a:solidFill>
                        </a:rPr>
                        <a:t>Kgs</a:t>
                      </a:r>
                      <a:r>
                        <a:rPr lang="en-US" sz="2400" b="1" dirty="0" smtClean="0">
                          <a:solidFill>
                            <a:schemeClr val="tx1"/>
                          </a:solidFill>
                        </a:rPr>
                        <a:t>/module     264 </a:t>
                      </a:r>
                      <a:r>
                        <a:rPr lang="en-US" sz="2400" b="1" dirty="0" err="1" smtClean="0">
                          <a:solidFill>
                            <a:schemeClr val="tx1"/>
                          </a:solidFill>
                        </a:rPr>
                        <a:t>Kgs</a:t>
                      </a:r>
                      <a:endParaRPr lang="en-US" sz="2400" b="1" dirty="0" smtClean="0">
                        <a:solidFill>
                          <a:schemeClr val="tx1"/>
                        </a:solidFill>
                      </a:endParaRPr>
                    </a:p>
                    <a:p>
                      <a:pPr marL="890588" lvl="3" indent="-439738" algn="just">
                        <a:defRPr/>
                      </a:pPr>
                      <a:endParaRPr lang="en-US" sz="800" b="1" dirty="0" smtClean="0">
                        <a:solidFill>
                          <a:schemeClr val="tx1"/>
                        </a:solidFill>
                      </a:endParaRPr>
                    </a:p>
                  </a:txBody>
                  <a:tcPr/>
                </a:tc>
              </a:tr>
              <a:tr h="1015384">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3200" b="1" dirty="0" smtClean="0"/>
                        <a:t>System uses existing coach battery of 120Ah, 110V</a:t>
                      </a:r>
                      <a:endParaRPr lang="en-IN" sz="1800" b="1" kern="1200" dirty="0" smtClean="0">
                        <a:solidFill>
                          <a:schemeClr val="tx1"/>
                        </a:solidFill>
                        <a:latin typeface="Arial" pitchFamily="34" charset="0"/>
                        <a:ea typeface="+mn-ea"/>
                        <a:cs typeface="Arial" pitchFamily="34" charset="0"/>
                      </a:endParaRPr>
                    </a:p>
                    <a:p>
                      <a:pPr algn="ctr"/>
                      <a:endParaRPr lang="en-IN" sz="2800" b="1" kern="1200" dirty="0">
                        <a:solidFill>
                          <a:schemeClr val="tx1"/>
                        </a:solidFill>
                        <a:latin typeface="Arial" pitchFamily="34" charset="0"/>
                        <a:ea typeface="+mn-ea"/>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81000" y="990600"/>
            <a:ext cx="8534400" cy="830263"/>
          </a:xfrm>
          <a:prstGeom prst="rect">
            <a:avLst/>
          </a:prstGeom>
          <a:noFill/>
          <a:ln w="9525">
            <a:noFill/>
            <a:miter lim="800000"/>
            <a:headEnd/>
            <a:tailEnd/>
          </a:ln>
        </p:spPr>
        <p:txBody>
          <a:bodyPr>
            <a:spAutoFit/>
          </a:bodyPr>
          <a:lstStyle/>
          <a:p>
            <a:pPr marL="628650" indent="-628650" algn="just">
              <a:tabLst>
                <a:tab pos="628650" algn="l"/>
              </a:tabLst>
            </a:pPr>
            <a:endParaRPr lang="en-US" sz="1200" b="1">
              <a:solidFill>
                <a:srgbClr val="0000FF"/>
              </a:solidFill>
            </a:endParaRPr>
          </a:p>
          <a:p>
            <a:pPr marL="628650" indent="-628650" algn="just">
              <a:tabLst>
                <a:tab pos="628650" algn="l"/>
              </a:tabLst>
            </a:pPr>
            <a:endParaRPr lang="en-US" sz="1200" b="1">
              <a:solidFill>
                <a:srgbClr val="0000FF"/>
              </a:solidFill>
            </a:endParaRPr>
          </a:p>
          <a:p>
            <a:pPr marL="628650" indent="-628650" algn="just">
              <a:tabLst>
                <a:tab pos="628650" algn="l"/>
              </a:tabLst>
            </a:pPr>
            <a:endParaRPr lang="en-IN" sz="1200" b="1">
              <a:solidFill>
                <a:srgbClr val="0000FF"/>
              </a:solidFill>
            </a:endParaRPr>
          </a:p>
          <a:p>
            <a:pPr marL="628650" indent="-628650" algn="just">
              <a:tabLst>
                <a:tab pos="628650" algn="l"/>
              </a:tabLst>
            </a:pPr>
            <a:endParaRPr lang="en-US" sz="1200" b="1">
              <a:solidFill>
                <a:srgbClr val="0000FF"/>
              </a:solidFill>
            </a:endParaRPr>
          </a:p>
        </p:txBody>
      </p:sp>
      <p:sp>
        <p:nvSpPr>
          <p:cNvPr id="7171" name="Rectangle 11"/>
          <p:cNvSpPr>
            <a:spLocks noChangeArrowheads="1"/>
          </p:cNvSpPr>
          <p:nvPr/>
        </p:nvSpPr>
        <p:spPr bwMode="auto">
          <a:xfrm>
            <a:off x="457200" y="20002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7172" name="Rectangle 13"/>
          <p:cNvSpPr>
            <a:spLocks noChangeArrowheads="1"/>
          </p:cNvSpPr>
          <p:nvPr/>
        </p:nvSpPr>
        <p:spPr bwMode="auto">
          <a:xfrm>
            <a:off x="457200" y="5762625"/>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7173" name="Rectangle 14"/>
          <p:cNvSpPr>
            <a:spLocks noChangeArrowheads="1"/>
          </p:cNvSpPr>
          <p:nvPr/>
        </p:nvSpPr>
        <p:spPr bwMode="auto">
          <a:xfrm>
            <a:off x="0" y="75247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7174" name="Rectangle 15"/>
          <p:cNvSpPr>
            <a:spLocks noChangeArrowheads="1"/>
          </p:cNvSpPr>
          <p:nvPr/>
        </p:nvSpPr>
        <p:spPr bwMode="auto">
          <a:xfrm>
            <a:off x="457200" y="96583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pic>
        <p:nvPicPr>
          <p:cNvPr id="7175" name="Picture 4" descr="C:\Users\SSE.TECH-II\Desktop\Drawback in Solar PV system_ 06-01-2015\CAM0042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304800" y="609600"/>
            <a:ext cx="8534400" cy="707886"/>
          </a:xfrm>
          <a:prstGeom prst="rect">
            <a:avLst/>
          </a:prstGeom>
        </p:spPr>
        <p:txBody>
          <a:bodyPr wrap="square">
            <a:spAutoFit/>
          </a:bodyPr>
          <a:lstStyle/>
          <a:p>
            <a:pPr algn="ctr"/>
            <a:r>
              <a:rPr lang="en-IN" sz="4000" b="1" u="sng" dirty="0" smtClean="0">
                <a:solidFill>
                  <a:srgbClr val="FF0000"/>
                </a:solidFill>
              </a:rPr>
              <a:t>BG Coach with Solar PV cells on the top</a:t>
            </a:r>
            <a:r>
              <a:rPr lang="en-IN" sz="4000" b="1" dirty="0" smtClean="0">
                <a:solidFill>
                  <a:srgbClr val="FF0000"/>
                </a:solidFill>
              </a:rPr>
              <a:t> </a:t>
            </a:r>
            <a:endParaRPr lang="en-IN" sz="40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81000" y="990600"/>
            <a:ext cx="8534400" cy="830263"/>
          </a:xfrm>
          <a:prstGeom prst="rect">
            <a:avLst/>
          </a:prstGeom>
          <a:noFill/>
          <a:ln w="9525">
            <a:noFill/>
            <a:miter lim="800000"/>
            <a:headEnd/>
            <a:tailEnd/>
          </a:ln>
        </p:spPr>
        <p:txBody>
          <a:bodyPr>
            <a:spAutoFit/>
          </a:bodyPr>
          <a:lstStyle/>
          <a:p>
            <a:pPr marL="628650" indent="-628650" algn="just">
              <a:tabLst>
                <a:tab pos="628650" algn="l"/>
              </a:tabLst>
            </a:pPr>
            <a:endParaRPr lang="en-US" sz="1200" b="1">
              <a:solidFill>
                <a:srgbClr val="0000FF"/>
              </a:solidFill>
            </a:endParaRPr>
          </a:p>
          <a:p>
            <a:pPr marL="628650" indent="-628650" algn="just">
              <a:tabLst>
                <a:tab pos="628650" algn="l"/>
              </a:tabLst>
            </a:pPr>
            <a:endParaRPr lang="en-US" sz="1200" b="1">
              <a:solidFill>
                <a:srgbClr val="0000FF"/>
              </a:solidFill>
            </a:endParaRPr>
          </a:p>
          <a:p>
            <a:pPr marL="628650" indent="-628650" algn="just">
              <a:tabLst>
                <a:tab pos="628650" algn="l"/>
              </a:tabLst>
            </a:pPr>
            <a:endParaRPr lang="en-IN" sz="1200" b="1">
              <a:solidFill>
                <a:srgbClr val="0000FF"/>
              </a:solidFill>
            </a:endParaRPr>
          </a:p>
          <a:p>
            <a:pPr marL="628650" indent="-628650" algn="just">
              <a:tabLst>
                <a:tab pos="628650" algn="l"/>
              </a:tabLst>
            </a:pPr>
            <a:endParaRPr lang="en-US" sz="1200" b="1">
              <a:solidFill>
                <a:srgbClr val="0000FF"/>
              </a:solidFill>
            </a:endParaRPr>
          </a:p>
        </p:txBody>
      </p:sp>
      <p:sp>
        <p:nvSpPr>
          <p:cNvPr id="8195" name="Rectangle 11"/>
          <p:cNvSpPr>
            <a:spLocks noChangeArrowheads="1"/>
          </p:cNvSpPr>
          <p:nvPr/>
        </p:nvSpPr>
        <p:spPr bwMode="auto">
          <a:xfrm>
            <a:off x="457200" y="20002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8196" name="Rectangle 13"/>
          <p:cNvSpPr>
            <a:spLocks noChangeArrowheads="1"/>
          </p:cNvSpPr>
          <p:nvPr/>
        </p:nvSpPr>
        <p:spPr bwMode="auto">
          <a:xfrm>
            <a:off x="457200" y="5762625"/>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8197" name="Rectangle 14"/>
          <p:cNvSpPr>
            <a:spLocks noChangeArrowheads="1"/>
          </p:cNvSpPr>
          <p:nvPr/>
        </p:nvSpPr>
        <p:spPr bwMode="auto">
          <a:xfrm>
            <a:off x="0" y="75247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8198" name="Rectangle 15"/>
          <p:cNvSpPr>
            <a:spLocks noChangeArrowheads="1"/>
          </p:cNvSpPr>
          <p:nvPr/>
        </p:nvSpPr>
        <p:spPr bwMode="auto">
          <a:xfrm>
            <a:off x="457200" y="96583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pic>
        <p:nvPicPr>
          <p:cNvPr id="8199" name="Picture 2" descr="C:\Users\DELL\Desktop\Roof.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995186">
                <a:tc>
                  <a:txBody>
                    <a:bodyPr/>
                    <a:lstStyle/>
                    <a:p>
                      <a:pPr algn="ctr"/>
                      <a:endParaRPr lang="en-US" sz="500" b="1" dirty="0" smtClean="0">
                        <a:solidFill>
                          <a:schemeClr val="bg1"/>
                        </a:solidFill>
                        <a:latin typeface="Arial" pitchFamily="34" charset="0"/>
                        <a:cs typeface="Arial" pitchFamily="34" charset="0"/>
                      </a:endParaRPr>
                    </a:p>
                    <a:p>
                      <a:pPr algn="ctr"/>
                      <a:r>
                        <a:rPr lang="en-US" sz="4000" b="1" u="sng" dirty="0" smtClean="0">
                          <a:solidFill>
                            <a:schemeClr val="bg1"/>
                          </a:solidFill>
                        </a:rPr>
                        <a:t>Trial run results </a:t>
                      </a:r>
                      <a:endParaRPr lang="en-IN" sz="3800" dirty="0">
                        <a:solidFill>
                          <a:schemeClr val="bg1"/>
                        </a:solidFill>
                        <a:latin typeface="Arial" pitchFamily="34" charset="0"/>
                        <a:cs typeface="Arial" pitchFamily="34" charset="0"/>
                      </a:endParaRPr>
                    </a:p>
                  </a:txBody>
                  <a:tcPr anchor="ctr">
                    <a:solidFill>
                      <a:srgbClr val="9900CC"/>
                    </a:solidFill>
                  </a:tcPr>
                </a:tc>
              </a:tr>
              <a:tr h="1561076">
                <a:tc>
                  <a:txBody>
                    <a:bodyPr/>
                    <a:lstStyle/>
                    <a:p>
                      <a:pPr marL="450850" lvl="2" indent="-450850" algn="just">
                        <a:spcAft>
                          <a:spcPts val="1200"/>
                        </a:spcAft>
                      </a:pPr>
                      <a:r>
                        <a:rPr lang="en-US" sz="3200" b="1" dirty="0" smtClean="0">
                          <a:solidFill>
                            <a:schemeClr val="tx1"/>
                          </a:solidFill>
                        </a:rPr>
                        <a:t>During Winter:</a:t>
                      </a:r>
                      <a:endParaRPr lang="en-IN" sz="3200" b="1" dirty="0" smtClean="0">
                        <a:solidFill>
                          <a:schemeClr val="tx1"/>
                        </a:solidFill>
                      </a:endParaRPr>
                    </a:p>
                    <a:p>
                      <a:pPr marL="890588" indent="-439738">
                        <a:spcAft>
                          <a:spcPts val="1200"/>
                        </a:spcAft>
                        <a:buFont typeface="Wingdings" pitchFamily="2" charset="2"/>
                        <a:buChar char="Ø"/>
                      </a:pPr>
                      <a:r>
                        <a:rPr lang="en-US" sz="3200" b="1" dirty="0" smtClean="0">
                          <a:solidFill>
                            <a:schemeClr val="tx1"/>
                          </a:solidFill>
                        </a:rPr>
                        <a:t>Generation period                                     7 Hrs </a:t>
                      </a:r>
                    </a:p>
                  </a:txBody>
                  <a:tcPr/>
                </a:tc>
              </a:tr>
              <a:tr h="819565">
                <a:tc>
                  <a:txBody>
                    <a:bodyPr/>
                    <a:lstStyle/>
                    <a:p>
                      <a:pPr marL="890588" indent="-439738">
                        <a:spcAft>
                          <a:spcPts val="1200"/>
                        </a:spcAft>
                        <a:buFont typeface="Wingdings" pitchFamily="2" charset="2"/>
                        <a:buChar char="Ø"/>
                      </a:pPr>
                      <a:r>
                        <a:rPr lang="en-US" sz="3600" b="1" dirty="0" smtClean="0">
                          <a:solidFill>
                            <a:schemeClr val="tx1"/>
                          </a:solidFill>
                        </a:rPr>
                        <a:t>Average generation is about           6.5 A</a:t>
                      </a:r>
                    </a:p>
                  </a:txBody>
                  <a:tcPr/>
                </a:tc>
              </a:tr>
              <a:tr h="819565">
                <a:tc>
                  <a:txBody>
                    <a:bodyPr/>
                    <a:lstStyle/>
                    <a:p>
                      <a:pPr marL="890588" indent="-439738">
                        <a:spcAft>
                          <a:spcPts val="1200"/>
                        </a:spcAft>
                        <a:buFont typeface="Wingdings" pitchFamily="2" charset="2"/>
                        <a:buChar char="Ø"/>
                      </a:pPr>
                      <a:r>
                        <a:rPr lang="en-US" sz="3600" b="1" dirty="0" smtClean="0">
                          <a:solidFill>
                            <a:schemeClr val="tx1"/>
                          </a:solidFill>
                        </a:rPr>
                        <a:t>Maximum current generated        13.5 A</a:t>
                      </a:r>
                    </a:p>
                  </a:txBody>
                  <a:tcPr/>
                </a:tc>
              </a:tr>
              <a:tr h="819565">
                <a:tc>
                  <a:txBody>
                    <a:bodyPr/>
                    <a:lstStyle/>
                    <a:p>
                      <a:pPr marL="890588" indent="-439738">
                        <a:spcAft>
                          <a:spcPts val="1200"/>
                        </a:spcAft>
                        <a:buFont typeface="Wingdings" pitchFamily="2" charset="2"/>
                        <a:buChar char="Ø"/>
                      </a:pPr>
                      <a:r>
                        <a:rPr lang="en-US" sz="3600" b="1" dirty="0" smtClean="0">
                          <a:solidFill>
                            <a:schemeClr val="tx1"/>
                          </a:solidFill>
                        </a:rPr>
                        <a:t>Average Power generated            5.1 kWh</a:t>
                      </a:r>
                    </a:p>
                  </a:txBody>
                  <a:tcPr/>
                </a:tc>
              </a:tr>
              <a:tr h="1843043">
                <a:tc>
                  <a:txBody>
                    <a:bodyPr/>
                    <a:lstStyle/>
                    <a:p>
                      <a:pPr marL="890588" indent="-439738">
                        <a:spcAft>
                          <a:spcPts val="1200"/>
                        </a:spcAft>
                        <a:buFont typeface="Wingdings" pitchFamily="2" charset="2"/>
                        <a:buChar char="Ø"/>
                      </a:pPr>
                      <a:r>
                        <a:rPr lang="en-US" sz="3600" b="1" dirty="0" smtClean="0">
                          <a:solidFill>
                            <a:schemeClr val="tx1"/>
                          </a:solidFill>
                        </a:rPr>
                        <a:t>Power req. with 12 hrs working/day in winters with LED lights               3.17 kWh</a:t>
                      </a: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6858001"/>
        </p:xfrm>
        <a:graphic>
          <a:graphicData uri="http://schemas.openxmlformats.org/drawingml/2006/table">
            <a:tbl>
              <a:tblPr firstRow="1" bandRow="1">
                <a:tableStyleId>{5C22544A-7EE6-4342-B048-85BDC9FD1C3A}</a:tableStyleId>
              </a:tblPr>
              <a:tblGrid>
                <a:gridCol w="9144000"/>
              </a:tblGrid>
              <a:tr h="1426987">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Solar energy</a:t>
                      </a:r>
                      <a:r>
                        <a:rPr lang="en-US" sz="4400" b="1" baseline="0" dirty="0" smtClean="0">
                          <a:solidFill>
                            <a:schemeClr val="bg1"/>
                          </a:solidFill>
                          <a:latin typeface="Arial" pitchFamily="34" charset="0"/>
                          <a:cs typeface="Arial" pitchFamily="34" charset="0"/>
                        </a:rPr>
                        <a:t> – Vision 2020</a:t>
                      </a:r>
                      <a:endParaRPr lang="en-IN" sz="4800" dirty="0">
                        <a:solidFill>
                          <a:schemeClr val="bg1"/>
                        </a:solidFill>
                        <a:latin typeface="Arial" pitchFamily="34" charset="0"/>
                        <a:cs typeface="Arial" pitchFamily="34" charset="0"/>
                      </a:endParaRPr>
                    </a:p>
                  </a:txBody>
                  <a:tcPr anchor="ctr">
                    <a:solidFill>
                      <a:srgbClr val="9900CC"/>
                    </a:solidFill>
                  </a:tcPr>
                </a:tc>
              </a:tr>
              <a:tr h="1209354">
                <a:tc>
                  <a:txBody>
                    <a:bodyPr/>
                    <a:lstStyle/>
                    <a:p>
                      <a:pPr algn="just"/>
                      <a:r>
                        <a:rPr lang="en-US" sz="3600" b="1" kern="1200" dirty="0" smtClean="0">
                          <a:solidFill>
                            <a:schemeClr val="accent1">
                              <a:lumMod val="50000"/>
                            </a:schemeClr>
                          </a:solidFill>
                          <a:latin typeface="+mn-lt"/>
                          <a:ea typeface="+mn-ea"/>
                          <a:cs typeface="+mn-cs"/>
                        </a:rPr>
                        <a:t>Environmental sustainability is addressed as one of the four strategic national goal of IR</a:t>
                      </a:r>
                      <a:endParaRPr lang="en-US" sz="3600" b="1" kern="1200" dirty="0">
                        <a:solidFill>
                          <a:schemeClr val="accent1">
                            <a:lumMod val="50000"/>
                          </a:schemeClr>
                        </a:solidFill>
                        <a:latin typeface="+mn-lt"/>
                        <a:ea typeface="+mn-ea"/>
                        <a:cs typeface="+mn-cs"/>
                      </a:endParaRPr>
                    </a:p>
                  </a:txBody>
                  <a:tcPr/>
                </a:tc>
              </a:tr>
              <a:tr h="1209354">
                <a:tc>
                  <a:txBody>
                    <a:bodyPr/>
                    <a:lstStyle/>
                    <a:p>
                      <a:pPr algn="just"/>
                      <a:r>
                        <a:rPr lang="en-IN" sz="3600" b="1" kern="1200" dirty="0" smtClean="0">
                          <a:solidFill>
                            <a:schemeClr val="accent1">
                              <a:lumMod val="50000"/>
                            </a:schemeClr>
                          </a:solidFill>
                          <a:latin typeface="+mn-lt"/>
                          <a:ea typeface="+mn-ea"/>
                          <a:cs typeface="+mn-cs"/>
                        </a:rPr>
                        <a:t>Reducing hazardous carbon emissions that have triggered climate change</a:t>
                      </a:r>
                      <a:endParaRPr lang="en-IN" sz="3600" b="1" kern="1200" dirty="0">
                        <a:solidFill>
                          <a:schemeClr val="accent1">
                            <a:lumMod val="50000"/>
                          </a:schemeClr>
                        </a:solidFill>
                        <a:latin typeface="+mn-lt"/>
                        <a:ea typeface="+mn-ea"/>
                        <a:cs typeface="+mn-cs"/>
                      </a:endParaRPr>
                    </a:p>
                  </a:txBody>
                  <a:tcPr/>
                </a:tc>
              </a:tr>
              <a:tr h="1209354">
                <a:tc>
                  <a:txBody>
                    <a:bodyPr/>
                    <a:lstStyle/>
                    <a:p>
                      <a:pPr algn="just"/>
                      <a:r>
                        <a:rPr lang="en-IN" sz="3600" b="1" kern="1200" dirty="0" smtClean="0">
                          <a:solidFill>
                            <a:schemeClr val="accent1">
                              <a:lumMod val="50000"/>
                            </a:schemeClr>
                          </a:solidFill>
                          <a:latin typeface="+mn-lt"/>
                          <a:ea typeface="+mn-ea"/>
                          <a:cs typeface="+mn-cs"/>
                        </a:rPr>
                        <a:t>Sourcing of </a:t>
                      </a:r>
                      <a:r>
                        <a:rPr lang="en-IN" sz="3600" b="1" kern="1200" dirty="0" err="1" smtClean="0">
                          <a:solidFill>
                            <a:schemeClr val="accent1">
                              <a:lumMod val="50000"/>
                            </a:schemeClr>
                          </a:solidFill>
                          <a:latin typeface="+mn-lt"/>
                          <a:ea typeface="+mn-ea"/>
                          <a:cs typeface="+mn-cs"/>
                        </a:rPr>
                        <a:t>atleast</a:t>
                      </a:r>
                      <a:r>
                        <a:rPr lang="en-IN" sz="3600" b="1" kern="1200" dirty="0" smtClean="0">
                          <a:solidFill>
                            <a:schemeClr val="accent1">
                              <a:lumMod val="50000"/>
                            </a:schemeClr>
                          </a:solidFill>
                          <a:latin typeface="+mn-lt"/>
                          <a:ea typeface="+mn-ea"/>
                          <a:cs typeface="+mn-cs"/>
                        </a:rPr>
                        <a:t> 10% of energy used from renewable sources such as solar power</a:t>
                      </a:r>
                      <a:endParaRPr lang="en-IN" sz="3600" b="1" kern="1200" dirty="0">
                        <a:solidFill>
                          <a:schemeClr val="accent1">
                            <a:lumMod val="50000"/>
                          </a:schemeClr>
                        </a:solidFill>
                        <a:latin typeface="+mn-lt"/>
                        <a:ea typeface="+mn-ea"/>
                        <a:cs typeface="+mn-cs"/>
                      </a:endParaRPr>
                    </a:p>
                  </a:txBody>
                  <a:tcPr/>
                </a:tc>
              </a:tr>
              <a:tr h="1802952">
                <a:tc>
                  <a:txBody>
                    <a:bodyPr/>
                    <a:lstStyle/>
                    <a:p>
                      <a:pPr algn="just"/>
                      <a:r>
                        <a:rPr lang="en-IN" sz="3600" b="1" kern="1200" dirty="0" smtClean="0">
                          <a:solidFill>
                            <a:schemeClr val="accent1">
                              <a:lumMod val="50000"/>
                            </a:schemeClr>
                          </a:solidFill>
                          <a:latin typeface="+mn-lt"/>
                          <a:ea typeface="+mn-ea"/>
                          <a:cs typeface="+mn-cs"/>
                        </a:rPr>
                        <a:t>Savings up to 15% of energy through improved energy efficiency in non traction use</a:t>
                      </a:r>
                      <a:endParaRPr lang="en-IN" sz="3600" b="1" kern="1200" dirty="0">
                        <a:solidFill>
                          <a:schemeClr val="accent1">
                            <a:lumMod val="50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995186">
                <a:tc>
                  <a:txBody>
                    <a:bodyPr/>
                    <a:lstStyle/>
                    <a:p>
                      <a:pPr algn="ctr"/>
                      <a:endParaRPr lang="en-US" sz="500" b="1" dirty="0" smtClean="0">
                        <a:solidFill>
                          <a:schemeClr val="bg1"/>
                        </a:solidFill>
                        <a:latin typeface="Arial" pitchFamily="34" charset="0"/>
                        <a:cs typeface="Arial" pitchFamily="34" charset="0"/>
                      </a:endParaRPr>
                    </a:p>
                    <a:p>
                      <a:pPr algn="ctr"/>
                      <a:r>
                        <a:rPr lang="en-US" sz="4000" b="1" u="sng" dirty="0" smtClean="0">
                          <a:solidFill>
                            <a:schemeClr val="bg1"/>
                          </a:solidFill>
                        </a:rPr>
                        <a:t>Trial run results </a:t>
                      </a:r>
                      <a:endParaRPr lang="en-IN" sz="3800" dirty="0">
                        <a:solidFill>
                          <a:schemeClr val="bg1"/>
                        </a:solidFill>
                        <a:latin typeface="Arial" pitchFamily="34" charset="0"/>
                        <a:cs typeface="Arial" pitchFamily="34" charset="0"/>
                      </a:endParaRPr>
                    </a:p>
                  </a:txBody>
                  <a:tcPr anchor="ctr">
                    <a:solidFill>
                      <a:srgbClr val="9900CC"/>
                    </a:solidFill>
                  </a:tcPr>
                </a:tc>
              </a:tr>
              <a:tr h="1561076">
                <a:tc>
                  <a:txBody>
                    <a:bodyPr/>
                    <a:lstStyle/>
                    <a:p>
                      <a:pPr marL="450850" lvl="2" indent="-450850" algn="just">
                        <a:spcAft>
                          <a:spcPts val="1200"/>
                        </a:spcAft>
                      </a:pPr>
                      <a:r>
                        <a:rPr lang="en-US" sz="3200" b="1" dirty="0" smtClean="0">
                          <a:solidFill>
                            <a:schemeClr val="tx1"/>
                          </a:solidFill>
                        </a:rPr>
                        <a:t>During Summer:</a:t>
                      </a:r>
                      <a:endParaRPr lang="en-IN" sz="3200" b="1" dirty="0" smtClean="0">
                        <a:solidFill>
                          <a:schemeClr val="tx1"/>
                        </a:solidFill>
                      </a:endParaRPr>
                    </a:p>
                    <a:p>
                      <a:pPr marL="890588" indent="-439738">
                        <a:spcAft>
                          <a:spcPts val="1200"/>
                        </a:spcAft>
                        <a:buFont typeface="Wingdings" pitchFamily="2" charset="2"/>
                        <a:buChar char="Ø"/>
                      </a:pPr>
                      <a:r>
                        <a:rPr lang="en-US" sz="3200" b="1" dirty="0" smtClean="0">
                          <a:solidFill>
                            <a:schemeClr val="tx1"/>
                          </a:solidFill>
                        </a:rPr>
                        <a:t>Generation period                                     7 Hrs </a:t>
                      </a:r>
                    </a:p>
                  </a:txBody>
                  <a:tcPr/>
                </a:tc>
              </a:tr>
              <a:tr h="819565">
                <a:tc>
                  <a:txBody>
                    <a:bodyPr/>
                    <a:lstStyle/>
                    <a:p>
                      <a:pPr marL="890588" indent="-439738">
                        <a:spcAft>
                          <a:spcPts val="1200"/>
                        </a:spcAft>
                        <a:buFont typeface="Wingdings" pitchFamily="2" charset="2"/>
                        <a:buChar char="Ø"/>
                      </a:pPr>
                      <a:r>
                        <a:rPr lang="en-US" sz="3600" b="1" dirty="0" smtClean="0">
                          <a:solidFill>
                            <a:schemeClr val="tx1"/>
                          </a:solidFill>
                        </a:rPr>
                        <a:t>Average generation is about         22.2 A</a:t>
                      </a:r>
                    </a:p>
                  </a:txBody>
                  <a:tcPr/>
                </a:tc>
              </a:tr>
              <a:tr h="819565">
                <a:tc>
                  <a:txBody>
                    <a:bodyPr/>
                    <a:lstStyle/>
                    <a:p>
                      <a:pPr marL="890588" indent="-439738">
                        <a:spcAft>
                          <a:spcPts val="1200"/>
                        </a:spcAft>
                        <a:buFont typeface="Wingdings" pitchFamily="2" charset="2"/>
                        <a:buChar char="Ø"/>
                      </a:pPr>
                      <a:r>
                        <a:rPr lang="en-US" sz="3600" b="1" dirty="0" smtClean="0">
                          <a:solidFill>
                            <a:schemeClr val="tx1"/>
                          </a:solidFill>
                        </a:rPr>
                        <a:t>Maximum current generated        33.5 A</a:t>
                      </a:r>
                    </a:p>
                  </a:txBody>
                  <a:tcPr/>
                </a:tc>
              </a:tr>
              <a:tr h="819565">
                <a:tc>
                  <a:txBody>
                    <a:bodyPr/>
                    <a:lstStyle/>
                    <a:p>
                      <a:pPr marL="890588" indent="-439738">
                        <a:spcAft>
                          <a:spcPts val="1200"/>
                        </a:spcAft>
                        <a:buFont typeface="Wingdings" pitchFamily="2" charset="2"/>
                        <a:buChar char="Ø"/>
                      </a:pPr>
                      <a:r>
                        <a:rPr lang="en-US" sz="3600" b="1" dirty="0" smtClean="0">
                          <a:solidFill>
                            <a:schemeClr val="tx1"/>
                          </a:solidFill>
                        </a:rPr>
                        <a:t>Average Power generated             23.3 kWh</a:t>
                      </a:r>
                    </a:p>
                  </a:txBody>
                  <a:tcPr/>
                </a:tc>
              </a:tr>
              <a:tr h="1843043">
                <a:tc>
                  <a:txBody>
                    <a:bodyPr/>
                    <a:lstStyle/>
                    <a:p>
                      <a:pPr marL="890588" indent="-439738">
                        <a:spcAft>
                          <a:spcPts val="1200"/>
                        </a:spcAft>
                        <a:buFont typeface="Wingdings" pitchFamily="2" charset="2"/>
                        <a:buChar char="Ø"/>
                      </a:pPr>
                      <a:r>
                        <a:rPr lang="en-US" sz="3600" b="1" dirty="0" smtClean="0">
                          <a:solidFill>
                            <a:schemeClr val="tx1"/>
                          </a:solidFill>
                        </a:rPr>
                        <a:t>Power req. with 12 hrs working/day in winters with LED lights                 19.2 kWh</a:t>
                      </a: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7998"/>
        </p:xfrm>
        <a:graphic>
          <a:graphicData uri="http://schemas.openxmlformats.org/drawingml/2006/table">
            <a:tbl>
              <a:tblPr firstRow="1" bandRow="1">
                <a:tableStyleId>{5C22544A-7EE6-4342-B048-85BDC9FD1C3A}</a:tableStyleId>
              </a:tblPr>
              <a:tblGrid>
                <a:gridCol w="9144000"/>
              </a:tblGrid>
              <a:tr h="999208">
                <a:tc>
                  <a:txBody>
                    <a:bodyPr/>
                    <a:lstStyle/>
                    <a:p>
                      <a:pPr algn="ctr"/>
                      <a:endParaRPr lang="en-US" sz="500" b="1" dirty="0" smtClean="0">
                        <a:solidFill>
                          <a:schemeClr val="bg1"/>
                        </a:solidFill>
                        <a:latin typeface="Arial" pitchFamily="34" charset="0"/>
                        <a:cs typeface="Arial" pitchFamily="34" charset="0"/>
                      </a:endParaRPr>
                    </a:p>
                    <a:p>
                      <a:pPr marL="341313" indent="-341313" algn="ctr" defTabSz="912813">
                        <a:spcBef>
                          <a:spcPts val="600"/>
                        </a:spcBef>
                        <a:spcAft>
                          <a:spcPts val="600"/>
                        </a:spcAft>
                      </a:pPr>
                      <a:r>
                        <a:rPr lang="en-US" sz="4000" b="1" u="sng" dirty="0" smtClean="0">
                          <a:solidFill>
                            <a:schemeClr val="bg1"/>
                          </a:solidFill>
                        </a:rPr>
                        <a:t>Challenges in system installation</a:t>
                      </a:r>
                      <a:endParaRPr lang="en-US" sz="4000" b="1" u="sng" dirty="0">
                        <a:solidFill>
                          <a:schemeClr val="bg1"/>
                        </a:solidFill>
                      </a:endParaRPr>
                    </a:p>
                  </a:txBody>
                  <a:tcPr anchor="ctr">
                    <a:solidFill>
                      <a:srgbClr val="9900CC"/>
                    </a:solidFill>
                  </a:tcPr>
                </a:tc>
              </a:tr>
              <a:tr h="1249010">
                <a:tc>
                  <a:txBody>
                    <a:bodyPr/>
                    <a:lstStyle/>
                    <a:p>
                      <a:pPr marL="450850" lvl="2" indent="-450850" algn="just">
                        <a:buFont typeface="Wingdings" pitchFamily="2" charset="2"/>
                        <a:buNone/>
                      </a:pPr>
                      <a:r>
                        <a:rPr lang="en-US" sz="3200" b="1" dirty="0" smtClean="0"/>
                        <a:t>     Design the system to take care of wind pressure loads up to a speed of 120 </a:t>
                      </a:r>
                      <a:r>
                        <a:rPr lang="en-US" sz="3200" b="1" dirty="0" err="1" smtClean="0"/>
                        <a:t>kmph</a:t>
                      </a:r>
                      <a:r>
                        <a:rPr lang="en-US" sz="3200" b="1" dirty="0" smtClean="0"/>
                        <a:t> </a:t>
                      </a:r>
                    </a:p>
                  </a:txBody>
                  <a:tcPr/>
                </a:tc>
              </a:tr>
              <a:tr h="1249010">
                <a:tc>
                  <a:txBody>
                    <a:bodyPr/>
                    <a:lstStyle/>
                    <a:p>
                      <a:pPr marL="450850" lvl="2" indent="-450850" algn="just">
                        <a:buFont typeface="Wingdings" pitchFamily="2" charset="2"/>
                        <a:buNone/>
                      </a:pPr>
                      <a:r>
                        <a:rPr lang="en-US" sz="3200" b="1" dirty="0" smtClean="0"/>
                        <a:t>     Giving aerodynamic shape to the complete assembly</a:t>
                      </a:r>
                    </a:p>
                  </a:txBody>
                  <a:tcPr/>
                </a:tc>
              </a:tr>
              <a:tr h="1249010">
                <a:tc>
                  <a:txBody>
                    <a:bodyPr/>
                    <a:lstStyle/>
                    <a:p>
                      <a:pPr marL="450850" lvl="2" indent="-450850" algn="just">
                        <a:buFont typeface="Wingdings" pitchFamily="2" charset="2"/>
                        <a:buNone/>
                      </a:pPr>
                      <a:r>
                        <a:rPr lang="en-US" sz="3200" b="1" dirty="0" smtClean="0"/>
                        <a:t>     Matching the channel of the panel with the coach body channels  </a:t>
                      </a:r>
                    </a:p>
                  </a:txBody>
                  <a:tcPr/>
                </a:tc>
              </a:tr>
              <a:tr h="1249010">
                <a:tc>
                  <a:txBody>
                    <a:bodyPr/>
                    <a:lstStyle/>
                    <a:p>
                      <a:pPr marL="450850" lvl="2" indent="-450850" algn="just">
                        <a:buFont typeface="Wingdings" pitchFamily="2" charset="2"/>
                        <a:buNone/>
                      </a:pPr>
                      <a:r>
                        <a:rPr lang="en-US" sz="3200" b="1" dirty="0" smtClean="0"/>
                        <a:t>    Taking extra precaution by strengthening &amp; welding the bolts &amp; channel together</a:t>
                      </a:r>
                    </a:p>
                  </a:txBody>
                  <a:tcPr/>
                </a:tc>
              </a:tr>
              <a:tr h="862750">
                <a:tc>
                  <a:txBody>
                    <a:bodyPr/>
                    <a:lstStyle/>
                    <a:p>
                      <a:pPr marL="890588" marR="0" lvl="2" indent="-439738" algn="l" defTabSz="914400" rtl="0" eaLnBrk="1" fontAlgn="auto" latinLnBrk="0" hangingPunct="1">
                        <a:lnSpc>
                          <a:spcPct val="100000"/>
                        </a:lnSpc>
                        <a:spcBef>
                          <a:spcPts val="0"/>
                        </a:spcBef>
                        <a:spcAft>
                          <a:spcPts val="1200"/>
                        </a:spcAft>
                        <a:buClrTx/>
                        <a:buSzTx/>
                        <a:buFont typeface="Wingdings" pitchFamily="2" charset="2"/>
                        <a:buNone/>
                        <a:tabLst/>
                        <a:defRPr/>
                      </a:pPr>
                      <a:r>
                        <a:rPr lang="en-US" sz="3200" b="1" dirty="0" smtClean="0"/>
                        <a:t>Ensure no water leaks from the bolt fixing point</a:t>
                      </a:r>
                      <a:endParaRPr lang="en-IN" sz="3200" b="1" dirty="0" smtClean="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L\AppData\Local\Temp\Rar$DIa0.679\CAM00022.jpg"/>
          <p:cNvPicPr>
            <a:picLocks noChangeAspect="1" noChangeArrowheads="1"/>
          </p:cNvPicPr>
          <p:nvPr/>
        </p:nvPicPr>
        <p:blipFill>
          <a:blip r:embed="rId2"/>
          <a:srcRect/>
          <a:stretch>
            <a:fillRect/>
          </a:stretch>
        </p:blipFill>
        <p:spPr bwMode="auto">
          <a:xfrm>
            <a:off x="0" y="46038"/>
            <a:ext cx="9144000" cy="6811962"/>
          </a:xfrm>
          <a:prstGeom prst="rect">
            <a:avLst/>
          </a:prstGeom>
          <a:noFill/>
          <a:ln w="9525">
            <a:noFill/>
            <a:miter lim="800000"/>
            <a:headEnd/>
            <a:tailEnd/>
          </a:ln>
        </p:spPr>
      </p:pic>
      <p:sp>
        <p:nvSpPr>
          <p:cNvPr id="3" name="Right Arrow 2">
            <a:hlinkClick r:id="rId3" action="ppaction://hlinksldjump"/>
          </p:cNvPr>
          <p:cNvSpPr/>
          <p:nvPr/>
        </p:nvSpPr>
        <p:spPr>
          <a:xfrm rot="10800000">
            <a:off x="80010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1"/>
        </p:xfrm>
        <a:graphic>
          <a:graphicData uri="http://schemas.openxmlformats.org/drawingml/2006/table">
            <a:tbl>
              <a:tblPr firstRow="1" bandRow="1">
                <a:tableStyleId>{5C22544A-7EE6-4342-B048-85BDC9FD1C3A}</a:tableStyleId>
              </a:tblPr>
              <a:tblGrid>
                <a:gridCol w="9144000"/>
              </a:tblGrid>
              <a:tr h="1033020">
                <a:tc>
                  <a:txBody>
                    <a:bodyPr/>
                    <a:lstStyle/>
                    <a:p>
                      <a:pPr algn="ctr"/>
                      <a:endParaRPr lang="en-US" sz="500" b="1" dirty="0" smtClean="0">
                        <a:solidFill>
                          <a:schemeClr val="bg1"/>
                        </a:solidFill>
                        <a:latin typeface="Arial" pitchFamily="34" charset="0"/>
                        <a:cs typeface="Arial" pitchFamily="34" charset="0"/>
                      </a:endParaRPr>
                    </a:p>
                    <a:p>
                      <a:pPr marL="341313" indent="-341313" algn="ctr" defTabSz="912813">
                        <a:spcBef>
                          <a:spcPts val="600"/>
                        </a:spcBef>
                        <a:spcAft>
                          <a:spcPts val="600"/>
                        </a:spcAft>
                      </a:pPr>
                      <a:r>
                        <a:rPr lang="en-US" sz="4000" b="1" u="sng" dirty="0" smtClean="0">
                          <a:solidFill>
                            <a:schemeClr val="bg1"/>
                          </a:solidFill>
                        </a:rPr>
                        <a:t>Challenges in system installation (contd.)</a:t>
                      </a:r>
                      <a:endParaRPr lang="en-US" sz="4000" b="1" u="sng" dirty="0">
                        <a:solidFill>
                          <a:schemeClr val="bg1"/>
                        </a:solidFill>
                      </a:endParaRPr>
                    </a:p>
                  </a:txBody>
                  <a:tcPr anchor="ctr">
                    <a:solidFill>
                      <a:srgbClr val="9900CC"/>
                    </a:solidFill>
                  </a:tcPr>
                </a:tc>
              </a:tr>
              <a:tr h="849865">
                <a:tc>
                  <a:txBody>
                    <a:bodyPr/>
                    <a:lstStyle/>
                    <a:p>
                      <a:pPr marL="450850" lvl="2" indent="-450850" algn="just">
                        <a:buFont typeface="Wingdings" pitchFamily="2" charset="2"/>
                        <a:buNone/>
                      </a:pPr>
                      <a:r>
                        <a:rPr lang="en-US" sz="3600" b="1" baseline="0" dirty="0" smtClean="0"/>
                        <a:t>    </a:t>
                      </a:r>
                      <a:r>
                        <a:rPr lang="en-US" sz="3600" b="1" dirty="0" smtClean="0"/>
                        <a:t>Keeping height of panel within SOD</a:t>
                      </a:r>
                    </a:p>
                  </a:txBody>
                  <a:tcPr/>
                </a:tc>
              </a:tr>
              <a:tr h="1658372">
                <a:tc>
                  <a:txBody>
                    <a:bodyPr/>
                    <a:lstStyle/>
                    <a:p>
                      <a:pPr marL="450850" lvl="2" indent="-450850" algn="just">
                        <a:buFont typeface="Wingdings" pitchFamily="2" charset="2"/>
                        <a:buNone/>
                      </a:pPr>
                      <a:r>
                        <a:rPr lang="en-US" sz="3600" b="1" baseline="0" dirty="0" smtClean="0"/>
                        <a:t>    </a:t>
                      </a:r>
                      <a:r>
                        <a:rPr lang="en-US" sz="3600" b="1" dirty="0" smtClean="0"/>
                        <a:t>Reducing coach electric load by providing LED lights &amp; BLDC fans</a:t>
                      </a:r>
                    </a:p>
                  </a:txBody>
                  <a:tcPr/>
                </a:tc>
              </a:tr>
              <a:tr h="1658372">
                <a:tc>
                  <a:txBody>
                    <a:bodyPr/>
                    <a:lstStyle/>
                    <a:p>
                      <a:pPr marL="450850" lvl="2" indent="-450850" algn="just">
                        <a:buFont typeface="Wingdings" pitchFamily="2" charset="2"/>
                        <a:buNone/>
                      </a:pPr>
                      <a:r>
                        <a:rPr lang="en-US" sz="3600" b="1" baseline="0" dirty="0" smtClean="0"/>
                        <a:t>    </a:t>
                      </a:r>
                      <a:r>
                        <a:rPr lang="en-US" sz="3600" b="1" dirty="0" smtClean="0"/>
                        <a:t>Fixing of Charge Controller inside the coach above Rotary Junction Box  </a:t>
                      </a:r>
                      <a:endParaRPr lang="en-IN" sz="3600" b="1" dirty="0" smtClean="0"/>
                    </a:p>
                  </a:txBody>
                  <a:tcPr/>
                </a:tc>
              </a:tr>
              <a:tr h="1658372">
                <a:tc>
                  <a:txBody>
                    <a:bodyPr/>
                    <a:lstStyle/>
                    <a:p>
                      <a:pPr marL="450850" marR="0" lvl="2" indent="-45085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3600" b="1" dirty="0" smtClean="0"/>
                        <a:t>    Providing facility of connection with the adjoining  coach</a:t>
                      </a:r>
                      <a:endParaRPr lang="en-IN" sz="3600" b="1" dirty="0" smtClean="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85800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p>
                    <a:p>
                      <a:pPr algn="ctr"/>
                      <a:endParaRPr lang="en-US" sz="4400" b="1" dirty="0" smtClean="0"/>
                    </a:p>
                    <a:p>
                      <a:pPr algn="ctr"/>
                      <a:endParaRPr lang="en-US" sz="4400" b="1" dirty="0" smtClean="0"/>
                    </a:p>
                    <a:p>
                      <a:pPr algn="ctr"/>
                      <a:endParaRPr lang="en-US" sz="5400" dirty="0" smtClean="0"/>
                    </a:p>
                    <a:p>
                      <a:pPr algn="ctr"/>
                      <a:r>
                        <a:rPr lang="en-US" sz="5000" dirty="0" smtClean="0"/>
                        <a:t>Solar Energy</a:t>
                      </a:r>
                      <a:r>
                        <a:rPr lang="en-US" sz="5000" baseline="0" dirty="0" smtClean="0"/>
                        <a:t> – challenges ahead</a:t>
                      </a:r>
                      <a:endParaRPr lang="en-IN" sz="50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6200426"/>
              </p:ext>
            </p:extLst>
          </p:nvPr>
        </p:nvGraphicFramePr>
        <p:xfrm>
          <a:off x="0" y="0"/>
          <a:ext cx="9144000" cy="6857999"/>
        </p:xfrm>
        <a:graphic>
          <a:graphicData uri="http://schemas.openxmlformats.org/drawingml/2006/table">
            <a:tbl>
              <a:tblPr firstRow="1" bandRow="1">
                <a:tableStyleId>{5C22544A-7EE6-4342-B048-85BDC9FD1C3A}</a:tableStyleId>
              </a:tblPr>
              <a:tblGrid>
                <a:gridCol w="9144000"/>
              </a:tblGrid>
              <a:tr h="1287019">
                <a:tc>
                  <a:txBody>
                    <a:bodyPr/>
                    <a:lstStyle/>
                    <a:p>
                      <a:pPr algn="ctr"/>
                      <a:endParaRPr lang="en-US" sz="500" b="1" dirty="0" smtClean="0">
                        <a:solidFill>
                          <a:schemeClr val="bg1"/>
                        </a:solidFill>
                        <a:latin typeface="Arial" pitchFamily="34" charset="0"/>
                        <a:cs typeface="Arial" pitchFamily="34" charset="0"/>
                      </a:endParaRPr>
                    </a:p>
                    <a:p>
                      <a:pPr algn="ctr"/>
                      <a:r>
                        <a:rPr lang="en-US" sz="4800" dirty="0" smtClean="0"/>
                        <a:t>Challenges ahead for solar energy</a:t>
                      </a:r>
                      <a:endParaRPr lang="en-IN" sz="5400" dirty="0">
                        <a:solidFill>
                          <a:schemeClr val="bg1"/>
                        </a:solidFill>
                        <a:latin typeface="Arial" pitchFamily="34" charset="0"/>
                        <a:cs typeface="Arial" pitchFamily="34" charset="0"/>
                      </a:endParaRPr>
                    </a:p>
                  </a:txBody>
                  <a:tcPr>
                    <a:solidFill>
                      <a:srgbClr val="9900CC"/>
                    </a:solidFill>
                  </a:tcPr>
                </a:tc>
              </a:tr>
              <a:tr h="907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Proper installation of solar panels</a:t>
                      </a:r>
                    </a:p>
                  </a:txBody>
                  <a:tcPr/>
                </a:tc>
              </a:tr>
              <a:tr h="907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Cleaning of solar power panels</a:t>
                      </a:r>
                    </a:p>
                  </a:txBody>
                  <a:tcPr/>
                </a:tc>
              </a:tr>
              <a:tr h="907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Reduced cost of solar energy per unit</a:t>
                      </a:r>
                    </a:p>
                  </a:txBody>
                  <a:tcPr/>
                </a:tc>
              </a:tr>
              <a:tr h="907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Proper metering</a:t>
                      </a:r>
                    </a:p>
                  </a:txBody>
                  <a:tcPr/>
                </a:tc>
              </a:tr>
              <a:tr h="907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Proper use of generated solar power</a:t>
                      </a:r>
                    </a:p>
                  </a:txBody>
                  <a:tcPr/>
                </a:tc>
              </a:tr>
              <a:tr h="1031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t>Training needs</a:t>
                      </a: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5147263"/>
              </p:ext>
            </p:extLst>
          </p:nvPr>
        </p:nvGraphicFramePr>
        <p:xfrm>
          <a:off x="0" y="1"/>
          <a:ext cx="9144000" cy="7226156"/>
        </p:xfrm>
        <a:graphic>
          <a:graphicData uri="http://schemas.openxmlformats.org/drawingml/2006/table">
            <a:tbl>
              <a:tblPr firstRow="1" bandRow="1">
                <a:tableStyleId>{5C22544A-7EE6-4342-B048-85BDC9FD1C3A}</a:tableStyleId>
              </a:tblPr>
              <a:tblGrid>
                <a:gridCol w="9144000"/>
              </a:tblGrid>
              <a:tr h="751781">
                <a:tc>
                  <a:txBody>
                    <a:bodyPr/>
                    <a:lstStyle/>
                    <a:p>
                      <a:pPr algn="ctr"/>
                      <a:endParaRPr lang="en-US" sz="500" b="1" dirty="0" smtClean="0">
                        <a:solidFill>
                          <a:schemeClr val="bg1"/>
                        </a:solidFill>
                        <a:latin typeface="Arial" pitchFamily="34" charset="0"/>
                        <a:cs typeface="Arial" pitchFamily="34" charset="0"/>
                      </a:endParaRPr>
                    </a:p>
                    <a:p>
                      <a:pPr marL="341313" indent="-341313" algn="ctr" defTabSz="912813">
                        <a:spcBef>
                          <a:spcPts val="600"/>
                        </a:spcBef>
                        <a:spcAft>
                          <a:spcPts val="600"/>
                        </a:spcAft>
                      </a:pPr>
                      <a:r>
                        <a:rPr lang="en-US" sz="4000" b="1" u="sng" dirty="0" smtClean="0">
                          <a:solidFill>
                            <a:schemeClr val="bg1"/>
                          </a:solidFill>
                        </a:rPr>
                        <a:t>Future Ahead for Solar panels on coaches</a:t>
                      </a:r>
                      <a:endParaRPr lang="en-US" sz="4000" b="1" u="sng" dirty="0">
                        <a:solidFill>
                          <a:schemeClr val="bg1"/>
                        </a:solidFill>
                      </a:endParaRPr>
                    </a:p>
                  </a:txBody>
                  <a:tcPr anchor="ctr">
                    <a:solidFill>
                      <a:srgbClr val="9900CC"/>
                    </a:solidFill>
                  </a:tcPr>
                </a:tc>
              </a:tr>
              <a:tr h="1278028">
                <a:tc>
                  <a:txBody>
                    <a:bodyPr/>
                    <a:lstStyle/>
                    <a:p>
                      <a:pPr marL="450850" lvl="2" indent="-450850" algn="just">
                        <a:buFont typeface="Wingdings" pitchFamily="2" charset="2"/>
                        <a:buNone/>
                        <a:defRPr/>
                      </a:pPr>
                      <a:r>
                        <a:rPr lang="en-US" sz="3200" b="1" dirty="0" smtClean="0">
                          <a:solidFill>
                            <a:schemeClr val="tx1"/>
                          </a:solidFill>
                        </a:rPr>
                        <a:t>    A system can be adopted wherein the solar PV </a:t>
                      </a:r>
                      <a:r>
                        <a:rPr lang="en-US" sz="3200" b="1" dirty="0" smtClean="0">
                          <a:solidFill>
                            <a:schemeClr val="tx1"/>
                          </a:solidFill>
                        </a:rPr>
                        <a:t>module fitted </a:t>
                      </a:r>
                      <a:r>
                        <a:rPr lang="en-US" sz="3200" b="1" dirty="0" smtClean="0">
                          <a:solidFill>
                            <a:schemeClr val="tx1"/>
                          </a:solidFill>
                        </a:rPr>
                        <a:t>coach can work independently without alternator &amp; having TC with the adjoining coach </a:t>
                      </a:r>
                    </a:p>
                  </a:txBody>
                  <a:tcPr/>
                </a:tc>
              </a:tr>
              <a:tr h="877078">
                <a:tc>
                  <a:txBody>
                    <a:bodyPr/>
                    <a:lstStyle/>
                    <a:p>
                      <a:pPr marL="450850" lvl="2" indent="-450850" algn="just">
                        <a:buFont typeface="Wingdings" pitchFamily="2" charset="2"/>
                        <a:buNone/>
                        <a:defRPr/>
                      </a:pPr>
                      <a:r>
                        <a:rPr lang="en-US" sz="3200" b="1" baseline="0" dirty="0" smtClean="0">
                          <a:solidFill>
                            <a:schemeClr val="tx1"/>
                          </a:solidFill>
                        </a:rPr>
                        <a:t>    I</a:t>
                      </a:r>
                      <a:r>
                        <a:rPr lang="en-US" sz="3200" b="1" dirty="0" smtClean="0">
                          <a:solidFill>
                            <a:schemeClr val="tx1"/>
                          </a:solidFill>
                        </a:rPr>
                        <a:t>ncrease the coach availability as line failures on account of Alternator/Belt would reduce</a:t>
                      </a:r>
                    </a:p>
                  </a:txBody>
                  <a:tcPr/>
                </a:tc>
              </a:tr>
              <a:tr h="877078">
                <a:tc>
                  <a:txBody>
                    <a:bodyPr/>
                    <a:lstStyle/>
                    <a:p>
                      <a:pPr marL="450850" lvl="2" indent="-450850" algn="just">
                        <a:buFont typeface="Wingdings" pitchFamily="2" charset="2"/>
                        <a:buNone/>
                        <a:defRPr/>
                      </a:pPr>
                      <a:r>
                        <a:rPr lang="en-US" sz="3200" b="1" baseline="0" dirty="0" smtClean="0">
                          <a:solidFill>
                            <a:schemeClr val="tx1"/>
                          </a:solidFill>
                        </a:rPr>
                        <a:t>    </a:t>
                      </a:r>
                      <a:r>
                        <a:rPr lang="en-US" sz="3200" b="1" dirty="0" smtClean="0">
                          <a:solidFill>
                            <a:schemeClr val="tx1"/>
                          </a:solidFill>
                        </a:rPr>
                        <a:t>Higher capacity PV cells to be explored to enhance generation capacity</a:t>
                      </a:r>
                    </a:p>
                  </a:txBody>
                  <a:tcPr/>
                </a:tc>
              </a:tr>
              <a:tr h="877078">
                <a:tc>
                  <a:txBody>
                    <a:bodyPr/>
                    <a:lstStyle/>
                    <a:p>
                      <a:pPr marL="450850" lvl="2" indent="-450850" algn="just">
                        <a:buFont typeface="Wingdings" pitchFamily="2" charset="2"/>
                        <a:buNone/>
                        <a:defRPr/>
                      </a:pPr>
                      <a:r>
                        <a:rPr lang="en-US" sz="3200" b="1" baseline="0" dirty="0" smtClean="0">
                          <a:solidFill>
                            <a:schemeClr val="tx1"/>
                          </a:solidFill>
                        </a:rPr>
                        <a:t>    </a:t>
                      </a:r>
                      <a:r>
                        <a:rPr lang="en-US" sz="3200" b="1" dirty="0" smtClean="0">
                          <a:solidFill>
                            <a:schemeClr val="tx1"/>
                          </a:solidFill>
                        </a:rPr>
                        <a:t>PV cells may be of laminated type and provided as part of roof only </a:t>
                      </a:r>
                    </a:p>
                  </a:txBody>
                  <a:tcPr/>
                </a:tc>
              </a:tr>
              <a:tr h="1130156">
                <a:tc>
                  <a:txBody>
                    <a:bodyPr/>
                    <a:lstStyle/>
                    <a:p>
                      <a:pPr marL="450850" marR="0" lvl="2" indent="-45085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3200" b="1" dirty="0" smtClean="0">
                          <a:solidFill>
                            <a:schemeClr val="tx1"/>
                          </a:solidFill>
                        </a:rPr>
                        <a:t>     Higher capacity VRLA battery bank be used</a:t>
                      </a: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858000">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p>
                    <a:p>
                      <a:pPr algn="ctr"/>
                      <a:endParaRPr lang="en-US" sz="4400" b="1" dirty="0" smtClean="0"/>
                    </a:p>
                    <a:p>
                      <a:pPr algn="ctr"/>
                      <a:endParaRPr lang="en-US" sz="6000" b="1" dirty="0" smtClean="0"/>
                    </a:p>
                    <a:p>
                      <a:pPr algn="ctr"/>
                      <a:r>
                        <a:rPr lang="en-US" sz="5400" dirty="0" smtClean="0"/>
                        <a:t>Solar Energy</a:t>
                      </a:r>
                      <a:r>
                        <a:rPr lang="en-US" sz="5400" baseline="0" dirty="0" smtClean="0"/>
                        <a:t> – </a:t>
                      </a:r>
                    </a:p>
                    <a:p>
                      <a:pPr algn="ctr"/>
                      <a:r>
                        <a:rPr lang="en-US" sz="5400" baseline="0" dirty="0" smtClean="0"/>
                        <a:t>Opportunities and Barriers</a:t>
                      </a:r>
                      <a:endParaRPr lang="en-IN" sz="54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82504448"/>
              </p:ext>
            </p:extLst>
          </p:nvPr>
        </p:nvGraphicFramePr>
        <p:xfrm>
          <a:off x="0" y="-1"/>
          <a:ext cx="9144000" cy="6955536"/>
        </p:xfrm>
        <a:graphic>
          <a:graphicData uri="http://schemas.openxmlformats.org/drawingml/2006/table">
            <a:tbl>
              <a:tblPr firstRow="1" bandRow="1">
                <a:tableStyleId>{5C22544A-7EE6-4342-B048-85BDC9FD1C3A}</a:tableStyleId>
              </a:tblPr>
              <a:tblGrid>
                <a:gridCol w="9144000"/>
              </a:tblGrid>
              <a:tr h="381001">
                <a:tc>
                  <a:txBody>
                    <a:bodyPr/>
                    <a:lstStyle/>
                    <a:p>
                      <a:pPr algn="ctr"/>
                      <a:endParaRPr lang="en-US" sz="500" b="1" dirty="0" smtClean="0">
                        <a:solidFill>
                          <a:schemeClr val="bg1"/>
                        </a:solidFill>
                        <a:latin typeface="Arial" pitchFamily="34" charset="0"/>
                        <a:cs typeface="Arial" pitchFamily="34" charset="0"/>
                      </a:endParaRPr>
                    </a:p>
                    <a:p>
                      <a:pPr algn="ctr"/>
                      <a:r>
                        <a:rPr lang="en-US" sz="3600" b="1" dirty="0" smtClean="0">
                          <a:solidFill>
                            <a:schemeClr val="bg1"/>
                          </a:solidFill>
                          <a:latin typeface="Arial" pitchFamily="34" charset="0"/>
                          <a:cs typeface="Arial" pitchFamily="34" charset="0"/>
                        </a:rPr>
                        <a:t>Solar energy</a:t>
                      </a:r>
                      <a:r>
                        <a:rPr lang="en-US" sz="3600" b="1" baseline="0" dirty="0" smtClean="0">
                          <a:solidFill>
                            <a:schemeClr val="bg1"/>
                          </a:solidFill>
                          <a:latin typeface="Arial" pitchFamily="34" charset="0"/>
                          <a:cs typeface="Arial" pitchFamily="34" charset="0"/>
                        </a:rPr>
                        <a:t> – opportunities</a:t>
                      </a:r>
                      <a:endParaRPr lang="en-IN" sz="3600" dirty="0">
                        <a:solidFill>
                          <a:schemeClr val="bg1"/>
                        </a:solidFill>
                        <a:latin typeface="Arial" pitchFamily="34" charset="0"/>
                        <a:cs typeface="Arial" pitchFamily="34" charset="0"/>
                      </a:endParaRPr>
                    </a:p>
                  </a:txBody>
                  <a:tcPr anchor="ctr">
                    <a:solidFill>
                      <a:srgbClr val="9900CC"/>
                    </a:solidFill>
                  </a:tcPr>
                </a:tc>
              </a:tr>
              <a:tr h="1996295">
                <a:tc>
                  <a:txBody>
                    <a:bodyPr/>
                    <a:lstStyle/>
                    <a:p>
                      <a:pPr marL="0" algn="just" defTabSz="914400" rtl="0" eaLnBrk="1" latinLnBrk="0" hangingPunct="1"/>
                      <a:r>
                        <a:rPr lang="en-US" sz="3300" b="1" kern="1200" baseline="0" dirty="0" smtClean="0">
                          <a:solidFill>
                            <a:schemeClr val="dk1"/>
                          </a:solidFill>
                          <a:latin typeface="+mn-lt"/>
                          <a:ea typeface="+mn-ea"/>
                          <a:cs typeface="+mn-cs"/>
                        </a:rPr>
                        <a:t>Energy Access</a:t>
                      </a:r>
                    </a:p>
                    <a:p>
                      <a:pPr algn="just"/>
                      <a:r>
                        <a:rPr lang="en-US" sz="2340" kern="1200" baseline="0" dirty="0" smtClean="0">
                          <a:solidFill>
                            <a:schemeClr val="dk1"/>
                          </a:solidFill>
                          <a:latin typeface="+mn-lt"/>
                          <a:ea typeface="+mn-ea"/>
                          <a:cs typeface="+mn-cs"/>
                        </a:rPr>
                        <a:t>It was a challenge to provide electrical energy at remotely located level crossing gates and way side stations. In 2011, more than 165 LC gates lacked access to electricity. While all the stations are connected with grid today, all the LC gates shall have the access to electricity by end’2015.</a:t>
                      </a:r>
                      <a:endParaRPr lang="en-US" sz="2340" b="1" dirty="0">
                        <a:solidFill>
                          <a:schemeClr val="accent2">
                            <a:lumMod val="50000"/>
                          </a:schemeClr>
                        </a:solidFill>
                        <a:latin typeface="Arial" pitchFamily="34" charset="0"/>
                        <a:cs typeface="Arial" pitchFamily="34" charset="0"/>
                      </a:endParaRPr>
                    </a:p>
                  </a:txBody>
                  <a:tcPr/>
                </a:tc>
              </a:tr>
              <a:tr h="1649242">
                <a:tc>
                  <a:txBody>
                    <a:bodyPr/>
                    <a:lstStyle/>
                    <a:p>
                      <a:pPr algn="just"/>
                      <a:r>
                        <a:rPr lang="en-IN" sz="3300" b="1" kern="1200" baseline="0" dirty="0" smtClean="0">
                          <a:solidFill>
                            <a:schemeClr val="dk1"/>
                          </a:solidFill>
                          <a:latin typeface="+mn-lt"/>
                          <a:ea typeface="+mn-ea"/>
                          <a:cs typeface="+mn-cs"/>
                        </a:rPr>
                        <a:t>Energy Security</a:t>
                      </a:r>
                    </a:p>
                    <a:p>
                      <a:pPr algn="just"/>
                      <a:r>
                        <a:rPr lang="en-US" sz="2340" kern="1200" baseline="0" dirty="0" smtClean="0">
                          <a:solidFill>
                            <a:schemeClr val="dk1"/>
                          </a:solidFill>
                          <a:latin typeface="+mn-lt"/>
                          <a:ea typeface="+mn-ea"/>
                          <a:cs typeface="+mn-cs"/>
                        </a:rPr>
                        <a:t>It is robustness against (sudden) disruptions of energy supply. More specifically, availability and distribution of resources, as well as variability and reliability of energy supply is ensured.</a:t>
                      </a:r>
                      <a:endParaRPr lang="en-IN" sz="2340" b="1" dirty="0">
                        <a:solidFill>
                          <a:schemeClr val="accent2">
                            <a:lumMod val="50000"/>
                          </a:schemeClr>
                        </a:solidFill>
                        <a:latin typeface="Arial" pitchFamily="34" charset="0"/>
                        <a:cs typeface="Arial" pitchFamily="34" charset="0"/>
                      </a:endParaRPr>
                    </a:p>
                  </a:txBody>
                  <a:tcPr/>
                </a:tc>
              </a:tr>
              <a:tr h="2485729">
                <a:tc>
                  <a:txBody>
                    <a:bodyPr/>
                    <a:lstStyle/>
                    <a:p>
                      <a:pPr marL="0" algn="just" defTabSz="914400" rtl="0" eaLnBrk="1" latinLnBrk="0" hangingPunct="1"/>
                      <a:r>
                        <a:rPr lang="en-IN" sz="3400" b="1" kern="1200" baseline="0" dirty="0" smtClean="0">
                          <a:solidFill>
                            <a:schemeClr val="dk1"/>
                          </a:solidFill>
                          <a:latin typeface="+mn-lt"/>
                          <a:ea typeface="+mn-ea"/>
                          <a:cs typeface="+mn-cs"/>
                        </a:rPr>
                        <a:t>Climate Change mitigation and reduction of environmental and health impacts</a:t>
                      </a:r>
                    </a:p>
                    <a:p>
                      <a:pPr algn="just"/>
                      <a:r>
                        <a:rPr lang="en-US" sz="2340" kern="1200" baseline="0" dirty="0" smtClean="0">
                          <a:solidFill>
                            <a:schemeClr val="dk1"/>
                          </a:solidFill>
                          <a:latin typeface="+mn-lt"/>
                          <a:ea typeface="+mn-ea"/>
                          <a:cs typeface="+mn-cs"/>
                        </a:rPr>
                        <a:t>It is one of the key driving forces behind a growing demand for RE technologies. In addition to reducing GHG emissions, RE technologies can also offer benefits with respect to air pollution and health compared to fossil fuels. </a:t>
                      </a:r>
                      <a:endParaRPr lang="en-IN" sz="2340" b="1" dirty="0">
                        <a:solidFill>
                          <a:schemeClr val="accent2">
                            <a:lumMod val="50000"/>
                          </a:schemeClr>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
          <a:ext cx="9144000" cy="6858002"/>
        </p:xfrm>
        <a:graphic>
          <a:graphicData uri="http://schemas.openxmlformats.org/drawingml/2006/table">
            <a:tbl>
              <a:tblPr firstRow="1" bandRow="1">
                <a:tableStyleId>{5C22544A-7EE6-4342-B048-85BDC9FD1C3A}</a:tableStyleId>
              </a:tblPr>
              <a:tblGrid>
                <a:gridCol w="9144000"/>
              </a:tblGrid>
              <a:tr h="765348">
                <a:tc>
                  <a:txBody>
                    <a:bodyPr/>
                    <a:lstStyle/>
                    <a:p>
                      <a:pPr algn="ctr"/>
                      <a:endParaRPr lang="en-US" sz="500" b="1" dirty="0" smtClean="0">
                        <a:solidFill>
                          <a:schemeClr val="bg1"/>
                        </a:solidFill>
                        <a:latin typeface="Arial" pitchFamily="34" charset="0"/>
                        <a:cs typeface="Arial" pitchFamily="34" charset="0"/>
                      </a:endParaRPr>
                    </a:p>
                    <a:p>
                      <a:pPr algn="ctr"/>
                      <a:r>
                        <a:rPr lang="en-US" sz="3800" b="1" dirty="0" smtClean="0">
                          <a:solidFill>
                            <a:schemeClr val="bg1"/>
                          </a:solidFill>
                          <a:latin typeface="Arial" pitchFamily="34" charset="0"/>
                          <a:cs typeface="Arial" pitchFamily="34" charset="0"/>
                        </a:rPr>
                        <a:t>Solar energy</a:t>
                      </a:r>
                      <a:r>
                        <a:rPr lang="en-US" sz="3800" b="1" baseline="0" dirty="0" smtClean="0">
                          <a:solidFill>
                            <a:schemeClr val="bg1"/>
                          </a:solidFill>
                          <a:latin typeface="Arial" pitchFamily="34" charset="0"/>
                          <a:cs typeface="Arial" pitchFamily="34" charset="0"/>
                        </a:rPr>
                        <a:t> – Barriers</a:t>
                      </a:r>
                      <a:endParaRPr lang="en-IN" sz="3800" dirty="0">
                        <a:solidFill>
                          <a:schemeClr val="bg1"/>
                        </a:solidFill>
                        <a:latin typeface="Arial" pitchFamily="34" charset="0"/>
                        <a:cs typeface="Arial" pitchFamily="34" charset="0"/>
                      </a:endParaRPr>
                    </a:p>
                  </a:txBody>
                  <a:tcPr anchor="ctr">
                    <a:solidFill>
                      <a:srgbClr val="9900CC"/>
                    </a:solidFill>
                  </a:tcPr>
                </a:tc>
              </a:tr>
              <a:tr h="1655650">
                <a:tc>
                  <a:txBody>
                    <a:bodyPr/>
                    <a:lstStyle/>
                    <a:p>
                      <a:pPr algn="just"/>
                      <a:r>
                        <a:rPr lang="en-US" sz="3600" b="1" kern="1200" baseline="0" dirty="0" smtClean="0">
                          <a:solidFill>
                            <a:schemeClr val="dk1"/>
                          </a:solidFill>
                          <a:latin typeface="+mn-lt"/>
                          <a:ea typeface="+mn-ea"/>
                          <a:cs typeface="+mn-cs"/>
                        </a:rPr>
                        <a:t>Institutional and policy barriers</a:t>
                      </a:r>
                    </a:p>
                    <a:p>
                      <a:pPr algn="just"/>
                      <a:r>
                        <a:rPr lang="en-US" sz="3200" kern="1200" baseline="0" dirty="0" smtClean="0">
                          <a:solidFill>
                            <a:schemeClr val="dk1"/>
                          </a:solidFill>
                          <a:latin typeface="+mn-lt"/>
                          <a:ea typeface="+mn-ea"/>
                          <a:cs typeface="+mn-cs"/>
                        </a:rPr>
                        <a:t>Enabling environment for innovation and Revised Technical regulations</a:t>
                      </a:r>
                    </a:p>
                  </a:txBody>
                  <a:tcPr/>
                </a:tc>
              </a:tr>
              <a:tr h="2655288">
                <a:tc>
                  <a:txBody>
                    <a:bodyPr/>
                    <a:lstStyle/>
                    <a:p>
                      <a:pPr algn="just"/>
                      <a:r>
                        <a:rPr lang="en-US" sz="3600" b="1" kern="1200" baseline="0" dirty="0" smtClean="0">
                          <a:solidFill>
                            <a:schemeClr val="dk1"/>
                          </a:solidFill>
                          <a:latin typeface="+mn-lt"/>
                          <a:ea typeface="+mn-ea"/>
                          <a:cs typeface="+mn-cs"/>
                        </a:rPr>
                        <a:t>Socio-cultural barriers</a:t>
                      </a:r>
                    </a:p>
                    <a:p>
                      <a:pPr algn="just"/>
                      <a:r>
                        <a:rPr lang="en-US" sz="3200" kern="1200" baseline="0" dirty="0" smtClean="0">
                          <a:solidFill>
                            <a:schemeClr val="dk1"/>
                          </a:solidFill>
                          <a:latin typeface="+mn-lt"/>
                          <a:ea typeface="+mn-ea"/>
                          <a:cs typeface="+mn-cs"/>
                        </a:rPr>
                        <a:t>Impacts on natural habitats, natural and human heritage sites including impacts on biodiversity and ecosystems, landscape aesthetics, and water/land use rights as well as their availability for competing uses</a:t>
                      </a:r>
                      <a:endParaRPr lang="en-IN" sz="3600" b="1" dirty="0">
                        <a:solidFill>
                          <a:schemeClr val="accent2">
                            <a:lumMod val="50000"/>
                          </a:schemeClr>
                        </a:solidFill>
                        <a:latin typeface="Arial" pitchFamily="34" charset="0"/>
                        <a:cs typeface="Arial" pitchFamily="34" charset="0"/>
                      </a:endParaRPr>
                    </a:p>
                  </a:txBody>
                  <a:tcPr/>
                </a:tc>
              </a:tr>
              <a:tr h="1781716">
                <a:tc>
                  <a:txBody>
                    <a:bodyPr/>
                    <a:lstStyle/>
                    <a:p>
                      <a:pPr algn="just"/>
                      <a:r>
                        <a:rPr lang="en-US" sz="3600" b="1" kern="1200" baseline="0" dirty="0" smtClean="0">
                          <a:solidFill>
                            <a:schemeClr val="dk1"/>
                          </a:solidFill>
                          <a:latin typeface="+mn-lt"/>
                          <a:ea typeface="+mn-ea"/>
                          <a:cs typeface="+mn-cs"/>
                        </a:rPr>
                        <a:t>Information and awareness barriers</a:t>
                      </a:r>
                    </a:p>
                    <a:p>
                      <a:pPr algn="just"/>
                      <a:r>
                        <a:rPr lang="en-US" sz="3200" kern="1200" baseline="0" dirty="0" smtClean="0">
                          <a:solidFill>
                            <a:schemeClr val="dk1"/>
                          </a:solidFill>
                          <a:latin typeface="+mn-lt"/>
                          <a:ea typeface="+mn-ea"/>
                          <a:cs typeface="+mn-cs"/>
                        </a:rPr>
                        <a:t>Energy standards, information campaigns and technical training</a:t>
                      </a:r>
                      <a:endParaRPr lang="en-IN" sz="3600" b="1" dirty="0">
                        <a:solidFill>
                          <a:schemeClr val="accent2">
                            <a:lumMod val="50000"/>
                          </a:schemeClr>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6858002"/>
        </p:xfrm>
        <a:graphic>
          <a:graphicData uri="http://schemas.openxmlformats.org/drawingml/2006/table">
            <a:tbl>
              <a:tblPr firstRow="1" bandRow="1">
                <a:tableStyleId>{5C22544A-7EE6-4342-B048-85BDC9FD1C3A}</a:tableStyleId>
              </a:tblPr>
              <a:tblGrid>
                <a:gridCol w="9144000"/>
              </a:tblGrid>
              <a:tr h="6858002">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r>
                        <a:rPr lang="en-US" sz="6600" b="1" dirty="0" smtClean="0">
                          <a:solidFill>
                            <a:schemeClr val="bg1"/>
                          </a:solidFill>
                          <a:latin typeface="Arial" pitchFamily="34" charset="0"/>
                          <a:cs typeface="Arial" pitchFamily="34" charset="0"/>
                        </a:rPr>
                        <a:t>Solar energy</a:t>
                      </a:r>
                      <a:r>
                        <a:rPr lang="en-US" sz="6600" b="1" baseline="0" dirty="0" smtClean="0">
                          <a:solidFill>
                            <a:schemeClr val="bg1"/>
                          </a:solidFill>
                          <a:latin typeface="Arial" pitchFamily="34" charset="0"/>
                          <a:cs typeface="Arial" pitchFamily="34" charset="0"/>
                        </a:rPr>
                        <a:t> – Why?</a:t>
                      </a:r>
                      <a:endParaRPr lang="en-IN" sz="72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7998"/>
        </p:xfrm>
        <a:graphic>
          <a:graphicData uri="http://schemas.openxmlformats.org/drawingml/2006/table">
            <a:tbl>
              <a:tblPr firstRow="1" bandRow="1">
                <a:tableStyleId>{5C22544A-7EE6-4342-B048-85BDC9FD1C3A}</a:tableStyleId>
              </a:tblPr>
              <a:tblGrid>
                <a:gridCol w="4724400"/>
                <a:gridCol w="4419600"/>
              </a:tblGrid>
              <a:tr h="934206">
                <a:tc gridSpan="2">
                  <a:txBody>
                    <a:bodyPr/>
                    <a:lstStyle/>
                    <a:p>
                      <a:pPr algn="ctr"/>
                      <a:r>
                        <a:rPr lang="en-US" sz="4000" b="1" dirty="0" smtClean="0">
                          <a:solidFill>
                            <a:schemeClr val="bg1"/>
                          </a:solidFill>
                        </a:rPr>
                        <a:t>Installed solar power on Northern Railway</a:t>
                      </a:r>
                      <a:endParaRPr lang="en-US" sz="4400" b="1" baseline="0" dirty="0" smtClean="0">
                        <a:solidFill>
                          <a:schemeClr val="bg1"/>
                        </a:solidFill>
                      </a:endParaRPr>
                    </a:p>
                  </a:txBody>
                  <a:tcPr>
                    <a:solidFill>
                      <a:srgbClr val="9900CC"/>
                    </a:solidFill>
                  </a:tcPr>
                </a:tc>
                <a:tc hMerge="1">
                  <a:txBody>
                    <a:bodyPr/>
                    <a:lstStyle/>
                    <a:p>
                      <a:endParaRPr lang="en-US" dirty="0"/>
                    </a:p>
                  </a:txBody>
                  <a:tcPr/>
                </a:tc>
              </a:tr>
              <a:tr h="1107030">
                <a:tc>
                  <a:txBody>
                    <a:bodyPr/>
                    <a:lstStyle/>
                    <a:p>
                      <a:pPr algn="ctr"/>
                      <a:r>
                        <a:rPr lang="en-US" sz="3600" b="1" dirty="0" smtClean="0">
                          <a:solidFill>
                            <a:schemeClr val="accent1">
                              <a:lumMod val="50000"/>
                            </a:schemeClr>
                          </a:solidFill>
                        </a:rPr>
                        <a:t>Divisions</a:t>
                      </a:r>
                      <a:endParaRPr lang="en-US" sz="3600" b="1" dirty="0">
                        <a:solidFill>
                          <a:schemeClr val="accent1">
                            <a:lumMod val="50000"/>
                          </a:schemeClr>
                        </a:solidFill>
                      </a:endParaRPr>
                    </a:p>
                  </a:txBody>
                  <a:tcPr/>
                </a:tc>
                <a:tc>
                  <a:txBody>
                    <a:bodyPr/>
                    <a:lstStyle/>
                    <a:p>
                      <a:pPr algn="ctr"/>
                      <a:r>
                        <a:rPr lang="en-US" sz="3600" b="1" dirty="0" smtClean="0">
                          <a:solidFill>
                            <a:schemeClr val="accent1">
                              <a:lumMod val="50000"/>
                            </a:schemeClr>
                          </a:solidFill>
                        </a:rPr>
                        <a:t>Installed capacity</a:t>
                      </a:r>
                    </a:p>
                    <a:p>
                      <a:pPr algn="ctr"/>
                      <a:r>
                        <a:rPr lang="en-US" sz="2800" b="1" dirty="0" smtClean="0">
                          <a:solidFill>
                            <a:schemeClr val="accent1">
                              <a:lumMod val="50000"/>
                            </a:schemeClr>
                          </a:solidFill>
                        </a:rPr>
                        <a:t>(KWp)</a:t>
                      </a:r>
                      <a:endParaRPr lang="en-US" sz="2800" b="1" dirty="0">
                        <a:solidFill>
                          <a:schemeClr val="accent1">
                            <a:lumMod val="50000"/>
                          </a:schemeClr>
                        </a:solidFill>
                      </a:endParaRPr>
                    </a:p>
                  </a:txBody>
                  <a:tcPr/>
                </a:tc>
              </a:tr>
              <a:tr h="790735">
                <a:tc>
                  <a:txBody>
                    <a:bodyPr/>
                    <a:lstStyle/>
                    <a:p>
                      <a:pPr algn="ctr"/>
                      <a:r>
                        <a:rPr lang="en-US" sz="4400" b="1" dirty="0" smtClean="0">
                          <a:solidFill>
                            <a:schemeClr val="accent1">
                              <a:lumMod val="50000"/>
                            </a:schemeClr>
                          </a:solidFill>
                        </a:rPr>
                        <a:t>DLI</a:t>
                      </a:r>
                      <a:endParaRPr lang="en-US" sz="4400" b="1" dirty="0">
                        <a:solidFill>
                          <a:schemeClr val="accent1">
                            <a:lumMod val="50000"/>
                          </a:schemeClr>
                        </a:solidFill>
                      </a:endParaRPr>
                    </a:p>
                  </a:txBody>
                  <a:tcPr/>
                </a:tc>
                <a:tc>
                  <a:txBody>
                    <a:bodyPr/>
                    <a:lstStyle/>
                    <a:p>
                      <a:pPr algn="ctr"/>
                      <a:r>
                        <a:rPr lang="en-US" sz="4000" b="1" dirty="0" smtClean="0">
                          <a:solidFill>
                            <a:srgbClr val="002060"/>
                          </a:solidFill>
                        </a:rPr>
                        <a:t>302</a:t>
                      </a:r>
                      <a:endParaRPr lang="en-US" sz="4000" b="1" dirty="0">
                        <a:solidFill>
                          <a:srgbClr val="002060"/>
                        </a:solidFill>
                      </a:endParaRPr>
                    </a:p>
                  </a:txBody>
                  <a:tcPr/>
                </a:tc>
              </a:tr>
              <a:tr h="790735">
                <a:tc>
                  <a:txBody>
                    <a:bodyPr/>
                    <a:lstStyle/>
                    <a:p>
                      <a:pPr algn="ctr"/>
                      <a:r>
                        <a:rPr lang="en-US" sz="4400" b="1" dirty="0" smtClean="0">
                          <a:solidFill>
                            <a:schemeClr val="accent1">
                              <a:lumMod val="50000"/>
                            </a:schemeClr>
                          </a:solidFill>
                        </a:rPr>
                        <a:t>UMB</a:t>
                      </a:r>
                      <a:endParaRPr lang="en-US" sz="4400" b="1" dirty="0">
                        <a:solidFill>
                          <a:schemeClr val="accent1">
                            <a:lumMod val="50000"/>
                          </a:schemeClr>
                        </a:solidFill>
                      </a:endParaRPr>
                    </a:p>
                  </a:txBody>
                  <a:tcPr/>
                </a:tc>
                <a:tc>
                  <a:txBody>
                    <a:bodyPr/>
                    <a:lstStyle/>
                    <a:p>
                      <a:pPr algn="ctr"/>
                      <a:r>
                        <a:rPr lang="en-US" sz="4000" b="1" dirty="0" smtClean="0">
                          <a:solidFill>
                            <a:srgbClr val="002060"/>
                          </a:solidFill>
                        </a:rPr>
                        <a:t>185</a:t>
                      </a:r>
                      <a:endParaRPr lang="en-US" sz="4000" b="1" dirty="0">
                        <a:solidFill>
                          <a:srgbClr val="002060"/>
                        </a:solidFill>
                      </a:endParaRPr>
                    </a:p>
                  </a:txBody>
                  <a:tcPr/>
                </a:tc>
              </a:tr>
              <a:tr h="790735">
                <a:tc>
                  <a:txBody>
                    <a:bodyPr/>
                    <a:lstStyle/>
                    <a:p>
                      <a:pPr algn="ctr"/>
                      <a:r>
                        <a:rPr lang="en-US" sz="4400" b="1" dirty="0" smtClean="0">
                          <a:solidFill>
                            <a:schemeClr val="accent1">
                              <a:lumMod val="50000"/>
                            </a:schemeClr>
                          </a:solidFill>
                        </a:rPr>
                        <a:t>MB</a:t>
                      </a:r>
                      <a:endParaRPr lang="en-US" sz="4400" b="1" dirty="0">
                        <a:solidFill>
                          <a:schemeClr val="accent1">
                            <a:lumMod val="50000"/>
                          </a:schemeClr>
                        </a:solidFill>
                      </a:endParaRPr>
                    </a:p>
                  </a:txBody>
                  <a:tcPr/>
                </a:tc>
                <a:tc>
                  <a:txBody>
                    <a:bodyPr/>
                    <a:lstStyle/>
                    <a:p>
                      <a:pPr algn="ctr"/>
                      <a:r>
                        <a:rPr lang="en-US" sz="4000" b="1" dirty="0" smtClean="0">
                          <a:solidFill>
                            <a:srgbClr val="002060"/>
                          </a:solidFill>
                        </a:rPr>
                        <a:t>139</a:t>
                      </a:r>
                      <a:endParaRPr lang="en-US" sz="4000" b="1" dirty="0">
                        <a:solidFill>
                          <a:srgbClr val="002060"/>
                        </a:solidFill>
                      </a:endParaRPr>
                    </a:p>
                  </a:txBody>
                  <a:tcPr/>
                </a:tc>
              </a:tr>
              <a:tr h="863087">
                <a:tc>
                  <a:txBody>
                    <a:bodyPr/>
                    <a:lstStyle/>
                    <a:p>
                      <a:pPr algn="ctr"/>
                      <a:r>
                        <a:rPr lang="en-US" sz="4400" b="1" dirty="0" smtClean="0">
                          <a:solidFill>
                            <a:schemeClr val="accent1">
                              <a:lumMod val="50000"/>
                            </a:schemeClr>
                          </a:solidFill>
                        </a:rPr>
                        <a:t>LKO</a:t>
                      </a:r>
                      <a:endParaRPr lang="en-US" sz="4400" b="1" dirty="0">
                        <a:solidFill>
                          <a:schemeClr val="accent1">
                            <a:lumMod val="50000"/>
                          </a:schemeClr>
                        </a:solidFill>
                      </a:endParaRPr>
                    </a:p>
                  </a:txBody>
                  <a:tcPr/>
                </a:tc>
                <a:tc>
                  <a:txBody>
                    <a:bodyPr/>
                    <a:lstStyle/>
                    <a:p>
                      <a:pPr algn="ctr"/>
                      <a:r>
                        <a:rPr lang="en-US" sz="4000" b="1" kern="1200" dirty="0" smtClean="0">
                          <a:solidFill>
                            <a:srgbClr val="002060"/>
                          </a:solidFill>
                          <a:latin typeface="+mn-lt"/>
                          <a:ea typeface="+mn-ea"/>
                          <a:cs typeface="+mn-cs"/>
                        </a:rPr>
                        <a:t>202</a:t>
                      </a:r>
                    </a:p>
                  </a:txBody>
                  <a:tcPr/>
                </a:tc>
              </a:tr>
              <a:tr h="790735">
                <a:tc>
                  <a:txBody>
                    <a:bodyPr/>
                    <a:lstStyle/>
                    <a:p>
                      <a:pPr algn="ctr"/>
                      <a:r>
                        <a:rPr lang="en-US" sz="4400" b="1" dirty="0" smtClean="0">
                          <a:solidFill>
                            <a:schemeClr val="accent1">
                              <a:lumMod val="50000"/>
                            </a:schemeClr>
                          </a:solidFill>
                        </a:rPr>
                        <a:t>FZR</a:t>
                      </a:r>
                      <a:endParaRPr lang="en-US" sz="4400" b="1" dirty="0">
                        <a:solidFill>
                          <a:schemeClr val="accent1">
                            <a:lumMod val="50000"/>
                          </a:schemeClr>
                        </a:solidFill>
                      </a:endParaRPr>
                    </a:p>
                  </a:txBody>
                  <a:tcPr/>
                </a:tc>
                <a:tc>
                  <a:txBody>
                    <a:bodyPr/>
                    <a:lstStyle/>
                    <a:p>
                      <a:pPr algn="ctr"/>
                      <a:r>
                        <a:rPr lang="en-US" sz="4000" b="1" kern="1200" smtClean="0">
                          <a:solidFill>
                            <a:srgbClr val="002060"/>
                          </a:solidFill>
                          <a:latin typeface="+mn-lt"/>
                          <a:ea typeface="+mn-ea"/>
                          <a:cs typeface="+mn-cs"/>
                        </a:rPr>
                        <a:t>1114</a:t>
                      </a:r>
                      <a:endParaRPr lang="en-US" sz="4000" b="1" kern="1200" dirty="0" smtClean="0">
                        <a:solidFill>
                          <a:srgbClr val="002060"/>
                        </a:solidFill>
                        <a:latin typeface="+mn-lt"/>
                        <a:ea typeface="+mn-ea"/>
                        <a:cs typeface="+mn-cs"/>
                      </a:endParaRPr>
                    </a:p>
                  </a:txBody>
                  <a:tcPr/>
                </a:tc>
              </a:tr>
              <a:tr h="790735">
                <a:tc>
                  <a:txBody>
                    <a:bodyPr/>
                    <a:lstStyle/>
                    <a:p>
                      <a:pPr algn="ctr"/>
                      <a:r>
                        <a:rPr lang="en-US" sz="4400" b="1" dirty="0" smtClean="0">
                          <a:solidFill>
                            <a:schemeClr val="accent1">
                              <a:lumMod val="50000"/>
                            </a:schemeClr>
                          </a:solidFill>
                        </a:rPr>
                        <a:t>Total</a:t>
                      </a:r>
                      <a:endParaRPr lang="en-US" sz="4400" b="1" dirty="0">
                        <a:solidFill>
                          <a:schemeClr val="accent1">
                            <a:lumMod val="50000"/>
                          </a:schemeClr>
                        </a:solidFill>
                      </a:endParaRPr>
                    </a:p>
                  </a:txBody>
                  <a:tcPr/>
                </a:tc>
                <a:tc>
                  <a:txBody>
                    <a:bodyPr/>
                    <a:lstStyle/>
                    <a:p>
                      <a:pPr algn="ctr"/>
                      <a:r>
                        <a:rPr lang="en-US" sz="4000" b="1" kern="1200" dirty="0" smtClean="0">
                          <a:solidFill>
                            <a:srgbClr val="002060"/>
                          </a:solidFill>
                          <a:latin typeface="+mn-lt"/>
                          <a:ea typeface="+mn-ea"/>
                          <a:cs typeface="+mn-cs"/>
                        </a:rPr>
                        <a:t>1942</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4"/>
          <a:ext cx="9144000" cy="6858003"/>
        </p:xfrm>
        <a:graphic>
          <a:graphicData uri="http://schemas.openxmlformats.org/drawingml/2006/table">
            <a:tbl>
              <a:tblPr firstRow="1" bandRow="1">
                <a:tableStyleId>{5C22544A-7EE6-4342-B048-85BDC9FD1C3A}</a:tableStyleId>
              </a:tblPr>
              <a:tblGrid>
                <a:gridCol w="9144000"/>
              </a:tblGrid>
              <a:tr h="1478629">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Solar energy</a:t>
                      </a:r>
                      <a:r>
                        <a:rPr lang="en-US" sz="4400" b="1" baseline="0" dirty="0" smtClean="0">
                          <a:solidFill>
                            <a:schemeClr val="bg1"/>
                          </a:solidFill>
                          <a:latin typeface="Arial" pitchFamily="34" charset="0"/>
                          <a:cs typeface="Arial" pitchFamily="34" charset="0"/>
                        </a:rPr>
                        <a:t> – Future ahead……</a:t>
                      </a:r>
                      <a:endParaRPr lang="en-IN" sz="4800" dirty="0">
                        <a:solidFill>
                          <a:schemeClr val="bg1"/>
                        </a:solidFill>
                        <a:latin typeface="Arial" pitchFamily="34" charset="0"/>
                        <a:cs typeface="Arial" pitchFamily="34" charset="0"/>
                      </a:endParaRPr>
                    </a:p>
                  </a:txBody>
                  <a:tcPr anchor="ctr">
                    <a:solidFill>
                      <a:srgbClr val="9900CC"/>
                    </a:solidFill>
                  </a:tcPr>
                </a:tc>
              </a:tr>
              <a:tr h="1262360">
                <a:tc>
                  <a:txBody>
                    <a:bodyPr/>
                    <a:lstStyle/>
                    <a:p>
                      <a:pPr algn="just"/>
                      <a:r>
                        <a:rPr lang="en-US" sz="4400" kern="1200" dirty="0" smtClean="0">
                          <a:solidFill>
                            <a:schemeClr val="dk1"/>
                          </a:solidFill>
                          <a:latin typeface="+mn-lt"/>
                          <a:ea typeface="+mn-ea"/>
                          <a:cs typeface="+mn-cs"/>
                        </a:rPr>
                        <a:t>Water pumping</a:t>
                      </a:r>
                      <a:endParaRPr lang="en-US" sz="4400" kern="1200" dirty="0">
                        <a:solidFill>
                          <a:schemeClr val="dk1"/>
                        </a:solidFill>
                        <a:latin typeface="+mn-lt"/>
                        <a:ea typeface="+mn-ea"/>
                        <a:cs typeface="+mn-cs"/>
                      </a:endParaRPr>
                    </a:p>
                  </a:txBody>
                  <a:tcPr anchor="ctr"/>
                </a:tc>
              </a:tr>
              <a:tr h="12650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1200" dirty="0" smtClean="0">
                          <a:solidFill>
                            <a:schemeClr val="dk1"/>
                          </a:solidFill>
                          <a:latin typeface="+mn-lt"/>
                          <a:ea typeface="+mn-ea"/>
                          <a:cs typeface="+mn-cs"/>
                        </a:rPr>
                        <a:t>Solar heating</a:t>
                      </a:r>
                    </a:p>
                  </a:txBody>
                  <a:tcPr anchor="ctr"/>
                </a:tc>
              </a:tr>
              <a:tr h="1353991">
                <a:tc>
                  <a:txBody>
                    <a:bodyPr/>
                    <a:lstStyle/>
                    <a:p>
                      <a:pPr algn="just"/>
                      <a:r>
                        <a:rPr lang="en-IN" sz="4400" kern="1200" dirty="0" smtClean="0">
                          <a:solidFill>
                            <a:schemeClr val="dk1"/>
                          </a:solidFill>
                          <a:latin typeface="+mn-lt"/>
                          <a:ea typeface="+mn-ea"/>
                          <a:cs typeface="+mn-cs"/>
                        </a:rPr>
                        <a:t>Solar illumination – day light pipes</a:t>
                      </a:r>
                      <a:endParaRPr lang="en-IN" sz="4400" kern="1200" dirty="0">
                        <a:solidFill>
                          <a:schemeClr val="dk1"/>
                        </a:solidFill>
                        <a:latin typeface="+mn-lt"/>
                        <a:ea typeface="+mn-ea"/>
                        <a:cs typeface="+mn-cs"/>
                      </a:endParaRPr>
                    </a:p>
                  </a:txBody>
                  <a:tcPr anchor="ctr"/>
                </a:tc>
              </a:tr>
              <a:tr h="14979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1200" dirty="0" smtClean="0">
                          <a:solidFill>
                            <a:schemeClr val="dk1"/>
                          </a:solidFill>
                          <a:latin typeface="+mn-lt"/>
                          <a:ea typeface="+mn-ea"/>
                          <a:cs typeface="+mn-cs"/>
                        </a:rPr>
                        <a:t>Solar panel based shelters at stations</a:t>
                      </a:r>
                    </a:p>
                    <a:p>
                      <a:pPr algn="just"/>
                      <a:endParaRPr lang="en-IN" sz="2000" kern="1200" dirty="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ppoint48"/>
          <p:cNvPicPr>
            <a:picLocks noChangeAspect="1" noChangeArrowheads="1"/>
          </p:cNvPicPr>
          <p:nvPr/>
        </p:nvPicPr>
        <p:blipFill>
          <a:blip r:embed="rId3" cstate="print"/>
          <a:srcRect t="12222"/>
          <a:stretch>
            <a:fillRect/>
          </a:stretch>
        </p:blipFill>
        <p:spPr bwMode="auto">
          <a:xfrm>
            <a:off x="0" y="533400"/>
            <a:ext cx="9144000" cy="6324600"/>
          </a:xfrm>
          <a:prstGeom prst="rect">
            <a:avLst/>
          </a:prstGeom>
          <a:noFill/>
          <a:ln w="9525">
            <a:noFill/>
            <a:miter lim="800000"/>
            <a:headEnd/>
            <a:tailEnd/>
          </a:ln>
        </p:spPr>
      </p:pic>
      <p:sp>
        <p:nvSpPr>
          <p:cNvPr id="52227" name="Text Box 3"/>
          <p:cNvSpPr txBox="1">
            <a:spLocks noChangeArrowheads="1"/>
          </p:cNvSpPr>
          <p:nvPr/>
        </p:nvSpPr>
        <p:spPr bwMode="auto">
          <a:xfrm>
            <a:off x="4191000" y="3886200"/>
            <a:ext cx="4114800" cy="923330"/>
          </a:xfrm>
          <a:prstGeom prst="rect">
            <a:avLst/>
          </a:prstGeom>
          <a:noFill/>
          <a:ln w="9525">
            <a:noFill/>
            <a:miter lim="800000"/>
            <a:headEnd/>
            <a:tailEnd/>
          </a:ln>
        </p:spPr>
        <p:txBody>
          <a:bodyPr wrap="square">
            <a:spAutoFit/>
          </a:bodyPr>
          <a:lstStyle/>
          <a:p>
            <a:pPr eaLnBrk="0" hangingPunct="0">
              <a:lnSpc>
                <a:spcPct val="100000"/>
              </a:lnSpc>
              <a:spcBef>
                <a:spcPct val="0"/>
              </a:spcBef>
              <a:spcAft>
                <a:spcPct val="0"/>
              </a:spcAft>
              <a:buClrTx/>
              <a:buFontTx/>
              <a:buNone/>
            </a:pPr>
            <a:r>
              <a:rPr lang="en-US" altLang="en-US" sz="5400" b="1" dirty="0">
                <a:solidFill>
                  <a:srgbClr val="990000"/>
                </a:solidFill>
              </a:rPr>
              <a:t>THANK YOU</a:t>
            </a:r>
          </a:p>
        </p:txBody>
      </p:sp>
    </p:spTree>
  </p:cSld>
  <p:clrMapOvr>
    <a:masterClrMapping/>
  </p:clrMapOvr>
  <p:transition spd="slow">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381000" y="990600"/>
            <a:ext cx="8534400" cy="830263"/>
          </a:xfrm>
          <a:prstGeom prst="rect">
            <a:avLst/>
          </a:prstGeom>
          <a:noFill/>
          <a:ln w="9525">
            <a:noFill/>
            <a:miter lim="800000"/>
            <a:headEnd/>
            <a:tailEnd/>
          </a:ln>
        </p:spPr>
        <p:txBody>
          <a:bodyPr>
            <a:spAutoFit/>
          </a:bodyPr>
          <a:lstStyle/>
          <a:p>
            <a:pPr marL="628650" indent="-628650" algn="just">
              <a:tabLst>
                <a:tab pos="628650" algn="l"/>
              </a:tabLst>
            </a:pPr>
            <a:endParaRPr lang="en-US" sz="1200" b="1">
              <a:solidFill>
                <a:srgbClr val="0000FF"/>
              </a:solidFill>
            </a:endParaRPr>
          </a:p>
          <a:p>
            <a:pPr marL="628650" indent="-628650" algn="just">
              <a:tabLst>
                <a:tab pos="628650" algn="l"/>
              </a:tabLst>
            </a:pPr>
            <a:endParaRPr lang="en-US" sz="1200" b="1">
              <a:solidFill>
                <a:srgbClr val="0000FF"/>
              </a:solidFill>
            </a:endParaRPr>
          </a:p>
          <a:p>
            <a:pPr marL="628650" indent="-628650" algn="just">
              <a:tabLst>
                <a:tab pos="628650" algn="l"/>
              </a:tabLst>
            </a:pPr>
            <a:endParaRPr lang="en-IN" sz="1200" b="1">
              <a:solidFill>
                <a:srgbClr val="0000FF"/>
              </a:solidFill>
            </a:endParaRPr>
          </a:p>
          <a:p>
            <a:pPr marL="628650" indent="-628650" algn="just">
              <a:tabLst>
                <a:tab pos="628650" algn="l"/>
              </a:tabLst>
            </a:pPr>
            <a:endParaRPr lang="en-US" sz="1200" b="1">
              <a:solidFill>
                <a:srgbClr val="0000FF"/>
              </a:solidFill>
            </a:endParaRPr>
          </a:p>
        </p:txBody>
      </p:sp>
      <p:sp>
        <p:nvSpPr>
          <p:cNvPr id="23555" name="Rectangle 11"/>
          <p:cNvSpPr>
            <a:spLocks noChangeArrowheads="1"/>
          </p:cNvSpPr>
          <p:nvPr/>
        </p:nvSpPr>
        <p:spPr bwMode="auto">
          <a:xfrm>
            <a:off x="457200" y="20002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23556" name="Rectangle 13"/>
          <p:cNvSpPr>
            <a:spLocks noChangeArrowheads="1"/>
          </p:cNvSpPr>
          <p:nvPr/>
        </p:nvSpPr>
        <p:spPr bwMode="auto">
          <a:xfrm>
            <a:off x="457200" y="5762625"/>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23557" name="Rectangle 14"/>
          <p:cNvSpPr>
            <a:spLocks noChangeArrowheads="1"/>
          </p:cNvSpPr>
          <p:nvPr/>
        </p:nvSpPr>
        <p:spPr bwMode="auto">
          <a:xfrm>
            <a:off x="0" y="75247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3558" name="Rectangle 15"/>
          <p:cNvSpPr>
            <a:spLocks noChangeArrowheads="1"/>
          </p:cNvSpPr>
          <p:nvPr/>
        </p:nvSpPr>
        <p:spPr bwMode="auto">
          <a:xfrm>
            <a:off x="457200" y="96583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pic>
        <p:nvPicPr>
          <p:cNvPr id="23559" name="Picture 2" descr="C:\Users\DELL\AppData\Local\Temp\Rar$DIa0.863\Screenshot_2014-12-10-12-15-44.png"/>
          <p:cNvPicPr>
            <a:picLocks noChangeAspect="1" noChangeArrowheads="1"/>
          </p:cNvPicPr>
          <p:nvPr/>
        </p:nvPicPr>
        <p:blipFill>
          <a:blip r:embed="rId2"/>
          <a:srcRect/>
          <a:stretch>
            <a:fillRect/>
          </a:stretch>
        </p:blipFill>
        <p:spPr bwMode="auto">
          <a:xfrm>
            <a:off x="0" y="609600"/>
            <a:ext cx="4800600" cy="6248400"/>
          </a:xfrm>
          <a:prstGeom prst="rect">
            <a:avLst/>
          </a:prstGeom>
          <a:noFill/>
          <a:ln w="9525">
            <a:noFill/>
            <a:miter lim="800000"/>
            <a:headEnd/>
            <a:tailEnd/>
          </a:ln>
        </p:spPr>
      </p:pic>
      <p:sp>
        <p:nvSpPr>
          <p:cNvPr id="23560" name="TextBox 20"/>
          <p:cNvSpPr txBox="1">
            <a:spLocks noChangeArrowheads="1"/>
          </p:cNvSpPr>
          <p:nvPr/>
        </p:nvSpPr>
        <p:spPr bwMode="auto">
          <a:xfrm>
            <a:off x="6553200" y="152400"/>
            <a:ext cx="2286000" cy="369888"/>
          </a:xfrm>
          <a:prstGeom prst="rect">
            <a:avLst/>
          </a:prstGeom>
          <a:noFill/>
          <a:ln w="9525">
            <a:solidFill>
              <a:schemeClr val="accent1"/>
            </a:solidFill>
            <a:miter lim="800000"/>
            <a:headEnd/>
            <a:tailEnd/>
          </a:ln>
        </p:spPr>
        <p:txBody>
          <a:bodyPr>
            <a:spAutoFit/>
          </a:bodyPr>
          <a:lstStyle/>
          <a:p>
            <a:pPr algn="ctr"/>
            <a:r>
              <a:rPr lang="en-IN" b="1">
                <a:solidFill>
                  <a:srgbClr val="0000FF"/>
                </a:solidFill>
              </a:rPr>
              <a:t>Charge Controller</a:t>
            </a:r>
          </a:p>
        </p:txBody>
      </p:sp>
      <p:cxnSp>
        <p:nvCxnSpPr>
          <p:cNvPr id="19" name="Straight Arrow Connector 18"/>
          <p:cNvCxnSpPr>
            <a:stCxn id="23562" idx="2"/>
          </p:cNvCxnSpPr>
          <p:nvPr/>
        </p:nvCxnSpPr>
        <p:spPr>
          <a:xfrm>
            <a:off x="1714500" y="522288"/>
            <a:ext cx="495300" cy="11541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2" name="TextBox 20"/>
          <p:cNvSpPr txBox="1">
            <a:spLocks noChangeArrowheads="1"/>
          </p:cNvSpPr>
          <p:nvPr/>
        </p:nvSpPr>
        <p:spPr bwMode="auto">
          <a:xfrm>
            <a:off x="0" y="152400"/>
            <a:ext cx="3429000" cy="369888"/>
          </a:xfrm>
          <a:prstGeom prst="rect">
            <a:avLst/>
          </a:prstGeom>
          <a:noFill/>
          <a:ln w="9525">
            <a:solidFill>
              <a:schemeClr val="accent1"/>
            </a:solidFill>
            <a:miter lim="800000"/>
            <a:headEnd/>
            <a:tailEnd/>
          </a:ln>
        </p:spPr>
        <p:txBody>
          <a:bodyPr>
            <a:spAutoFit/>
          </a:bodyPr>
          <a:lstStyle/>
          <a:p>
            <a:pPr algn="ctr"/>
            <a:r>
              <a:rPr lang="en-IN" b="1">
                <a:solidFill>
                  <a:srgbClr val="0000FF"/>
                </a:solidFill>
              </a:rPr>
              <a:t>Shifted Rotary Junction Box</a:t>
            </a:r>
          </a:p>
        </p:txBody>
      </p:sp>
      <p:pic>
        <p:nvPicPr>
          <p:cNvPr id="23563" name="Picture 2" descr="C:\Users\DELL\AppData\Local\Temp\Rar$DIa0.586\CAM00029.jpg"/>
          <p:cNvPicPr>
            <a:picLocks noChangeAspect="1" noChangeArrowheads="1"/>
          </p:cNvPicPr>
          <p:nvPr/>
        </p:nvPicPr>
        <p:blipFill>
          <a:blip r:embed="rId3"/>
          <a:srcRect/>
          <a:stretch>
            <a:fillRect/>
          </a:stretch>
        </p:blipFill>
        <p:spPr bwMode="auto">
          <a:xfrm>
            <a:off x="4903788" y="609600"/>
            <a:ext cx="4240212" cy="6248400"/>
          </a:xfrm>
          <a:prstGeom prst="rect">
            <a:avLst/>
          </a:prstGeom>
          <a:noFill/>
          <a:ln w="9525">
            <a:solidFill>
              <a:srgbClr val="FFFF00"/>
            </a:solidFill>
            <a:miter lim="800000"/>
            <a:headEnd/>
            <a:tailEnd/>
          </a:ln>
        </p:spPr>
      </p:pic>
      <p:cxnSp>
        <p:nvCxnSpPr>
          <p:cNvPr id="11" name="Straight Arrow Connector 10"/>
          <p:cNvCxnSpPr>
            <a:stCxn id="23560" idx="2"/>
          </p:cNvCxnSpPr>
          <p:nvPr/>
        </p:nvCxnSpPr>
        <p:spPr>
          <a:xfrm flipH="1">
            <a:off x="6858000" y="522288"/>
            <a:ext cx="838200" cy="7731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ight Arrow 12">
            <a:hlinkClick r:id="rId4" action="ppaction://hlinksldjump"/>
          </p:cNvPr>
          <p:cNvSpPr/>
          <p:nvPr/>
        </p:nvSpPr>
        <p:spPr>
          <a:xfrm rot="10800000">
            <a:off x="8458200" y="6324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381000" y="990600"/>
            <a:ext cx="8534400" cy="830263"/>
          </a:xfrm>
          <a:prstGeom prst="rect">
            <a:avLst/>
          </a:prstGeom>
          <a:noFill/>
          <a:ln w="9525">
            <a:noFill/>
            <a:miter lim="800000"/>
            <a:headEnd/>
            <a:tailEnd/>
          </a:ln>
        </p:spPr>
        <p:txBody>
          <a:bodyPr>
            <a:spAutoFit/>
          </a:bodyPr>
          <a:lstStyle/>
          <a:p>
            <a:pPr marL="628650" indent="-628650" algn="just">
              <a:tabLst>
                <a:tab pos="628650" algn="l"/>
              </a:tabLst>
            </a:pPr>
            <a:endParaRPr lang="en-US" sz="1200" b="1">
              <a:solidFill>
                <a:srgbClr val="0000FF"/>
              </a:solidFill>
            </a:endParaRPr>
          </a:p>
          <a:p>
            <a:pPr marL="628650" indent="-628650" algn="just">
              <a:tabLst>
                <a:tab pos="628650" algn="l"/>
              </a:tabLst>
            </a:pPr>
            <a:endParaRPr lang="en-US" sz="1200" b="1">
              <a:solidFill>
                <a:srgbClr val="0000FF"/>
              </a:solidFill>
            </a:endParaRPr>
          </a:p>
          <a:p>
            <a:pPr marL="628650" indent="-628650" algn="just">
              <a:tabLst>
                <a:tab pos="628650" algn="l"/>
              </a:tabLst>
            </a:pPr>
            <a:endParaRPr lang="en-IN" sz="1200" b="1">
              <a:solidFill>
                <a:srgbClr val="0000FF"/>
              </a:solidFill>
            </a:endParaRPr>
          </a:p>
          <a:p>
            <a:pPr marL="628650" indent="-628650" algn="just">
              <a:tabLst>
                <a:tab pos="628650" algn="l"/>
              </a:tabLst>
            </a:pPr>
            <a:endParaRPr lang="en-US" sz="1200" b="1">
              <a:solidFill>
                <a:srgbClr val="0000FF"/>
              </a:solidFill>
            </a:endParaRPr>
          </a:p>
        </p:txBody>
      </p:sp>
      <p:sp>
        <p:nvSpPr>
          <p:cNvPr id="22531" name="Rectangle 11"/>
          <p:cNvSpPr>
            <a:spLocks noChangeArrowheads="1"/>
          </p:cNvSpPr>
          <p:nvPr/>
        </p:nvSpPr>
        <p:spPr bwMode="auto">
          <a:xfrm>
            <a:off x="457200" y="20002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22532" name="Rectangle 13"/>
          <p:cNvSpPr>
            <a:spLocks noChangeArrowheads="1"/>
          </p:cNvSpPr>
          <p:nvPr/>
        </p:nvSpPr>
        <p:spPr bwMode="auto">
          <a:xfrm>
            <a:off x="457200" y="5762625"/>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22533" name="Rectangle 14"/>
          <p:cNvSpPr>
            <a:spLocks noChangeArrowheads="1"/>
          </p:cNvSpPr>
          <p:nvPr/>
        </p:nvSpPr>
        <p:spPr bwMode="auto">
          <a:xfrm>
            <a:off x="0" y="75247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2534" name="Rectangle 15"/>
          <p:cNvSpPr>
            <a:spLocks noChangeArrowheads="1"/>
          </p:cNvSpPr>
          <p:nvPr/>
        </p:nvSpPr>
        <p:spPr bwMode="auto">
          <a:xfrm>
            <a:off x="457200" y="9658350"/>
            <a:ext cx="9144000" cy="0"/>
          </a:xfrm>
          <a:prstGeom prst="rect">
            <a:avLst/>
          </a:prstGeom>
          <a:noFill/>
          <a:ln w="9525">
            <a:noFill/>
            <a:miter lim="800000"/>
            <a:headEnd/>
            <a:tailEnd/>
          </a:ln>
        </p:spPr>
        <p:txBody>
          <a:bodyPr wrap="none" anchor="ctr">
            <a:spAutoFit/>
          </a:bodyPr>
          <a:lstStyle/>
          <a:p>
            <a:pPr algn="just" eaLnBrk="0" hangingPunct="0"/>
            <a:r>
              <a:rPr lang="en-US" sz="1200">
                <a:cs typeface="Times New Roman" pitchFamily="18" charset="0"/>
              </a:rPr>
              <a:t> </a:t>
            </a:r>
            <a:endParaRPr lang="en-US"/>
          </a:p>
        </p:txBody>
      </p:sp>
      <p:sp>
        <p:nvSpPr>
          <p:cNvPr id="22535" name="Rectangle 3"/>
          <p:cNvSpPr>
            <a:spLocks noChangeArrowheads="1"/>
          </p:cNvSpPr>
          <p:nvPr/>
        </p:nvSpPr>
        <p:spPr bwMode="auto">
          <a:xfrm>
            <a:off x="228600" y="0"/>
            <a:ext cx="8686800" cy="523875"/>
          </a:xfrm>
          <a:prstGeom prst="rect">
            <a:avLst/>
          </a:prstGeom>
          <a:noFill/>
          <a:ln w="9525">
            <a:noFill/>
            <a:miter lim="800000"/>
            <a:headEnd/>
            <a:tailEnd/>
          </a:ln>
        </p:spPr>
        <p:txBody>
          <a:bodyPr>
            <a:spAutoFit/>
          </a:bodyPr>
          <a:lstStyle/>
          <a:p>
            <a:pPr marL="341313" indent="-341313" algn="ctr" defTabSz="912813">
              <a:spcBef>
                <a:spcPts val="600"/>
              </a:spcBef>
              <a:spcAft>
                <a:spcPts val="600"/>
              </a:spcAft>
            </a:pPr>
            <a:r>
              <a:rPr lang="en-US" sz="2800" b="1">
                <a:solidFill>
                  <a:srgbClr val="008000"/>
                </a:solidFill>
              </a:rPr>
              <a:t>Schematic diagram</a:t>
            </a:r>
          </a:p>
        </p:txBody>
      </p:sp>
      <p:graphicFrame>
        <p:nvGraphicFramePr>
          <p:cNvPr id="9" name="Table 8"/>
          <p:cNvGraphicFramePr>
            <a:graphicFrameLocks noGrp="1"/>
          </p:cNvGraphicFramePr>
          <p:nvPr/>
        </p:nvGraphicFramePr>
        <p:xfrm>
          <a:off x="762000" y="685800"/>
          <a:ext cx="7543798" cy="6019797"/>
        </p:xfrm>
        <a:graphic>
          <a:graphicData uri="http://schemas.openxmlformats.org/drawingml/2006/table">
            <a:tbl>
              <a:tblPr/>
              <a:tblGrid>
                <a:gridCol w="727659"/>
                <a:gridCol w="997935"/>
                <a:gridCol w="374226"/>
                <a:gridCol w="337457"/>
                <a:gridCol w="997935"/>
                <a:gridCol w="337457"/>
                <a:gridCol w="337457"/>
                <a:gridCol w="337457"/>
                <a:gridCol w="337457"/>
                <a:gridCol w="337457"/>
                <a:gridCol w="337457"/>
                <a:gridCol w="337457"/>
                <a:gridCol w="997935"/>
                <a:gridCol w="374226"/>
                <a:gridCol w="374226"/>
              </a:tblGrid>
              <a:tr h="166293">
                <a:tc>
                  <a:txBody>
                    <a:bodyPr/>
                    <a:lstStyle/>
                    <a:p>
                      <a:endParaRPr lang="en-IN" sz="500" dirty="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505">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dirty="0">
                          <a:solidFill>
                            <a:srgbClr val="000000"/>
                          </a:solidFill>
                          <a:latin typeface="Calibri"/>
                          <a:ea typeface="Times New Roman"/>
                          <a:cs typeface="Times New Roman"/>
                        </a:rPr>
                        <a:t> </a:t>
                      </a:r>
                      <a:r>
                        <a:rPr lang="en-US" sz="1050" b="1" dirty="0">
                          <a:solidFill>
                            <a:srgbClr val="000000"/>
                          </a:solidFill>
                          <a:latin typeface="Calibri"/>
                          <a:ea typeface="Times New Roman"/>
                          <a:cs typeface="Times New Roman"/>
                        </a:rPr>
                        <a:t>300Wp</a:t>
                      </a:r>
                      <a:endParaRPr lang="en-IN" sz="1050" b="1" dirty="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dirty="0">
                          <a:solidFill>
                            <a:srgbClr val="000000"/>
                          </a:solidFill>
                          <a:latin typeface="Calibri"/>
                          <a:ea typeface="Times New Roman"/>
                          <a:cs typeface="Times New Roman"/>
                        </a:rPr>
                        <a:t> </a:t>
                      </a:r>
                      <a:r>
                        <a:rPr lang="en-US" sz="1050" b="1" dirty="0">
                          <a:solidFill>
                            <a:srgbClr val="000000"/>
                          </a:solidFill>
                          <a:latin typeface="Calibri"/>
                          <a:ea typeface="Times New Roman"/>
                          <a:cs typeface="Times New Roman"/>
                        </a:rPr>
                        <a:t>300Wp</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505">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1050" b="1" dirty="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505">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dirty="0">
                          <a:solidFill>
                            <a:srgbClr val="000000"/>
                          </a:solidFill>
                          <a:latin typeface="Calibri"/>
                          <a:ea typeface="Times New Roman"/>
                          <a:cs typeface="Times New Roman"/>
                        </a:rPr>
                        <a:t> </a:t>
                      </a:r>
                      <a:r>
                        <a:rPr lang="en-US" sz="1050" b="1" dirty="0">
                          <a:solidFill>
                            <a:srgbClr val="000000"/>
                          </a:solidFill>
                          <a:latin typeface="Calibri"/>
                          <a:ea typeface="Times New Roman"/>
                          <a:cs typeface="Times New Roman"/>
                        </a:rPr>
                        <a:t>300Wp</a:t>
                      </a:r>
                      <a:endParaRPr lang="en-IN" sz="1050" b="1" dirty="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1050" b="1">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505">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dirty="0">
                          <a:solidFill>
                            <a:srgbClr val="000000"/>
                          </a:solidFill>
                          <a:latin typeface="Calibri"/>
                          <a:ea typeface="Times New Roman"/>
                          <a:cs typeface="Times New Roman"/>
                        </a:rPr>
                        <a:t> </a:t>
                      </a:r>
                      <a:r>
                        <a:rPr lang="en-US" sz="1050" b="1" dirty="0">
                          <a:solidFill>
                            <a:srgbClr val="000000"/>
                          </a:solidFill>
                          <a:latin typeface="Calibri"/>
                          <a:ea typeface="Times New Roman"/>
                          <a:cs typeface="Times New Roman"/>
                        </a:rPr>
                        <a:t>300Wp</a:t>
                      </a:r>
                      <a:endParaRPr lang="en-IN" sz="1050" b="1" dirty="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1050" b="1">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505">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dirty="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1050" b="1">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9505">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spcAft>
                          <a:spcPts val="0"/>
                        </a:spcAft>
                      </a:pPr>
                      <a:r>
                        <a:rPr lang="en-US" sz="1050" b="1">
                          <a:solidFill>
                            <a:srgbClr val="000000"/>
                          </a:solidFill>
                          <a:latin typeface="Calibri"/>
                          <a:ea typeface="Times New Roman"/>
                          <a:cs typeface="Times New Roman"/>
                        </a:rPr>
                        <a:t> </a:t>
                      </a:r>
                      <a:endParaRPr lang="en-IN" sz="1050" b="1">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dirty="0">
                          <a:solidFill>
                            <a:srgbClr val="000000"/>
                          </a:solidFill>
                          <a:latin typeface="Calibri"/>
                          <a:ea typeface="Times New Roman"/>
                          <a:cs typeface="Times New Roman"/>
                        </a:rPr>
                        <a:t> </a:t>
                      </a:r>
                      <a:endParaRPr lang="en-IN" sz="500"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1050" b="1">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solidFill>
                            <a:srgbClr val="000000"/>
                          </a:solidFill>
                          <a:latin typeface="Calibri"/>
                          <a:ea typeface="Times New Roman"/>
                          <a:cs typeface="Times New Roman"/>
                        </a:rPr>
                        <a:t> 300Wp</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6293">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75334">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gridSpan="7">
                  <a:txBody>
                    <a:bodyPr/>
                    <a:lstStyle/>
                    <a:p>
                      <a:pPr algn="ctr">
                        <a:spcAft>
                          <a:spcPts val="0"/>
                        </a:spcAft>
                      </a:pPr>
                      <a:r>
                        <a:rPr lang="en-US" sz="1050" b="1" dirty="0">
                          <a:solidFill>
                            <a:srgbClr val="000000"/>
                          </a:solidFill>
                          <a:latin typeface="Calibri"/>
                          <a:ea typeface="Times New Roman"/>
                          <a:cs typeface="Times New Roman"/>
                        </a:rPr>
                        <a:t>JUNCTION BOX</a:t>
                      </a:r>
                      <a:endParaRPr lang="en-IN" sz="1050" b="1" dirty="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dirty="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rowSpan="4" gridSpan="3">
                  <a:txBody>
                    <a:bodyPr/>
                    <a:lstStyle/>
                    <a:p>
                      <a:pPr algn="ctr">
                        <a:spcAft>
                          <a:spcPts val="0"/>
                        </a:spcAft>
                      </a:pPr>
                      <a:r>
                        <a:rPr lang="en-US" sz="1050" b="1" kern="1200" dirty="0" smtClean="0">
                          <a:solidFill>
                            <a:srgbClr val="000000"/>
                          </a:solidFill>
                          <a:latin typeface="Calibri"/>
                          <a:ea typeface="Times New Roman"/>
                          <a:cs typeface="Times New Roman"/>
                        </a:rPr>
                        <a:t>EXISTING BATTERY BANK,</a:t>
                      </a:r>
                    </a:p>
                    <a:p>
                      <a:pPr algn="ctr">
                        <a:spcAft>
                          <a:spcPts val="0"/>
                        </a:spcAft>
                      </a:pPr>
                      <a:r>
                        <a:rPr lang="en-US" sz="1050" b="1" kern="1200" dirty="0" smtClean="0">
                          <a:solidFill>
                            <a:srgbClr val="000000"/>
                          </a:solidFill>
                          <a:latin typeface="Calibri"/>
                          <a:ea typeface="Times New Roman"/>
                          <a:cs typeface="Times New Roman"/>
                        </a:rPr>
                        <a:t>110V, 120Ah</a:t>
                      </a:r>
                      <a:endParaRPr lang="en-IN" sz="1050" b="1" kern="1200" dirty="0" smtClean="0">
                        <a:solidFill>
                          <a:srgbClr val="000000"/>
                        </a:solidFill>
                        <a:latin typeface="Calibri"/>
                        <a:ea typeface="Times New Roman"/>
                        <a:cs typeface="Times New Roman"/>
                      </a:endParaRPr>
                    </a:p>
                  </a:txBody>
                  <a:tcPr marL="29688" marR="2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IN"/>
                    </a:p>
                  </a:txBody>
                  <a:tcPr/>
                </a:tc>
                <a:tc rowSpan="4" h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4" gridSpan="9">
                  <a:txBody>
                    <a:bodyPr/>
                    <a:lstStyle/>
                    <a:p>
                      <a:pPr algn="ctr">
                        <a:spcAft>
                          <a:spcPts val="0"/>
                        </a:spcAft>
                      </a:pPr>
                      <a:r>
                        <a:rPr lang="en-US" sz="1050" b="1" dirty="0">
                          <a:solidFill>
                            <a:srgbClr val="000000"/>
                          </a:solidFill>
                          <a:latin typeface="Calibri"/>
                          <a:ea typeface="Times New Roman"/>
                          <a:cs typeface="Times New Roman"/>
                        </a:rPr>
                        <a:t>CHARGE CONTROLLER, 110V, 30A</a:t>
                      </a:r>
                      <a:endParaRPr lang="en-IN" sz="1050" dirty="0">
                        <a:latin typeface="Times New Roman"/>
                        <a:ea typeface="Times New Roman"/>
                        <a:cs typeface="Times New Roman"/>
                      </a:endParaRPr>
                    </a:p>
                  </a:txBody>
                  <a:tcPr marL="29688" marR="2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09753">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9"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endParaRPr lang="en-IN" sz="500" dirty="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09753">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9"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gridSpan="3"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9"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500">
                          <a:solidFill>
                            <a:srgbClr val="000000"/>
                          </a:solidFill>
                          <a:latin typeface="Calibri"/>
                          <a:ea typeface="Times New Roman"/>
                          <a:cs typeface="Times New Roman"/>
                        </a:rPr>
                        <a:t> </a:t>
                      </a:r>
                      <a:endParaRPr lang="en-IN" sz="500">
                        <a:latin typeface="Times New Roman"/>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rowSpan="2" gridSpan="7">
                  <a:txBody>
                    <a:bodyPr/>
                    <a:lstStyle/>
                    <a:p>
                      <a:pPr algn="ctr">
                        <a:spcAft>
                          <a:spcPts val="0"/>
                        </a:spcAft>
                      </a:pPr>
                      <a:r>
                        <a:rPr lang="en-US" sz="1050" b="1" dirty="0">
                          <a:solidFill>
                            <a:srgbClr val="000000"/>
                          </a:solidFill>
                          <a:latin typeface="Calibri"/>
                          <a:ea typeface="Times New Roman"/>
                          <a:cs typeface="Times New Roman"/>
                        </a:rPr>
                        <a:t>LOAD</a:t>
                      </a:r>
                      <a:endParaRPr lang="en-IN" sz="1050" dirty="0">
                        <a:latin typeface="Times New Roman"/>
                        <a:ea typeface="Times New Roman"/>
                        <a:cs typeface="Times New Roman"/>
                      </a:endParaRPr>
                    </a:p>
                  </a:txBody>
                  <a:tcPr marL="29688" marR="2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c rowSpan="2" h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r>
              <a:tr h="118780">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dirty="0">
                        <a:latin typeface="Calibri"/>
                        <a:ea typeface="Times New Roman"/>
                        <a:cs typeface="Times New Roman"/>
                      </a:endParaRPr>
                    </a:p>
                  </a:txBody>
                  <a:tcPr marL="29688" marR="29688" marT="0" marB="0" anchor="b">
                    <a:lnL>
                      <a:noFill/>
                    </a:lnL>
                    <a:lnR w="12700" cap="flat" cmpd="sng" algn="ctr">
                      <a:solidFill>
                        <a:srgbClr val="000000"/>
                      </a:solidFill>
                      <a:prstDash val="solid"/>
                      <a:round/>
                      <a:headEnd type="none" w="med" len="med"/>
                      <a:tailEnd type="none" w="med" len="med"/>
                    </a:lnR>
                    <a:lnT>
                      <a:noFill/>
                    </a:lnT>
                    <a:lnB>
                      <a:noFill/>
                    </a:lnB>
                  </a:tcPr>
                </a:tc>
                <a:tc gridSpan="7"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endParaRPr lang="en-IN" sz="500">
                        <a:latin typeface="Calibri"/>
                        <a:ea typeface="Times New Roman"/>
                        <a:cs typeface="Times New Roman"/>
                      </a:endParaRPr>
                    </a:p>
                  </a:txBody>
                  <a:tcPr marL="29688" marR="2968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IN" sz="500">
                        <a:latin typeface="Calibri"/>
                        <a:ea typeface="Times New Roman"/>
                        <a:cs typeface="Times New Roman"/>
                      </a:endParaRPr>
                    </a:p>
                  </a:txBody>
                  <a:tcPr marL="29688" marR="29688" marT="0" marB="0" anchor="b">
                    <a:lnL>
                      <a:noFill/>
                    </a:lnL>
                    <a:lnR>
                      <a:noFill/>
                    </a:lnR>
                    <a:lnT>
                      <a:noFill/>
                    </a:lnT>
                    <a:lnB>
                      <a:noFill/>
                    </a:lnB>
                  </a:tcPr>
                </a:tc>
                <a:tc>
                  <a:txBody>
                    <a:bodyPr/>
                    <a:lstStyle/>
                    <a:p>
                      <a:endParaRPr lang="en-IN" sz="500" dirty="0">
                        <a:latin typeface="Calibri"/>
                        <a:ea typeface="Times New Roman"/>
                        <a:cs typeface="Times New Roman"/>
                      </a:endParaRPr>
                    </a:p>
                  </a:txBody>
                  <a:tcPr marL="29688" marR="29688" marT="0" marB="0" anchor="b">
                    <a:lnL>
                      <a:noFill/>
                    </a:lnL>
                    <a:lnR>
                      <a:noFill/>
                    </a:lnR>
                    <a:lnT>
                      <a:noFill/>
                    </a:lnT>
                    <a:lnB>
                      <a:noFill/>
                    </a:lnB>
                  </a:tcPr>
                </a:tc>
              </a:tr>
            </a:tbl>
          </a:graphicData>
        </a:graphic>
      </p:graphicFrame>
      <p:cxnSp>
        <p:nvCxnSpPr>
          <p:cNvPr id="23201" name="AutoShape 1"/>
          <p:cNvCxnSpPr>
            <a:cxnSpLocks noChangeShapeType="1"/>
          </p:cNvCxnSpPr>
          <p:nvPr/>
        </p:nvCxnSpPr>
        <p:spPr bwMode="auto">
          <a:xfrm flipV="1">
            <a:off x="2133600" y="762000"/>
            <a:ext cx="533400" cy="122238"/>
          </a:xfrm>
          <a:prstGeom prst="straightConnector1">
            <a:avLst/>
          </a:prstGeom>
          <a:noFill/>
          <a:ln w="34925">
            <a:solidFill>
              <a:srgbClr val="FF0000"/>
            </a:solidFill>
            <a:round/>
            <a:headEnd/>
            <a:tailEnd type="triangle" w="med" len="med"/>
          </a:ln>
        </p:spPr>
      </p:cxnSp>
      <p:sp>
        <p:nvSpPr>
          <p:cNvPr id="23202" name="Text Box 2"/>
          <p:cNvSpPr txBox="1">
            <a:spLocks noChangeArrowheads="1"/>
          </p:cNvSpPr>
          <p:nvPr/>
        </p:nvSpPr>
        <p:spPr bwMode="auto">
          <a:xfrm>
            <a:off x="914400" y="762000"/>
            <a:ext cx="1216025" cy="228600"/>
          </a:xfrm>
          <a:prstGeom prst="rect">
            <a:avLst/>
          </a:prstGeom>
          <a:solidFill>
            <a:srgbClr val="FFFFFF"/>
          </a:solidFill>
          <a:ln w="9525">
            <a:solidFill>
              <a:srgbClr val="000000"/>
            </a:solidFill>
            <a:miter lim="800000"/>
            <a:headEnd/>
            <a:tailEnd/>
          </a:ln>
        </p:spPr>
        <p:txBody>
          <a:bodyPr/>
          <a:lstStyle/>
          <a:p>
            <a:pPr eaLnBrk="0" hangingPunct="0"/>
            <a:r>
              <a:rPr lang="en-US" sz="1200" b="1">
                <a:cs typeface="Times New Roman" pitchFamily="18" charset="0"/>
              </a:rPr>
              <a:t>Solar Module</a:t>
            </a:r>
            <a:endParaRPr lang="en-US"/>
          </a:p>
        </p:txBody>
      </p:sp>
      <p:sp>
        <p:nvSpPr>
          <p:cNvPr id="23203" name="Rectangle 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13" name="Right Arrow 12">
            <a:hlinkClick r:id="rId2" action="ppaction://hlinksldjump"/>
          </p:cNvPr>
          <p:cNvSpPr/>
          <p:nvPr/>
        </p:nvSpPr>
        <p:spPr>
          <a:xfrm rot="10800000">
            <a:off x="8458200" y="6324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143000"/>
          <a:ext cx="8382001" cy="4572000"/>
        </p:xfrm>
        <a:graphic>
          <a:graphicData uri="http://schemas.openxmlformats.org/drawingml/2006/table">
            <a:tbl>
              <a:tblPr/>
              <a:tblGrid>
                <a:gridCol w="1728053"/>
                <a:gridCol w="472194"/>
                <a:gridCol w="1763523"/>
                <a:gridCol w="472194"/>
                <a:gridCol w="1797886"/>
                <a:gridCol w="472194"/>
                <a:gridCol w="1675957"/>
              </a:tblGrid>
              <a:tr h="1337372">
                <a:tc rowSpan="3">
                  <a:txBody>
                    <a:bodyPr/>
                    <a:lstStyle/>
                    <a:p>
                      <a:pPr algn="ctr">
                        <a:lnSpc>
                          <a:spcPct val="100000"/>
                        </a:lnSpc>
                        <a:spcAft>
                          <a:spcPts val="0"/>
                        </a:spcAft>
                      </a:pPr>
                      <a:r>
                        <a:rPr lang="en-US" sz="1600" b="1" dirty="0">
                          <a:latin typeface="Arial"/>
                          <a:ea typeface="Times New Roman"/>
                        </a:rPr>
                        <a:t>Coach with Solar panel without alternator</a:t>
                      </a:r>
                      <a:endParaRPr lang="en-IN"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IN" sz="11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US" sz="1600" b="1" dirty="0">
                          <a:latin typeface="Arial"/>
                          <a:ea typeface="Times New Roman"/>
                        </a:rPr>
                        <a:t>Normal Coach with 4.5 kW alternator</a:t>
                      </a:r>
                      <a:endParaRPr lang="en-IN"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IN" sz="11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US" sz="1600" b="1" dirty="0">
                          <a:latin typeface="Arial"/>
                          <a:ea typeface="Times New Roman"/>
                        </a:rPr>
                        <a:t>Coach with Solar panel without alternator</a:t>
                      </a:r>
                      <a:endParaRPr lang="en-IN"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IN" sz="11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US" sz="1600" b="1" dirty="0">
                          <a:latin typeface="Arial"/>
                          <a:ea typeface="Times New Roman"/>
                        </a:rPr>
                        <a:t>Normal Coach with 4.5 kW alternator</a:t>
                      </a:r>
                      <a:endParaRPr lang="en-IN"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712">
                <a:tc vMerge="1">
                  <a:txBody>
                    <a:bodyPr/>
                    <a:lstStyle/>
                    <a:p>
                      <a:endParaRPr lang="en-IN"/>
                    </a:p>
                  </a:txBody>
                  <a:tcPr/>
                </a:tc>
                <a:tc>
                  <a:txBody>
                    <a:bodyPr/>
                    <a:lstStyle/>
                    <a:p>
                      <a:endParaRPr lang="en-IN"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00000"/>
                        </a:lnSpc>
                      </a:pPr>
                      <a:endParaRPr lang="en-IN"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00000"/>
                        </a:lnSpc>
                      </a:pPr>
                      <a:endParaRPr lang="en-IN"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1562916">
                <a:tc vMerge="1">
                  <a:txBody>
                    <a:bodyPr/>
                    <a:lstStyle/>
                    <a:p>
                      <a:endParaRPr lang="en-IN"/>
                    </a:p>
                  </a:txBody>
                  <a:tcPr/>
                </a:tc>
                <a:tc>
                  <a:txBody>
                    <a:bodyPr/>
                    <a:lstStyle/>
                    <a:p>
                      <a:endParaRPr lang="en-IN"/>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n-IN"/>
                    </a:p>
                  </a:txBody>
                  <a:tcPr/>
                </a:tc>
                <a:tc>
                  <a:txBody>
                    <a:bodyPr/>
                    <a:lstStyle/>
                    <a:p>
                      <a:pPr>
                        <a:lnSpc>
                          <a:spcPct val="100000"/>
                        </a:lnSpc>
                      </a:pPr>
                      <a:endParaRPr lang="en-IN"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n-IN"/>
                    </a:p>
                  </a:txBody>
                  <a:tcPr/>
                </a:tc>
                <a:tc>
                  <a:txBody>
                    <a:bodyPr/>
                    <a:lstStyle/>
                    <a:p>
                      <a:pPr>
                        <a:lnSpc>
                          <a:spcPct val="100000"/>
                        </a:lnSpc>
                      </a:pPr>
                      <a:endParaRPr lang="en-IN"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n-IN"/>
                    </a:p>
                  </a:txBody>
                  <a:tcPr/>
                </a:tc>
              </a:tr>
            </a:tbl>
          </a:graphicData>
        </a:graphic>
      </p:graphicFrame>
      <p:sp>
        <p:nvSpPr>
          <p:cNvPr id="3" name="Right Arrow 2">
            <a:hlinkClick r:id="rId2" action="ppaction://hlinksldjump"/>
          </p:cNvPr>
          <p:cNvSpPr/>
          <p:nvPr/>
        </p:nvSpPr>
        <p:spPr>
          <a:xfrm rot="10800000">
            <a:off x="8458200" y="6400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7999"/>
        </p:xfrm>
        <a:graphic>
          <a:graphicData uri="http://schemas.openxmlformats.org/drawingml/2006/table">
            <a:tbl>
              <a:tblPr firstRow="1" bandRow="1">
                <a:tableStyleId>{5C22544A-7EE6-4342-B048-85BDC9FD1C3A}</a:tableStyleId>
              </a:tblPr>
              <a:tblGrid>
                <a:gridCol w="9144000"/>
              </a:tblGrid>
              <a:tr h="1165800">
                <a:tc>
                  <a:txBody>
                    <a:bodyPr/>
                    <a:lstStyle/>
                    <a:p>
                      <a:pPr algn="ctr"/>
                      <a:endParaRPr lang="en-US" sz="500" b="1" dirty="0" smtClean="0">
                        <a:solidFill>
                          <a:schemeClr val="bg1"/>
                        </a:solidFill>
                        <a:latin typeface="Arial" pitchFamily="34" charset="0"/>
                        <a:cs typeface="Arial" pitchFamily="34" charset="0"/>
                      </a:endParaRPr>
                    </a:p>
                    <a:p>
                      <a:pPr marL="450850" lvl="2" indent="-450850" algn="ctr">
                        <a:spcBef>
                          <a:spcPts val="600"/>
                        </a:spcBef>
                        <a:spcAft>
                          <a:spcPts val="600"/>
                        </a:spcAft>
                      </a:pPr>
                      <a:r>
                        <a:rPr lang="en-US" sz="2800" b="1" u="sng" dirty="0" smtClean="0">
                          <a:solidFill>
                            <a:schemeClr val="bg1"/>
                          </a:solidFill>
                        </a:rPr>
                        <a:t>Financial viability of system with complete roof covered with PV modules</a:t>
                      </a:r>
                      <a:endParaRPr lang="en-US" sz="2800" b="1" u="sng" dirty="0">
                        <a:solidFill>
                          <a:schemeClr val="bg1"/>
                        </a:solidFill>
                      </a:endParaRPr>
                    </a:p>
                  </a:txBody>
                  <a:tcPr anchor="ctr">
                    <a:solidFill>
                      <a:srgbClr val="9900CC"/>
                    </a:solidFill>
                  </a:tcPr>
                </a:tc>
              </a:tr>
              <a:tr h="550517">
                <a:tc>
                  <a:txBody>
                    <a:bodyPr/>
                    <a:lstStyle/>
                    <a:p>
                      <a:pPr marL="457200" indent="-457200">
                        <a:spcBef>
                          <a:spcPts val="600"/>
                        </a:spcBef>
                        <a:spcAft>
                          <a:spcPts val="600"/>
                        </a:spcAft>
                        <a:buFont typeface="Calibri" pitchFamily="34" charset="0"/>
                        <a:buNone/>
                        <a:tabLst>
                          <a:tab pos="5297488" algn="l"/>
                        </a:tabLst>
                      </a:pPr>
                      <a:r>
                        <a:rPr lang="en-US" sz="2800" b="1" dirty="0" smtClean="0"/>
                        <a:t>     Cost of provision of solar panel = 6.0 </a:t>
                      </a:r>
                      <a:r>
                        <a:rPr lang="en-US" sz="2800" b="1" dirty="0" err="1" smtClean="0"/>
                        <a:t>Lacs</a:t>
                      </a:r>
                      <a:r>
                        <a:rPr lang="en-US" sz="2800" b="1" dirty="0" smtClean="0"/>
                        <a:t>/coach</a:t>
                      </a:r>
                    </a:p>
                  </a:txBody>
                  <a:tcPr/>
                </a:tc>
              </a:tr>
              <a:tr h="4209834">
                <a:tc>
                  <a:txBody>
                    <a:bodyPr/>
                    <a:lstStyle/>
                    <a:p>
                      <a:pPr marL="457200" indent="-457200">
                        <a:spcBef>
                          <a:spcPts val="600"/>
                        </a:spcBef>
                        <a:spcAft>
                          <a:spcPts val="600"/>
                        </a:spcAft>
                        <a:tabLst>
                          <a:tab pos="5297488" algn="l"/>
                        </a:tabLst>
                      </a:pPr>
                      <a:r>
                        <a:rPr lang="en-US" sz="3600" b="1" baseline="0" dirty="0" smtClean="0">
                          <a:solidFill>
                            <a:schemeClr val="tx1"/>
                          </a:solidFill>
                        </a:rPr>
                        <a:t>    </a:t>
                      </a:r>
                      <a:r>
                        <a:rPr lang="en-IN" sz="2800" b="1" dirty="0" smtClean="0"/>
                        <a:t>Saving with solar panels/coach/annum = Rs 1.27 </a:t>
                      </a:r>
                      <a:r>
                        <a:rPr lang="en-IN" sz="2800" b="1" dirty="0" err="1" smtClean="0"/>
                        <a:t>Lacs</a:t>
                      </a:r>
                      <a:endParaRPr lang="en-IN" sz="2800" b="1" dirty="0" smtClean="0"/>
                    </a:p>
                    <a:p>
                      <a:pPr marL="812800" lvl="1" indent="-363538">
                        <a:spcBef>
                          <a:spcPts val="600"/>
                        </a:spcBef>
                        <a:spcAft>
                          <a:spcPts val="600"/>
                        </a:spcAft>
                        <a:buFont typeface="Arial" charset="0"/>
                        <a:buChar char="•"/>
                        <a:tabLst>
                          <a:tab pos="5297488" algn="l"/>
                        </a:tabLst>
                      </a:pPr>
                      <a:r>
                        <a:rPr lang="en-IN" sz="2800" b="1" dirty="0" smtClean="0"/>
                        <a:t>Av. Generation by solar energy for the complete year = 9.55 Units/Day</a:t>
                      </a:r>
                    </a:p>
                    <a:p>
                      <a:pPr marL="812800" lvl="1" indent="-363538">
                        <a:spcBef>
                          <a:spcPts val="600"/>
                        </a:spcBef>
                        <a:spcAft>
                          <a:spcPts val="600"/>
                        </a:spcAft>
                        <a:buFont typeface="Arial" charset="0"/>
                        <a:buChar char="•"/>
                        <a:tabLst>
                          <a:tab pos="5297488" algn="l"/>
                        </a:tabLst>
                      </a:pPr>
                      <a:r>
                        <a:rPr lang="en-US" sz="2800" b="1" dirty="0" smtClean="0"/>
                        <a:t>Saving with solar panel per annum = 3486 Units</a:t>
                      </a:r>
                    </a:p>
                    <a:p>
                      <a:pPr marL="812800" lvl="1" indent="-363538">
                        <a:spcBef>
                          <a:spcPts val="600"/>
                        </a:spcBef>
                        <a:spcAft>
                          <a:spcPts val="600"/>
                        </a:spcAft>
                        <a:buFont typeface="Arial" charset="0"/>
                        <a:buChar char="•"/>
                        <a:tabLst>
                          <a:tab pos="5297488" algn="l"/>
                        </a:tabLst>
                      </a:pPr>
                      <a:r>
                        <a:rPr lang="en-US" sz="2800" b="1" dirty="0" smtClean="0"/>
                        <a:t>Saving of revenue @ 15.88/Unit = Rs 55,358.00/Annum</a:t>
                      </a:r>
                    </a:p>
                    <a:p>
                      <a:pPr marL="812800" lvl="1" indent="-363538">
                        <a:spcBef>
                          <a:spcPts val="600"/>
                        </a:spcBef>
                        <a:spcAft>
                          <a:spcPts val="600"/>
                        </a:spcAft>
                        <a:buFont typeface="Arial" charset="0"/>
                        <a:buChar char="•"/>
                        <a:tabLst>
                          <a:tab pos="5297488" algn="l"/>
                        </a:tabLst>
                      </a:pPr>
                      <a:r>
                        <a:rPr lang="en-US" sz="2800" b="1" dirty="0" smtClean="0"/>
                        <a:t>Saving due to low maintenance = Rs72,000.00/Annum</a:t>
                      </a:r>
                    </a:p>
                    <a:p>
                      <a:pPr marL="812800" lvl="1" indent="-363538">
                        <a:spcBef>
                          <a:spcPts val="600"/>
                        </a:spcBef>
                        <a:spcAft>
                          <a:spcPts val="600"/>
                        </a:spcAft>
                        <a:buFont typeface="Arial" charset="0"/>
                        <a:buChar char="•"/>
                        <a:tabLst>
                          <a:tab pos="5297488" algn="l"/>
                        </a:tabLst>
                      </a:pPr>
                      <a:r>
                        <a:rPr lang="en-US" sz="2800" b="1" dirty="0" smtClean="0"/>
                        <a:t>Effective saving per year = Rs 1,27,358.00/Annum</a:t>
                      </a:r>
                      <a:endParaRPr lang="en-IN" sz="2800" b="1" dirty="0" smtClean="0"/>
                    </a:p>
                  </a:txBody>
                  <a:tcPr/>
                </a:tc>
              </a:tr>
              <a:tr h="931848">
                <a:tc>
                  <a:txBody>
                    <a:bodyPr/>
                    <a:lstStyle/>
                    <a:p>
                      <a:pPr marL="450850" lvl="2" indent="-450850" algn="just">
                        <a:buFont typeface="Wingdings" pitchFamily="2" charset="2"/>
                        <a:buNone/>
                        <a:defRPr/>
                      </a:pPr>
                      <a:r>
                        <a:rPr lang="en-US" sz="3200" b="1" baseline="0" dirty="0" smtClean="0">
                          <a:solidFill>
                            <a:schemeClr val="tx1"/>
                          </a:solidFill>
                        </a:rPr>
                        <a:t>    </a:t>
                      </a:r>
                      <a:r>
                        <a:rPr lang="en-IN" sz="3200" b="1" dirty="0" smtClean="0"/>
                        <a:t> </a:t>
                      </a:r>
                      <a:r>
                        <a:rPr lang="en-IN" sz="2800" b="1" dirty="0" smtClean="0"/>
                        <a:t>ROR is about 5 years</a:t>
                      </a:r>
                      <a:r>
                        <a:rPr lang="en-US" sz="2800" b="1" dirty="0" smtClean="0">
                          <a:solidFill>
                            <a:srgbClr val="0000FF"/>
                          </a:solidFill>
                        </a:rPr>
                        <a:t> </a:t>
                      </a:r>
                      <a:endParaRPr lang="en-US" sz="3200" b="1" dirty="0" smtClean="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1788093">
                <a:tc>
                  <a:txBody>
                    <a:bodyPr/>
                    <a:lstStyle/>
                    <a:p>
                      <a:pPr algn="ctr"/>
                      <a:endParaRPr lang="en-US" sz="500" b="1" dirty="0" smtClean="0">
                        <a:solidFill>
                          <a:schemeClr val="bg1"/>
                        </a:solidFill>
                        <a:latin typeface="Arial" pitchFamily="34" charset="0"/>
                        <a:cs typeface="Arial" pitchFamily="34" charset="0"/>
                      </a:endParaRPr>
                    </a:p>
                    <a:p>
                      <a:pPr algn="ctr">
                        <a:defRPr/>
                      </a:pPr>
                      <a:r>
                        <a:rPr lang="en-US" sz="3200" b="1" u="sng" dirty="0" smtClean="0">
                          <a:solidFill>
                            <a:schemeClr val="bg1"/>
                          </a:solidFill>
                        </a:rPr>
                        <a:t>Saving due to maintenance in solar coach</a:t>
                      </a:r>
                      <a:endParaRPr lang="en-US" sz="3200" b="1" u="sng" dirty="0">
                        <a:solidFill>
                          <a:schemeClr val="bg1"/>
                        </a:solidFill>
                      </a:endParaRPr>
                    </a:p>
                  </a:txBody>
                  <a:tcPr anchor="ctr">
                    <a:solidFill>
                      <a:srgbClr val="9900CC"/>
                    </a:solidFill>
                  </a:tcPr>
                </a:tc>
              </a:tr>
              <a:tr h="2112266">
                <a:tc>
                  <a:txBody>
                    <a:bodyPr/>
                    <a:lstStyle/>
                    <a:p>
                      <a:pPr marL="812800" lvl="1" indent="-812800">
                        <a:buFont typeface="Wingdings" pitchFamily="2" charset="2"/>
                        <a:buNone/>
                        <a:defRPr/>
                      </a:pPr>
                      <a:r>
                        <a:rPr lang="en-US" sz="3200" b="1" baseline="0" dirty="0" smtClean="0">
                          <a:solidFill>
                            <a:schemeClr val="tx1"/>
                          </a:solidFill>
                        </a:rPr>
                        <a:t>     </a:t>
                      </a:r>
                      <a:r>
                        <a:rPr lang="en-US" sz="2800" b="1" dirty="0" smtClean="0"/>
                        <a:t>For a rake of 20 coaches</a:t>
                      </a:r>
                    </a:p>
                    <a:p>
                      <a:pPr marL="1074738" lvl="2" indent="-617538">
                        <a:buFont typeface="Wingdings" pitchFamily="2" charset="2"/>
                        <a:buNone/>
                        <a:defRPr/>
                      </a:pPr>
                      <a:r>
                        <a:rPr lang="en-US" sz="2800" b="1" dirty="0" smtClean="0"/>
                        <a:t>       Minimum 2 skilled &amp; 2 unskilled staff are deputed</a:t>
                      </a:r>
                      <a:r>
                        <a:rPr lang="en-US" sz="2800" b="1" baseline="0" dirty="0" smtClean="0"/>
                        <a:t> </a:t>
                      </a:r>
                      <a:r>
                        <a:rPr lang="en-US" sz="2800" b="1" dirty="0" smtClean="0"/>
                        <a:t>for </a:t>
                      </a:r>
                      <a:r>
                        <a:rPr lang="en-US" sz="2800" b="1" dirty="0" err="1" smtClean="0"/>
                        <a:t>underframe</a:t>
                      </a:r>
                      <a:endParaRPr lang="en-US" sz="2800" b="1" dirty="0" smtClean="0"/>
                    </a:p>
                  </a:txBody>
                  <a:tcPr/>
                </a:tc>
              </a:tr>
              <a:tr h="853895">
                <a:tc>
                  <a:txBody>
                    <a:bodyPr/>
                    <a:lstStyle/>
                    <a:p>
                      <a:pPr marL="812800" lvl="2" indent="-812800">
                        <a:buFont typeface="Wingdings" pitchFamily="2" charset="2"/>
                        <a:buNone/>
                        <a:defRPr/>
                      </a:pPr>
                      <a:r>
                        <a:rPr lang="en-US" sz="3200" b="1" baseline="0" dirty="0" smtClean="0">
                          <a:solidFill>
                            <a:schemeClr val="tx1"/>
                          </a:solidFill>
                        </a:rPr>
                        <a:t>     </a:t>
                      </a:r>
                      <a:r>
                        <a:rPr lang="en-US" sz="2800" b="1" dirty="0" smtClean="0"/>
                        <a:t>Minimum staff/day/coach = 0.1 skilled &amp; 0.1 unskilled </a:t>
                      </a:r>
                    </a:p>
                  </a:txBody>
                  <a:tcPr/>
                </a:tc>
              </a:tr>
              <a:tr h="2103746">
                <a:tc>
                  <a:txBody>
                    <a:bodyPr/>
                    <a:lstStyle/>
                    <a:p>
                      <a:pPr marL="812800" lvl="2" indent="-812800">
                        <a:buFont typeface="Wingdings" pitchFamily="2" charset="2"/>
                        <a:buNone/>
                        <a:defRPr/>
                      </a:pPr>
                      <a:r>
                        <a:rPr lang="en-US" sz="2400" b="1" dirty="0" smtClean="0"/>
                        <a:t>      </a:t>
                      </a:r>
                      <a:r>
                        <a:rPr lang="en-US" sz="2800" b="1" dirty="0" smtClean="0"/>
                        <a:t>Staff expenditure/coach/month </a:t>
                      </a:r>
                      <a:r>
                        <a:rPr lang="en-US" sz="2800" b="1" baseline="0" dirty="0" smtClean="0"/>
                        <a:t>                       </a:t>
                      </a:r>
                      <a:r>
                        <a:rPr lang="en-US" sz="2800" b="1" dirty="0" smtClean="0"/>
                        <a:t>6000.00 </a:t>
                      </a:r>
                    </a:p>
                    <a:p>
                      <a:pPr marL="812800" lvl="2" indent="-812800">
                        <a:buFont typeface="Wingdings" pitchFamily="2" charset="2"/>
                        <a:buNone/>
                        <a:defRPr/>
                      </a:pPr>
                      <a:r>
                        <a:rPr lang="en-US" sz="2800" b="1" baseline="0" dirty="0" smtClean="0"/>
                        <a:t>     </a:t>
                      </a:r>
                      <a:r>
                        <a:rPr lang="en-US" sz="2800" b="1" dirty="0" smtClean="0"/>
                        <a:t>Staff expenditure/coach/year                           72000.00</a:t>
                      </a:r>
                    </a:p>
                    <a:p>
                      <a:pPr marL="812800" lvl="2" indent="-812800">
                        <a:buFont typeface="Wingdings" pitchFamily="2" charset="2"/>
                        <a:buNone/>
                        <a:defRPr/>
                      </a:pPr>
                      <a:endParaRPr lang="en-IN" sz="24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8001"/>
        </p:xfrm>
        <a:graphic>
          <a:graphicData uri="http://schemas.openxmlformats.org/drawingml/2006/table">
            <a:tbl>
              <a:tblPr firstRow="1" bandRow="1">
                <a:tableStyleId>{5C22544A-7EE6-4342-B048-85BDC9FD1C3A}</a:tableStyleId>
              </a:tblPr>
              <a:tblGrid>
                <a:gridCol w="9144000"/>
              </a:tblGrid>
              <a:tr h="1258779">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Solar energy</a:t>
                      </a:r>
                      <a:r>
                        <a:rPr lang="en-US" sz="4400" b="1" baseline="0" dirty="0" smtClean="0">
                          <a:solidFill>
                            <a:schemeClr val="bg1"/>
                          </a:solidFill>
                          <a:latin typeface="Arial" pitchFamily="34" charset="0"/>
                          <a:cs typeface="Arial" pitchFamily="34" charset="0"/>
                        </a:rPr>
                        <a:t> - advantages</a:t>
                      </a:r>
                      <a:endParaRPr lang="en-IN" sz="4800" dirty="0">
                        <a:solidFill>
                          <a:schemeClr val="bg1"/>
                        </a:solidFill>
                        <a:latin typeface="Arial" pitchFamily="34" charset="0"/>
                        <a:cs typeface="Arial" pitchFamily="34" charset="0"/>
                      </a:endParaRPr>
                    </a:p>
                  </a:txBody>
                  <a:tcPr>
                    <a:solidFill>
                      <a:srgbClr val="9900CC"/>
                    </a:solidFill>
                  </a:tcPr>
                </a:tc>
              </a:tr>
              <a:tr h="863374">
                <a:tc>
                  <a:txBody>
                    <a:bodyPr/>
                    <a:lstStyle/>
                    <a:p>
                      <a:pPr algn="just"/>
                      <a:r>
                        <a:rPr lang="en-US" sz="3600" b="1" kern="1200" dirty="0" smtClean="0">
                          <a:solidFill>
                            <a:schemeClr val="accent1">
                              <a:lumMod val="50000"/>
                            </a:schemeClr>
                          </a:solidFill>
                          <a:latin typeface="+mn-lt"/>
                          <a:ea typeface="+mn-ea"/>
                          <a:cs typeface="+mn-cs"/>
                        </a:rPr>
                        <a:t>Inexhaustible source of energy</a:t>
                      </a:r>
                      <a:endParaRPr lang="en-US" sz="3600" b="1" kern="1200" dirty="0">
                        <a:solidFill>
                          <a:schemeClr val="accent1">
                            <a:lumMod val="50000"/>
                          </a:schemeClr>
                        </a:solidFill>
                        <a:latin typeface="+mn-lt"/>
                        <a:ea typeface="+mn-ea"/>
                        <a:cs typeface="+mn-cs"/>
                      </a:endParaRPr>
                    </a:p>
                  </a:txBody>
                  <a:tcPr/>
                </a:tc>
              </a:tr>
              <a:tr h="863374">
                <a:tc>
                  <a:txBody>
                    <a:bodyPr/>
                    <a:lstStyle/>
                    <a:p>
                      <a:pPr algn="just"/>
                      <a:r>
                        <a:rPr lang="en-IN" sz="3600" b="1" kern="1200" dirty="0" smtClean="0">
                          <a:solidFill>
                            <a:schemeClr val="accent1">
                              <a:lumMod val="50000"/>
                            </a:schemeClr>
                          </a:solidFill>
                          <a:latin typeface="+mn-lt"/>
                          <a:ea typeface="+mn-ea"/>
                          <a:cs typeface="+mn-cs"/>
                        </a:rPr>
                        <a:t>Clean and environment friendly source</a:t>
                      </a:r>
                      <a:endParaRPr lang="en-IN" sz="3600" b="1" kern="1200" dirty="0">
                        <a:solidFill>
                          <a:schemeClr val="accent1">
                            <a:lumMod val="50000"/>
                          </a:schemeClr>
                        </a:solidFill>
                        <a:latin typeface="+mn-lt"/>
                        <a:ea typeface="+mn-ea"/>
                        <a:cs typeface="+mn-cs"/>
                      </a:endParaRPr>
                    </a:p>
                  </a:txBody>
                  <a:tcPr/>
                </a:tc>
              </a:tr>
              <a:tr h="863374">
                <a:tc>
                  <a:txBody>
                    <a:bodyPr/>
                    <a:lstStyle/>
                    <a:p>
                      <a:pPr algn="just"/>
                      <a:r>
                        <a:rPr lang="en-IN" sz="3600" b="1" kern="1200" dirty="0" smtClean="0">
                          <a:solidFill>
                            <a:schemeClr val="accent1">
                              <a:lumMod val="50000"/>
                            </a:schemeClr>
                          </a:solidFill>
                          <a:latin typeface="+mn-lt"/>
                          <a:ea typeface="+mn-ea"/>
                          <a:cs typeface="+mn-cs"/>
                        </a:rPr>
                        <a:t>Noise free</a:t>
                      </a:r>
                      <a:endParaRPr lang="en-IN" sz="3600" b="1" kern="1200" dirty="0">
                        <a:solidFill>
                          <a:schemeClr val="accent1">
                            <a:lumMod val="50000"/>
                          </a:schemeClr>
                        </a:solidFill>
                        <a:latin typeface="+mn-lt"/>
                        <a:ea typeface="+mn-ea"/>
                        <a:cs typeface="+mn-cs"/>
                      </a:endParaRPr>
                    </a:p>
                  </a:txBody>
                  <a:tcPr/>
                </a:tc>
              </a:tr>
              <a:tr h="1590426">
                <a:tc>
                  <a:txBody>
                    <a:bodyPr/>
                    <a:lstStyle/>
                    <a:p>
                      <a:pPr algn="just"/>
                      <a:r>
                        <a:rPr lang="en-IN" sz="3600" b="1" kern="1200" dirty="0" smtClean="0">
                          <a:solidFill>
                            <a:schemeClr val="accent1">
                              <a:lumMod val="50000"/>
                            </a:schemeClr>
                          </a:solidFill>
                          <a:latin typeface="+mn-lt"/>
                          <a:ea typeface="+mn-ea"/>
                          <a:cs typeface="+mn-cs"/>
                        </a:rPr>
                        <a:t>Potential to meet significant portion of Railways present and future energy needs</a:t>
                      </a:r>
                      <a:endParaRPr lang="en-IN" sz="3600" b="1" kern="1200" dirty="0">
                        <a:solidFill>
                          <a:schemeClr val="accent1">
                            <a:lumMod val="50000"/>
                          </a:schemeClr>
                        </a:solidFill>
                        <a:latin typeface="+mn-lt"/>
                        <a:ea typeface="+mn-ea"/>
                        <a:cs typeface="+mn-cs"/>
                      </a:endParaRPr>
                    </a:p>
                  </a:txBody>
                  <a:tcPr/>
                </a:tc>
              </a:tr>
              <a:tr h="1418674">
                <a:tc>
                  <a:txBody>
                    <a:bodyPr/>
                    <a:lstStyle/>
                    <a:p>
                      <a:pPr algn="just"/>
                      <a:r>
                        <a:rPr lang="en-IN" sz="3600" b="1" kern="1200" dirty="0" smtClean="0">
                          <a:solidFill>
                            <a:schemeClr val="accent1">
                              <a:lumMod val="50000"/>
                            </a:schemeClr>
                          </a:solidFill>
                          <a:latin typeface="+mn-lt"/>
                          <a:ea typeface="+mn-ea"/>
                          <a:cs typeface="+mn-cs"/>
                        </a:rPr>
                        <a:t>Most promising renewable source of energy</a:t>
                      </a:r>
                      <a:endParaRPr lang="en-IN" sz="3600" b="1" kern="1200" dirty="0">
                        <a:solidFill>
                          <a:schemeClr val="accent1">
                            <a:lumMod val="50000"/>
                          </a:schemeClr>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8002"/>
        </p:xfrm>
        <a:graphic>
          <a:graphicData uri="http://schemas.openxmlformats.org/drawingml/2006/table">
            <a:tbl>
              <a:tblPr firstRow="1" bandRow="1">
                <a:tableStyleId>{5C22544A-7EE6-4342-B048-85BDC9FD1C3A}</a:tableStyleId>
              </a:tblPr>
              <a:tblGrid>
                <a:gridCol w="9144000"/>
              </a:tblGrid>
              <a:tr h="1254518">
                <a:tc>
                  <a:txBody>
                    <a:bodyPr/>
                    <a:lstStyle/>
                    <a:p>
                      <a:pPr algn="ctr"/>
                      <a:endParaRPr lang="en-US" sz="500" b="1" dirty="0" smtClean="0">
                        <a:solidFill>
                          <a:schemeClr val="bg1"/>
                        </a:solidFill>
                        <a:latin typeface="Arial" pitchFamily="34" charset="0"/>
                        <a:cs typeface="Arial" pitchFamily="34" charset="0"/>
                      </a:endParaRPr>
                    </a:p>
                    <a:p>
                      <a:pPr algn="ctr"/>
                      <a:r>
                        <a:rPr lang="en-US" sz="4400" b="1" dirty="0" smtClean="0">
                          <a:solidFill>
                            <a:schemeClr val="bg1"/>
                          </a:solidFill>
                          <a:latin typeface="Arial" pitchFamily="34" charset="0"/>
                          <a:cs typeface="Arial" pitchFamily="34" charset="0"/>
                        </a:rPr>
                        <a:t>Solar energy</a:t>
                      </a:r>
                      <a:r>
                        <a:rPr lang="en-US" sz="4400" b="1" baseline="0" dirty="0" smtClean="0">
                          <a:solidFill>
                            <a:schemeClr val="bg1"/>
                          </a:solidFill>
                          <a:latin typeface="Arial" pitchFamily="34" charset="0"/>
                          <a:cs typeface="Arial" pitchFamily="34" charset="0"/>
                        </a:rPr>
                        <a:t> – Road blocks</a:t>
                      </a:r>
                      <a:endParaRPr lang="en-IN" sz="4800" dirty="0">
                        <a:solidFill>
                          <a:schemeClr val="bg1"/>
                        </a:solidFill>
                        <a:latin typeface="Arial" pitchFamily="34" charset="0"/>
                        <a:cs typeface="Arial" pitchFamily="34" charset="0"/>
                      </a:endParaRPr>
                    </a:p>
                  </a:txBody>
                  <a:tcPr anchor="ctr">
                    <a:solidFill>
                      <a:srgbClr val="9900CC"/>
                    </a:solidFill>
                  </a:tcPr>
                </a:tc>
              </a:tr>
              <a:tr h="813568">
                <a:tc>
                  <a:txBody>
                    <a:bodyPr/>
                    <a:lstStyle/>
                    <a:p>
                      <a:pPr marL="0" algn="l" defTabSz="914400" rtl="0" eaLnBrk="1" latinLnBrk="0" hangingPunct="1"/>
                      <a:r>
                        <a:rPr lang="en-US" sz="3600" b="1" kern="1200" dirty="0" smtClean="0">
                          <a:solidFill>
                            <a:schemeClr val="accent1">
                              <a:lumMod val="50000"/>
                            </a:schemeClr>
                          </a:solidFill>
                          <a:latin typeface="+mn-lt"/>
                          <a:ea typeface="+mn-ea"/>
                          <a:cs typeface="+mn-cs"/>
                        </a:rPr>
                        <a:t>Higher initial cost</a:t>
                      </a:r>
                      <a:endParaRPr lang="en-US" sz="3600" b="1" kern="1200" dirty="0">
                        <a:solidFill>
                          <a:schemeClr val="accent1">
                            <a:lumMod val="50000"/>
                          </a:schemeClr>
                        </a:solidFill>
                        <a:latin typeface="+mn-lt"/>
                        <a:ea typeface="+mn-ea"/>
                        <a:cs typeface="+mn-cs"/>
                      </a:endParaRPr>
                    </a:p>
                  </a:txBody>
                  <a:tcPr/>
                </a:tc>
              </a:tr>
              <a:tr h="813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600" b="1" kern="1200" dirty="0" smtClean="0">
                          <a:solidFill>
                            <a:schemeClr val="accent1">
                              <a:lumMod val="50000"/>
                            </a:schemeClr>
                          </a:solidFill>
                          <a:latin typeface="+mn-lt"/>
                          <a:ea typeface="+mn-ea"/>
                          <a:cs typeface="+mn-cs"/>
                        </a:rPr>
                        <a:t>Large area requirements</a:t>
                      </a:r>
                    </a:p>
                  </a:txBody>
                  <a:tcPr/>
                </a:tc>
              </a:tr>
              <a:tr h="831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600" b="1" kern="1200" dirty="0" smtClean="0">
                          <a:solidFill>
                            <a:schemeClr val="accent1">
                              <a:lumMod val="50000"/>
                            </a:schemeClr>
                          </a:solidFill>
                          <a:latin typeface="+mn-lt"/>
                          <a:ea typeface="+mn-ea"/>
                          <a:cs typeface="+mn-cs"/>
                        </a:rPr>
                        <a:t>Location and orientation of the power panels</a:t>
                      </a:r>
                    </a:p>
                  </a:txBody>
                  <a:tcPr/>
                </a:tc>
              </a:tr>
              <a:tr h="761442">
                <a:tc>
                  <a:txBody>
                    <a:bodyPr/>
                    <a:lstStyle/>
                    <a:p>
                      <a:pPr marL="0" algn="l" defTabSz="914400" rtl="0" eaLnBrk="1" latinLnBrk="0" hangingPunct="1"/>
                      <a:r>
                        <a:rPr lang="en-IN" sz="3600" b="1" kern="1200" dirty="0" smtClean="0">
                          <a:solidFill>
                            <a:schemeClr val="accent1">
                              <a:lumMod val="50000"/>
                            </a:schemeClr>
                          </a:solidFill>
                          <a:latin typeface="+mn-lt"/>
                          <a:ea typeface="+mn-ea"/>
                          <a:cs typeface="+mn-cs"/>
                        </a:rPr>
                        <a:t>Low efficiency</a:t>
                      </a:r>
                      <a:endParaRPr lang="en-IN" sz="3600" b="1" kern="1200" dirty="0">
                        <a:solidFill>
                          <a:schemeClr val="accent1">
                            <a:lumMod val="50000"/>
                          </a:schemeClr>
                        </a:solidFill>
                        <a:latin typeface="+mn-lt"/>
                        <a:ea typeface="+mn-ea"/>
                        <a:cs typeface="+mn-cs"/>
                      </a:endParaRPr>
                    </a:p>
                  </a:txBody>
                  <a:tcPr/>
                </a:tc>
              </a:tr>
              <a:tr h="1414106">
                <a:tc>
                  <a:txBody>
                    <a:bodyPr/>
                    <a:lstStyle/>
                    <a:p>
                      <a:pPr marL="0" algn="l" defTabSz="914400" rtl="0" eaLnBrk="1" latinLnBrk="0" hangingPunct="1"/>
                      <a:r>
                        <a:rPr lang="en-IN" sz="3600" b="1" kern="1200" dirty="0" smtClean="0">
                          <a:solidFill>
                            <a:schemeClr val="accent1">
                              <a:lumMod val="50000"/>
                            </a:schemeClr>
                          </a:solidFill>
                          <a:latin typeface="+mn-lt"/>
                          <a:ea typeface="+mn-ea"/>
                          <a:cs typeface="+mn-cs"/>
                        </a:rPr>
                        <a:t>Low reliability as dependent on weather and available only in day time</a:t>
                      </a:r>
                      <a:endParaRPr lang="en-IN" sz="3600" b="1" kern="1200" dirty="0">
                        <a:solidFill>
                          <a:schemeClr val="accent1">
                            <a:lumMod val="50000"/>
                          </a:schemeClr>
                        </a:solidFill>
                        <a:latin typeface="+mn-lt"/>
                        <a:ea typeface="+mn-ea"/>
                        <a:cs typeface="+mn-cs"/>
                      </a:endParaRPr>
                    </a:p>
                  </a:txBody>
                  <a:tcPr/>
                </a:tc>
              </a:tr>
              <a:tr h="969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600" b="1" kern="1200" dirty="0" smtClean="0">
                          <a:solidFill>
                            <a:schemeClr val="accent1">
                              <a:lumMod val="50000"/>
                            </a:schemeClr>
                          </a:solidFill>
                          <a:latin typeface="+mn-lt"/>
                          <a:ea typeface="+mn-ea"/>
                          <a:cs typeface="+mn-cs"/>
                        </a:rPr>
                        <a:t>Reduced power output due to Pollution</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8000"/>
        </p:xfrm>
        <a:graphic>
          <a:graphicData uri="http://schemas.openxmlformats.org/drawingml/2006/table">
            <a:tbl>
              <a:tblPr firstRow="1" bandRow="1">
                <a:tableStyleId>{5C22544A-7EE6-4342-B048-85BDC9FD1C3A}</a:tableStyleId>
              </a:tblPr>
              <a:tblGrid>
                <a:gridCol w="4114800"/>
                <a:gridCol w="5029200"/>
              </a:tblGrid>
              <a:tr h="1383483">
                <a:tc gridSpan="2">
                  <a:txBody>
                    <a:bodyPr/>
                    <a:lstStyle/>
                    <a:p>
                      <a:pPr algn="ctr"/>
                      <a:r>
                        <a:rPr lang="en-US" sz="4000" b="1" dirty="0" smtClean="0">
                          <a:solidFill>
                            <a:schemeClr val="bg1"/>
                          </a:solidFill>
                        </a:rPr>
                        <a:t>Consumption</a:t>
                      </a:r>
                      <a:r>
                        <a:rPr lang="en-US" sz="4000" b="1" baseline="0" dirty="0" smtClean="0">
                          <a:solidFill>
                            <a:schemeClr val="bg1"/>
                          </a:solidFill>
                        </a:rPr>
                        <a:t> of Electrical Energy </a:t>
                      </a:r>
                      <a:r>
                        <a:rPr lang="en-US" sz="4000" b="1" dirty="0" smtClean="0">
                          <a:solidFill>
                            <a:schemeClr val="bg1"/>
                          </a:solidFill>
                        </a:rPr>
                        <a:t>on Northern Railway (Non traction)</a:t>
                      </a:r>
                      <a:endParaRPr lang="en-US" sz="4400" b="1" baseline="0" dirty="0" smtClean="0">
                        <a:solidFill>
                          <a:schemeClr val="bg1"/>
                        </a:solidFill>
                      </a:endParaRPr>
                    </a:p>
                  </a:txBody>
                  <a:tcPr>
                    <a:solidFill>
                      <a:srgbClr val="9900CC"/>
                    </a:solidFill>
                  </a:tcPr>
                </a:tc>
                <a:tc hMerge="1">
                  <a:txBody>
                    <a:bodyPr/>
                    <a:lstStyle/>
                    <a:p>
                      <a:endParaRPr lang="en-US" dirty="0"/>
                    </a:p>
                  </a:txBody>
                  <a:tcPr/>
                </a:tc>
              </a:tr>
              <a:tr h="1254787">
                <a:tc>
                  <a:txBody>
                    <a:bodyPr/>
                    <a:lstStyle/>
                    <a:p>
                      <a:pPr algn="ctr"/>
                      <a:r>
                        <a:rPr lang="en-US" sz="4000" b="1" dirty="0" smtClean="0">
                          <a:solidFill>
                            <a:schemeClr val="accent1">
                              <a:lumMod val="50000"/>
                            </a:schemeClr>
                          </a:solidFill>
                        </a:rPr>
                        <a:t>Year</a:t>
                      </a:r>
                      <a:endParaRPr lang="en-US" sz="4000" b="1" dirty="0">
                        <a:solidFill>
                          <a:schemeClr val="accent1">
                            <a:lumMod val="50000"/>
                          </a:schemeClr>
                        </a:solidFill>
                      </a:endParaRPr>
                    </a:p>
                  </a:txBody>
                  <a:tcPr/>
                </a:tc>
                <a:tc>
                  <a:txBody>
                    <a:bodyPr/>
                    <a:lstStyle/>
                    <a:p>
                      <a:pPr algn="ctr"/>
                      <a:r>
                        <a:rPr lang="en-US" sz="4000" b="1" dirty="0" smtClean="0">
                          <a:solidFill>
                            <a:schemeClr val="accent1">
                              <a:lumMod val="50000"/>
                            </a:schemeClr>
                          </a:solidFill>
                        </a:rPr>
                        <a:t>Energy</a:t>
                      </a:r>
                      <a:r>
                        <a:rPr lang="en-US" sz="4000" b="1" baseline="0" dirty="0" smtClean="0">
                          <a:solidFill>
                            <a:schemeClr val="accent1">
                              <a:lumMod val="50000"/>
                            </a:schemeClr>
                          </a:solidFill>
                        </a:rPr>
                        <a:t> Consumption</a:t>
                      </a:r>
                      <a:endParaRPr lang="en-US" sz="4000" b="1" dirty="0" smtClean="0">
                        <a:solidFill>
                          <a:schemeClr val="accent1">
                            <a:lumMod val="50000"/>
                          </a:schemeClr>
                        </a:solidFill>
                      </a:endParaRPr>
                    </a:p>
                    <a:p>
                      <a:pPr algn="ctr"/>
                      <a:r>
                        <a:rPr lang="en-US" sz="3200" b="1" dirty="0" smtClean="0">
                          <a:solidFill>
                            <a:schemeClr val="accent1">
                              <a:lumMod val="50000"/>
                            </a:schemeClr>
                          </a:solidFill>
                        </a:rPr>
                        <a:t>(</a:t>
                      </a:r>
                      <a:r>
                        <a:rPr lang="en-US" sz="3200" b="1" baseline="0" dirty="0" smtClean="0">
                          <a:solidFill>
                            <a:schemeClr val="accent1">
                              <a:lumMod val="50000"/>
                            </a:schemeClr>
                          </a:solidFill>
                        </a:rPr>
                        <a:t>MUs</a:t>
                      </a:r>
                      <a:r>
                        <a:rPr lang="en-US" sz="3200" b="1" dirty="0" smtClean="0">
                          <a:solidFill>
                            <a:schemeClr val="accent1">
                              <a:lumMod val="50000"/>
                            </a:schemeClr>
                          </a:solidFill>
                        </a:rPr>
                        <a:t>)</a:t>
                      </a:r>
                      <a:endParaRPr lang="en-US" sz="3200" b="1" dirty="0">
                        <a:solidFill>
                          <a:schemeClr val="accent1">
                            <a:lumMod val="50000"/>
                          </a:schemeClr>
                        </a:solidFill>
                      </a:endParaRPr>
                    </a:p>
                  </a:txBody>
                  <a:tcPr/>
                </a:tc>
              </a:tr>
              <a:tr h="740003">
                <a:tc>
                  <a:txBody>
                    <a:bodyPr/>
                    <a:lstStyle/>
                    <a:p>
                      <a:pPr algn="ctr"/>
                      <a:r>
                        <a:rPr lang="en-US" sz="4000" b="1" dirty="0" smtClean="0">
                          <a:solidFill>
                            <a:schemeClr val="accent1">
                              <a:lumMod val="50000"/>
                            </a:schemeClr>
                          </a:solidFill>
                        </a:rPr>
                        <a:t>2010-11</a:t>
                      </a:r>
                      <a:endParaRPr lang="en-US" sz="4000" b="1" dirty="0">
                        <a:solidFill>
                          <a:schemeClr val="accent1">
                            <a:lumMod val="50000"/>
                          </a:schemeClr>
                        </a:solidFill>
                      </a:endParaRPr>
                    </a:p>
                  </a:txBody>
                  <a:tcPr/>
                </a:tc>
                <a:tc>
                  <a:txBody>
                    <a:bodyPr/>
                    <a:lstStyle/>
                    <a:p>
                      <a:pPr algn="ctr"/>
                      <a:r>
                        <a:rPr lang="en-US" sz="4000" b="1" dirty="0" smtClean="0">
                          <a:solidFill>
                            <a:schemeClr val="accent1">
                              <a:lumMod val="50000"/>
                            </a:schemeClr>
                          </a:solidFill>
                        </a:rPr>
                        <a:t>321.36</a:t>
                      </a:r>
                      <a:endParaRPr lang="en-US" sz="4000" b="1" dirty="0">
                        <a:solidFill>
                          <a:schemeClr val="accent1">
                            <a:lumMod val="50000"/>
                          </a:schemeClr>
                        </a:solidFill>
                      </a:endParaRPr>
                    </a:p>
                  </a:txBody>
                  <a:tcPr/>
                </a:tc>
              </a:tr>
              <a:tr h="740003">
                <a:tc>
                  <a:txBody>
                    <a:bodyPr/>
                    <a:lstStyle/>
                    <a:p>
                      <a:pPr algn="ctr"/>
                      <a:r>
                        <a:rPr lang="en-US" sz="4000" b="1" dirty="0" smtClean="0">
                          <a:solidFill>
                            <a:schemeClr val="accent1">
                              <a:lumMod val="50000"/>
                            </a:schemeClr>
                          </a:solidFill>
                        </a:rPr>
                        <a:t>2011-12</a:t>
                      </a:r>
                      <a:endParaRPr lang="en-US" sz="4000" b="1" dirty="0">
                        <a:solidFill>
                          <a:schemeClr val="accent1">
                            <a:lumMod val="50000"/>
                          </a:schemeClr>
                        </a:solidFill>
                      </a:endParaRPr>
                    </a:p>
                  </a:txBody>
                  <a:tcPr/>
                </a:tc>
                <a:tc>
                  <a:txBody>
                    <a:bodyPr/>
                    <a:lstStyle/>
                    <a:p>
                      <a:pPr algn="ctr"/>
                      <a:r>
                        <a:rPr lang="en-US" sz="4000" b="1" dirty="0" smtClean="0">
                          <a:solidFill>
                            <a:schemeClr val="accent1">
                              <a:lumMod val="50000"/>
                            </a:schemeClr>
                          </a:solidFill>
                        </a:rPr>
                        <a:t>316.06</a:t>
                      </a:r>
                      <a:endParaRPr lang="en-US" sz="4000" b="1" dirty="0">
                        <a:solidFill>
                          <a:schemeClr val="accent1">
                            <a:lumMod val="50000"/>
                          </a:schemeClr>
                        </a:solidFill>
                      </a:endParaRPr>
                    </a:p>
                  </a:txBody>
                  <a:tcPr/>
                </a:tc>
              </a:tr>
              <a:tr h="740003">
                <a:tc>
                  <a:txBody>
                    <a:bodyPr/>
                    <a:lstStyle/>
                    <a:p>
                      <a:pPr algn="ctr"/>
                      <a:r>
                        <a:rPr lang="en-US" sz="4000" b="1" dirty="0" smtClean="0">
                          <a:solidFill>
                            <a:schemeClr val="accent1">
                              <a:lumMod val="50000"/>
                            </a:schemeClr>
                          </a:solidFill>
                        </a:rPr>
                        <a:t>2012-13</a:t>
                      </a:r>
                      <a:endParaRPr lang="en-US" sz="4000" b="1" dirty="0">
                        <a:solidFill>
                          <a:schemeClr val="accent1">
                            <a:lumMod val="50000"/>
                          </a:schemeClr>
                        </a:solidFill>
                      </a:endParaRPr>
                    </a:p>
                  </a:txBody>
                  <a:tcPr/>
                </a:tc>
                <a:tc>
                  <a:txBody>
                    <a:bodyPr/>
                    <a:lstStyle/>
                    <a:p>
                      <a:pPr algn="ctr"/>
                      <a:r>
                        <a:rPr lang="en-US" sz="4000" b="1" dirty="0" smtClean="0">
                          <a:solidFill>
                            <a:schemeClr val="accent1">
                              <a:lumMod val="50000"/>
                            </a:schemeClr>
                          </a:solidFill>
                        </a:rPr>
                        <a:t>317.74</a:t>
                      </a:r>
                      <a:endParaRPr lang="en-US" sz="4000" b="1" dirty="0">
                        <a:solidFill>
                          <a:schemeClr val="accent1">
                            <a:lumMod val="50000"/>
                          </a:schemeClr>
                        </a:solidFill>
                      </a:endParaRPr>
                    </a:p>
                  </a:txBody>
                  <a:tcPr/>
                </a:tc>
              </a:tr>
              <a:tr h="740003">
                <a:tc>
                  <a:txBody>
                    <a:bodyPr/>
                    <a:lstStyle/>
                    <a:p>
                      <a:pPr algn="ctr"/>
                      <a:r>
                        <a:rPr lang="en-US" sz="4000" b="1" dirty="0" smtClean="0">
                          <a:solidFill>
                            <a:schemeClr val="accent1">
                              <a:lumMod val="50000"/>
                            </a:schemeClr>
                          </a:solidFill>
                        </a:rPr>
                        <a:t>2013-14</a:t>
                      </a:r>
                      <a:endParaRPr lang="en-US" sz="4000" b="1" dirty="0">
                        <a:solidFill>
                          <a:schemeClr val="accent1">
                            <a:lumMod val="50000"/>
                          </a:schemeClr>
                        </a:solidFill>
                      </a:endParaRPr>
                    </a:p>
                  </a:txBody>
                  <a:tcPr/>
                </a:tc>
                <a:tc>
                  <a:txBody>
                    <a:bodyPr/>
                    <a:lstStyle/>
                    <a:p>
                      <a:pPr algn="ctr"/>
                      <a:r>
                        <a:rPr lang="en-US" sz="4000" b="1" kern="1200" dirty="0" smtClean="0">
                          <a:solidFill>
                            <a:schemeClr val="accent1">
                              <a:lumMod val="50000"/>
                            </a:schemeClr>
                          </a:solidFill>
                          <a:latin typeface="+mn-lt"/>
                          <a:ea typeface="+mn-ea"/>
                          <a:cs typeface="+mn-cs"/>
                        </a:rPr>
                        <a:t>322.70</a:t>
                      </a:r>
                    </a:p>
                  </a:txBody>
                  <a:tcPr/>
                </a:tc>
              </a:tr>
              <a:tr h="1259718">
                <a:tc>
                  <a:txBody>
                    <a:bodyPr/>
                    <a:lstStyle/>
                    <a:p>
                      <a:pPr algn="ctr"/>
                      <a:r>
                        <a:rPr lang="en-US" sz="4000" b="1" dirty="0" smtClean="0">
                          <a:solidFill>
                            <a:schemeClr val="accent1">
                              <a:lumMod val="50000"/>
                            </a:schemeClr>
                          </a:solidFill>
                        </a:rPr>
                        <a:t>2014-15</a:t>
                      </a:r>
                      <a:endParaRPr lang="en-US" sz="4000" b="1" dirty="0">
                        <a:solidFill>
                          <a:schemeClr val="accent1">
                            <a:lumMod val="50000"/>
                          </a:schemeClr>
                        </a:solidFill>
                      </a:endParaRPr>
                    </a:p>
                  </a:txBody>
                  <a:tcPr/>
                </a:tc>
                <a:tc>
                  <a:txBody>
                    <a:bodyPr/>
                    <a:lstStyle/>
                    <a:p>
                      <a:pPr algn="ctr"/>
                      <a:r>
                        <a:rPr lang="en-US" sz="4000" b="1" kern="1200" dirty="0" smtClean="0">
                          <a:solidFill>
                            <a:srgbClr val="002060"/>
                          </a:solidFill>
                          <a:latin typeface="+mn-lt"/>
                          <a:ea typeface="+mn-ea"/>
                          <a:cs typeface="+mn-cs"/>
                        </a:rPr>
                        <a:t>335.37</a:t>
                      </a:r>
                      <a:endParaRPr lang="en-US" sz="3200" b="1" kern="1200" dirty="0" smtClean="0">
                        <a:solidFill>
                          <a:srgbClr val="002060"/>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8000"/>
        </p:xfrm>
        <a:graphic>
          <a:graphicData uri="http://schemas.openxmlformats.org/drawingml/2006/table">
            <a:tbl>
              <a:tblPr firstRow="1" bandRow="1">
                <a:tableStyleId>{5C22544A-7EE6-4342-B048-85BDC9FD1C3A}</a:tableStyleId>
              </a:tblPr>
              <a:tblGrid>
                <a:gridCol w="4648200"/>
                <a:gridCol w="4495800"/>
              </a:tblGrid>
              <a:tr h="983566">
                <a:tc gridSpan="2">
                  <a:txBody>
                    <a:bodyPr/>
                    <a:lstStyle/>
                    <a:p>
                      <a:pPr algn="ctr"/>
                      <a:r>
                        <a:rPr lang="en-US" sz="4000" b="1" dirty="0" smtClean="0">
                          <a:solidFill>
                            <a:schemeClr val="bg1"/>
                          </a:solidFill>
                        </a:rPr>
                        <a:t>Solar Energy</a:t>
                      </a:r>
                      <a:r>
                        <a:rPr lang="en-US" sz="4000" b="1" baseline="0" dirty="0" smtClean="0">
                          <a:solidFill>
                            <a:schemeClr val="bg1"/>
                          </a:solidFill>
                        </a:rPr>
                        <a:t> technology – Lead time</a:t>
                      </a:r>
                      <a:endParaRPr lang="en-US" sz="4400" b="1" baseline="0" dirty="0" smtClean="0">
                        <a:solidFill>
                          <a:schemeClr val="bg1"/>
                        </a:solidFill>
                      </a:endParaRPr>
                    </a:p>
                  </a:txBody>
                  <a:tcPr anchor="ctr">
                    <a:solidFill>
                      <a:srgbClr val="9900CC"/>
                    </a:solidFill>
                  </a:tcPr>
                </a:tc>
                <a:tc hMerge="1">
                  <a:txBody>
                    <a:bodyPr/>
                    <a:lstStyle/>
                    <a:p>
                      <a:endParaRPr lang="en-US" dirty="0"/>
                    </a:p>
                  </a:txBody>
                  <a:tcPr/>
                </a:tc>
              </a:tr>
              <a:tr h="1082132">
                <a:tc>
                  <a:txBody>
                    <a:bodyPr/>
                    <a:lstStyle/>
                    <a:p>
                      <a:pPr algn="ctr"/>
                      <a:r>
                        <a:rPr lang="en-US" sz="4000" b="1" dirty="0" smtClean="0">
                          <a:solidFill>
                            <a:schemeClr val="accent1">
                              <a:lumMod val="50000"/>
                            </a:schemeClr>
                          </a:solidFill>
                        </a:rPr>
                        <a:t>Type of power plant</a:t>
                      </a:r>
                      <a:endParaRPr lang="en-US" sz="4000" b="1" dirty="0">
                        <a:solidFill>
                          <a:schemeClr val="accent1">
                            <a:lumMod val="50000"/>
                          </a:schemeClr>
                        </a:solidFill>
                      </a:endParaRPr>
                    </a:p>
                  </a:txBody>
                  <a:tcPr anchor="ctr"/>
                </a:tc>
                <a:tc>
                  <a:txBody>
                    <a:bodyPr/>
                    <a:lstStyle/>
                    <a:p>
                      <a:pPr algn="ctr"/>
                      <a:r>
                        <a:rPr lang="en-US" sz="3200" b="1" dirty="0" smtClean="0">
                          <a:solidFill>
                            <a:schemeClr val="accent1">
                              <a:lumMod val="50000"/>
                            </a:schemeClr>
                          </a:solidFill>
                        </a:rPr>
                        <a:t>Lead time (from decision to start up) in years</a:t>
                      </a:r>
                      <a:endParaRPr lang="en-US" sz="3200" b="1" dirty="0">
                        <a:solidFill>
                          <a:schemeClr val="accent1">
                            <a:lumMod val="50000"/>
                          </a:schemeClr>
                        </a:solidFill>
                      </a:endParaRPr>
                    </a:p>
                  </a:txBody>
                  <a:tcPr anchor="ctr"/>
                </a:tc>
              </a:tr>
              <a:tr h="711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accent1">
                              <a:lumMod val="50000"/>
                            </a:schemeClr>
                          </a:solidFill>
                        </a:rPr>
                        <a:t>Hydro electric plants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accent1">
                              <a:lumMod val="50000"/>
                            </a:schemeClr>
                          </a:solidFill>
                        </a:rPr>
                        <a:t>20</a:t>
                      </a:r>
                    </a:p>
                  </a:txBody>
                  <a:tcPr anchor="ctr"/>
                </a:tc>
              </a:tr>
              <a:tr h="711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accent1">
                              <a:lumMod val="50000"/>
                            </a:schemeClr>
                          </a:solidFill>
                        </a:rPr>
                        <a:t>Nuclear Plants</a:t>
                      </a:r>
                    </a:p>
                  </a:txBody>
                  <a:tcPr anchor="ctr"/>
                </a:tc>
                <a:tc>
                  <a:txBody>
                    <a:bodyPr/>
                    <a:lstStyle/>
                    <a:p>
                      <a:pPr algn="ctr"/>
                      <a:r>
                        <a:rPr lang="en-US" sz="4000" b="1" dirty="0" smtClean="0">
                          <a:solidFill>
                            <a:schemeClr val="accent1">
                              <a:lumMod val="50000"/>
                            </a:schemeClr>
                          </a:solidFill>
                        </a:rPr>
                        <a:t>8-10</a:t>
                      </a:r>
                      <a:endParaRPr lang="en-US" sz="4000" b="1" dirty="0">
                        <a:solidFill>
                          <a:schemeClr val="accent1">
                            <a:lumMod val="50000"/>
                          </a:schemeClr>
                        </a:solidFill>
                      </a:endParaRPr>
                    </a:p>
                  </a:txBody>
                  <a:tcPr anchor="ctr"/>
                </a:tc>
              </a:tr>
              <a:tr h="7111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accent1">
                              <a:lumMod val="50000"/>
                            </a:schemeClr>
                          </a:solidFill>
                        </a:rPr>
                        <a:t>Coal/Oil fired</a:t>
                      </a:r>
                      <a:r>
                        <a:rPr lang="en-US" sz="4000" b="1" baseline="0" dirty="0" smtClean="0">
                          <a:solidFill>
                            <a:schemeClr val="accent1">
                              <a:lumMod val="50000"/>
                            </a:schemeClr>
                          </a:solidFill>
                        </a:rPr>
                        <a:t> plants</a:t>
                      </a:r>
                      <a:endParaRPr lang="en-US" sz="4000" b="1" dirty="0" smtClean="0">
                        <a:solidFill>
                          <a:schemeClr val="accent1">
                            <a:lumMod val="50000"/>
                          </a:schemeClr>
                        </a:solidFill>
                      </a:endParaRPr>
                    </a:p>
                  </a:txBody>
                  <a:tcPr anchor="ctr"/>
                </a:tc>
                <a:tc>
                  <a:txBody>
                    <a:bodyPr/>
                    <a:lstStyle/>
                    <a:p>
                      <a:pPr algn="ctr"/>
                      <a:r>
                        <a:rPr lang="en-US" sz="4000" b="1" dirty="0" smtClean="0">
                          <a:solidFill>
                            <a:schemeClr val="accent1">
                              <a:lumMod val="50000"/>
                            </a:schemeClr>
                          </a:solidFill>
                        </a:rPr>
                        <a:t>5-7</a:t>
                      </a:r>
                      <a:endParaRPr lang="en-US" sz="4000" b="1" dirty="0">
                        <a:solidFill>
                          <a:schemeClr val="accent1">
                            <a:lumMod val="50000"/>
                          </a:schemeClr>
                        </a:solidFill>
                      </a:endParaRPr>
                    </a:p>
                  </a:txBody>
                  <a:tcPr anchor="ctr"/>
                </a:tc>
              </a:tr>
              <a:tr h="1329477">
                <a:tc>
                  <a:txBody>
                    <a:bodyPr/>
                    <a:lstStyle/>
                    <a:p>
                      <a:pPr algn="ctr"/>
                      <a:r>
                        <a:rPr lang="en-US" sz="4000" b="1" dirty="0" smtClean="0">
                          <a:solidFill>
                            <a:schemeClr val="accent1">
                              <a:lumMod val="50000"/>
                            </a:schemeClr>
                          </a:solidFill>
                        </a:rPr>
                        <a:t>Gas turbine</a:t>
                      </a:r>
                      <a:r>
                        <a:rPr lang="en-US" sz="4000" b="1" baseline="0" dirty="0" smtClean="0">
                          <a:solidFill>
                            <a:schemeClr val="accent1">
                              <a:lumMod val="50000"/>
                            </a:schemeClr>
                          </a:solidFill>
                        </a:rPr>
                        <a:t> power plant</a:t>
                      </a:r>
                      <a:endParaRPr lang="en-US" sz="4000" b="1" dirty="0">
                        <a:solidFill>
                          <a:schemeClr val="accent1">
                            <a:lumMod val="50000"/>
                          </a:schemeClr>
                        </a:solidFill>
                      </a:endParaRPr>
                    </a:p>
                  </a:txBody>
                  <a:tcPr anchor="ctr"/>
                </a:tc>
                <a:tc>
                  <a:txBody>
                    <a:bodyPr/>
                    <a:lstStyle/>
                    <a:p>
                      <a:pPr algn="ctr"/>
                      <a:r>
                        <a:rPr lang="en-US" sz="4000" b="1" kern="1200" dirty="0" smtClean="0">
                          <a:solidFill>
                            <a:schemeClr val="accent1">
                              <a:lumMod val="50000"/>
                            </a:schemeClr>
                          </a:solidFill>
                          <a:latin typeface="+mn-lt"/>
                          <a:ea typeface="+mn-ea"/>
                          <a:cs typeface="+mn-cs"/>
                        </a:rPr>
                        <a:t>2</a:t>
                      </a:r>
                    </a:p>
                  </a:txBody>
                  <a:tcPr anchor="ctr"/>
                </a:tc>
              </a:tr>
              <a:tr h="1329477">
                <a:tc>
                  <a:txBody>
                    <a:bodyPr/>
                    <a:lstStyle/>
                    <a:p>
                      <a:pPr algn="ctr"/>
                      <a:r>
                        <a:rPr lang="en-US" sz="4000" b="1" dirty="0" smtClean="0">
                          <a:solidFill>
                            <a:schemeClr val="accent1">
                              <a:lumMod val="50000"/>
                            </a:schemeClr>
                          </a:solidFill>
                        </a:rPr>
                        <a:t>Solar PV panel based power plant</a:t>
                      </a:r>
                      <a:endParaRPr lang="en-US" sz="4000" b="1" dirty="0">
                        <a:solidFill>
                          <a:schemeClr val="accent1">
                            <a:lumMod val="50000"/>
                          </a:schemeClr>
                        </a:solidFill>
                      </a:endParaRPr>
                    </a:p>
                  </a:txBody>
                  <a:tcPr anchor="ctr"/>
                </a:tc>
                <a:tc>
                  <a:txBody>
                    <a:bodyPr/>
                    <a:lstStyle/>
                    <a:p>
                      <a:pPr algn="ctr"/>
                      <a:r>
                        <a:rPr lang="en-US" sz="4000" b="1" kern="1200" dirty="0" smtClean="0">
                          <a:solidFill>
                            <a:schemeClr val="accent1">
                              <a:lumMod val="50000"/>
                            </a:schemeClr>
                          </a:solidFill>
                          <a:latin typeface="+mn-lt"/>
                          <a:ea typeface="+mn-ea"/>
                          <a:cs typeface="+mn-cs"/>
                        </a:rPr>
                        <a:t>1</a:t>
                      </a:r>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6858002"/>
        </p:xfrm>
        <a:graphic>
          <a:graphicData uri="http://schemas.openxmlformats.org/drawingml/2006/table">
            <a:tbl>
              <a:tblPr firstRow="1" bandRow="1">
                <a:tableStyleId>{5C22544A-7EE6-4342-B048-85BDC9FD1C3A}</a:tableStyleId>
              </a:tblPr>
              <a:tblGrid>
                <a:gridCol w="9144000"/>
              </a:tblGrid>
              <a:tr h="6858002">
                <a:tc>
                  <a:txBody>
                    <a:bodyPr/>
                    <a:lstStyle/>
                    <a:p>
                      <a:pPr algn="ctr"/>
                      <a:endParaRPr lang="en-US" sz="5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4400" b="1" dirty="0" smtClean="0">
                        <a:solidFill>
                          <a:schemeClr val="bg1"/>
                        </a:solidFill>
                        <a:latin typeface="Arial" pitchFamily="34" charset="0"/>
                        <a:cs typeface="Arial" pitchFamily="34" charset="0"/>
                      </a:endParaRPr>
                    </a:p>
                    <a:p>
                      <a:pPr algn="ctr"/>
                      <a:endParaRPr lang="en-US" sz="900" b="1" dirty="0" smtClean="0">
                        <a:solidFill>
                          <a:schemeClr val="bg1"/>
                        </a:solidFill>
                        <a:latin typeface="Arial" pitchFamily="34" charset="0"/>
                        <a:cs typeface="Arial" pitchFamily="34" charset="0"/>
                      </a:endParaRPr>
                    </a:p>
                    <a:p>
                      <a:pPr algn="ctr"/>
                      <a:r>
                        <a:rPr lang="en-US" sz="6600" b="1" dirty="0" smtClean="0">
                          <a:solidFill>
                            <a:schemeClr val="bg1"/>
                          </a:solidFill>
                          <a:latin typeface="Arial" pitchFamily="34" charset="0"/>
                          <a:cs typeface="Arial" pitchFamily="34" charset="0"/>
                        </a:rPr>
                        <a:t>Solar energy</a:t>
                      </a:r>
                      <a:r>
                        <a:rPr lang="en-US" sz="6600" b="1" baseline="0" dirty="0" smtClean="0">
                          <a:solidFill>
                            <a:schemeClr val="bg1"/>
                          </a:solidFill>
                          <a:latin typeface="Arial" pitchFamily="34" charset="0"/>
                          <a:cs typeface="Arial" pitchFamily="34" charset="0"/>
                        </a:rPr>
                        <a:t> – applications</a:t>
                      </a:r>
                      <a:endParaRPr lang="en-IN" sz="7200" dirty="0">
                        <a:solidFill>
                          <a:schemeClr val="bg1"/>
                        </a:solidFill>
                        <a:latin typeface="Arial" pitchFamily="34" charset="0"/>
                        <a:cs typeface="Arial" pitchFamily="34" charset="0"/>
                      </a:endParaRPr>
                    </a:p>
                  </a:txBody>
                  <a:tcPr>
                    <a:solidFill>
                      <a:srgbClr val="9900CC"/>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TotalTime>
  <Words>1594</Words>
  <Application>Microsoft Office PowerPoint</Application>
  <PresentationFormat>On-screen Show (4:3)</PresentationFormat>
  <Paragraphs>590</Paragraphs>
  <Slides>47</Slides>
  <Notes>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Solar Powered Plants Installed on Roof Top of Railway Stations, Office Buildings and Hospitals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Anubhav Singhal</dc:creator>
  <cp:lastModifiedBy>C.R</cp:lastModifiedBy>
  <cp:revision>133</cp:revision>
  <dcterms:created xsi:type="dcterms:W3CDTF">2006-08-16T00:00:00Z</dcterms:created>
  <dcterms:modified xsi:type="dcterms:W3CDTF">2015-08-04T19:22:32Z</dcterms:modified>
</cp:coreProperties>
</file>