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326" r:id="rId3"/>
    <p:sldId id="325" r:id="rId4"/>
    <p:sldId id="328" r:id="rId5"/>
    <p:sldId id="329" r:id="rId6"/>
    <p:sldId id="330" r:id="rId7"/>
    <p:sldId id="331" r:id="rId8"/>
    <p:sldId id="316" r:id="rId9"/>
  </p:sldIdLst>
  <p:sldSz cx="8961438" cy="6721475"/>
  <p:notesSz cx="6735763" cy="9866313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unabha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CC33"/>
    <a:srgbClr val="29AAE2"/>
    <a:srgbClr val="29E2AA"/>
    <a:srgbClr val="3399FF"/>
    <a:srgbClr val="000000"/>
    <a:srgbClr val="91AFFF"/>
    <a:srgbClr val="0065CC"/>
    <a:srgbClr val="808080"/>
    <a:srgbClr val="00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40" autoAdjust="0"/>
    <p:restoredTop sz="94600"/>
  </p:normalViewPr>
  <p:slideViewPr>
    <p:cSldViewPr snapToGrid="0">
      <p:cViewPr varScale="1">
        <p:scale>
          <a:sx n="81" d="100"/>
          <a:sy n="81" d="100"/>
        </p:scale>
        <p:origin x="1338" y="90"/>
      </p:cViewPr>
      <p:guideLst>
        <p:guide orient="horz" pos="2117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notesViewPr>
    <p:cSldViewPr snapToGrid="0">
      <p:cViewPr varScale="1">
        <p:scale>
          <a:sx n="73" d="100"/>
          <a:sy n="73" d="100"/>
        </p:scale>
        <p:origin x="-1980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EEW\IR\Final%20Report%20-%20Solar%20PV\CEEW_Rly%20FINAL%20SHEET_04052015_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17880141642689"/>
          <c:y val="9.7470907086329689E-2"/>
          <c:w val="0.64182860444152712"/>
          <c:h val="0.4971150860808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Sheet2!$F$29</c:f>
              <c:strCache>
                <c:ptCount val="1"/>
                <c:pt idx="0">
                  <c:v>Optimistic</c:v>
                </c:pt>
              </c:strCache>
            </c:strRef>
          </c:tx>
          <c:spPr>
            <a:pattFill prst="dkHorz">
              <a:fgClr>
                <a:srgbClr val="000000"/>
              </a:fgClr>
              <a:bgClr>
                <a:srgbClr val="FFFFFF"/>
              </a:bgClr>
            </a:pattFill>
          </c:spPr>
          <c:invertIfNegative val="0"/>
          <c:cat>
            <c:strRef>
              <c:f>Sheet2!$E$30:$E$35</c:f>
              <c:strCache>
                <c:ptCount val="6"/>
                <c:pt idx="0">
                  <c:v>Loco Sheds + Workshops</c:v>
                </c:pt>
                <c:pt idx="1">
                  <c:v>Railway Stations</c:v>
                </c:pt>
                <c:pt idx="2">
                  <c:v>LCGs + Street Lights</c:v>
                </c:pt>
                <c:pt idx="3">
                  <c:v>Railway Offices</c:v>
                </c:pt>
                <c:pt idx="4">
                  <c:v>Railway Land</c:v>
                </c:pt>
                <c:pt idx="5">
                  <c:v>Total Emission Savings</c:v>
                </c:pt>
              </c:strCache>
            </c:strRef>
          </c:cat>
          <c:val>
            <c:numRef>
              <c:f>Sheet2!$F$30:$F$35</c:f>
              <c:numCache>
                <c:formatCode>0.000</c:formatCode>
                <c:ptCount val="6"/>
                <c:pt idx="0">
                  <c:v>2.9826862874421192</c:v>
                </c:pt>
                <c:pt idx="1">
                  <c:v>2.9939999999999998</c:v>
                </c:pt>
                <c:pt idx="2">
                  <c:v>0.22300000000000006</c:v>
                </c:pt>
                <c:pt idx="3">
                  <c:v>2.7000000000000045E-2</c:v>
                </c:pt>
                <c:pt idx="4">
                  <c:v>39.098000000000013</c:v>
                </c:pt>
                <c:pt idx="5">
                  <c:v>45.324686287442013</c:v>
                </c:pt>
              </c:numCache>
            </c:numRef>
          </c:val>
        </c:ser>
        <c:ser>
          <c:idx val="1"/>
          <c:order val="1"/>
          <c:tx>
            <c:strRef>
              <c:f>Sheet2!$G$29</c:f>
              <c:strCache>
                <c:ptCount val="1"/>
                <c:pt idx="0">
                  <c:v>Conservative</c:v>
                </c:pt>
              </c:strCache>
            </c:strRef>
          </c:tx>
          <c:spPr>
            <a:pattFill prst="smCheck">
              <a:fgClr>
                <a:srgbClr val="C0504D"/>
              </a:fgClr>
              <a:bgClr>
                <a:srgbClr val="FFFFFF"/>
              </a:bgClr>
            </a:pattFill>
          </c:spPr>
          <c:invertIfNegative val="0"/>
          <c:cat>
            <c:strRef>
              <c:f>Sheet2!$E$30:$E$35</c:f>
              <c:strCache>
                <c:ptCount val="6"/>
                <c:pt idx="0">
                  <c:v>Loco Sheds + Workshops</c:v>
                </c:pt>
                <c:pt idx="1">
                  <c:v>Railway Stations</c:v>
                </c:pt>
                <c:pt idx="2">
                  <c:v>LCGs + Street Lights</c:v>
                </c:pt>
                <c:pt idx="3">
                  <c:v>Railway Offices</c:v>
                </c:pt>
                <c:pt idx="4">
                  <c:v>Railway Land</c:v>
                </c:pt>
                <c:pt idx="5">
                  <c:v>Total Emission Savings</c:v>
                </c:pt>
              </c:strCache>
            </c:strRef>
          </c:cat>
          <c:val>
            <c:numRef>
              <c:f>Sheet2!$G$30:$G$35</c:f>
              <c:numCache>
                <c:formatCode>0.000</c:formatCode>
                <c:ptCount val="6"/>
                <c:pt idx="0">
                  <c:v>2.818873663046265</c:v>
                </c:pt>
                <c:pt idx="1">
                  <c:v>1.6500000000000001</c:v>
                </c:pt>
                <c:pt idx="2">
                  <c:v>0.22300000000000006</c:v>
                </c:pt>
                <c:pt idx="3">
                  <c:v>2.7000000000000045E-2</c:v>
                </c:pt>
                <c:pt idx="4">
                  <c:v>7.8199999999999985</c:v>
                </c:pt>
                <c:pt idx="5">
                  <c:v>12.538873663046258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191256"/>
        <c:axId val="257194784"/>
        <c:axId val="0"/>
      </c:bar3DChart>
      <c:catAx>
        <c:axId val="257191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7194784"/>
        <c:crosses val="autoZero"/>
        <c:auto val="1"/>
        <c:lblAlgn val="ctr"/>
        <c:lblOffset val="100"/>
        <c:noMultiLvlLbl val="0"/>
      </c:catAx>
      <c:valAx>
        <c:axId val="257194784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tons of CO2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57191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30T15:02:44.219" idx="1">
    <p:pos x="3207" y="2098"/>
    <p:text> Or you can give theme relevant URLs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769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476250" y="617538"/>
            <a:ext cx="5789613" cy="4341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45457" y="5301563"/>
            <a:ext cx="573998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011131" y="9487168"/>
            <a:ext cx="5343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3078A54-53A5-4610-BA4F-A7A359C8C7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250560" y="110680"/>
            <a:ext cx="294927" cy="12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EE2E4-33EA-40C2-AA17-C629A5D24ADC}" type="slidenum">
              <a:rPr lang="en-GB" smtClean="0">
                <a:cs typeface="Arial" charset="0"/>
              </a:rPr>
              <a:pPr/>
              <a:t>0</a:t>
            </a:fld>
            <a:endParaRPr lang="en-GB" smtClean="0">
              <a:cs typeface="Arial" charset="0"/>
            </a:endParaRPr>
          </a:p>
        </p:txBody>
      </p:sp>
      <p:sp>
        <p:nvSpPr>
          <p:cNvPr id="16386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45457" y="5301563"/>
            <a:ext cx="5739986" cy="2462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17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457" y="5301563"/>
            <a:ext cx="5739986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78A54-53A5-4610-BA4F-A7A359C8C78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457" y="5301563"/>
            <a:ext cx="5739986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78A54-53A5-4610-BA4F-A7A359C8C78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8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457" y="5301563"/>
            <a:ext cx="5739986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78A54-53A5-4610-BA4F-A7A359C8C78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6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457" y="5301563"/>
            <a:ext cx="5739986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78A54-53A5-4610-BA4F-A7A359C8C78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2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457" y="5301563"/>
            <a:ext cx="5739986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78A54-53A5-4610-BA4F-A7A359C8C78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1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457" y="5301563"/>
            <a:ext cx="5739986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78A54-53A5-4610-BA4F-A7A359C8C78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5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457" y="5301563"/>
            <a:ext cx="5739986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78A54-53A5-4610-BA4F-A7A359C8C78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1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5" name="McK Title Elements"/>
          <p:cNvGrpSpPr>
            <a:grpSpLocks/>
          </p:cNvGrpSpPr>
          <p:nvPr/>
        </p:nvGrpSpPr>
        <p:grpSpPr bwMode="auto">
          <a:xfrm>
            <a:off x="0" y="0"/>
            <a:ext cx="8958263" cy="6723063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en-GB" sz="1400">
                  <a:cs typeface="+mn-cs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400">
                  <a:cs typeface="+mn-cs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27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en-GB" sz="800">
                  <a:cs typeface="+mn-cs"/>
                </a:rPr>
                <a:t>CONFIDENTIAL AND PROPRIETARY</a:t>
              </a:r>
            </a:p>
            <a:p>
              <a:pPr defTabSz="804863" eaLnBrk="0" hangingPunct="0">
                <a:defRPr/>
              </a:pPr>
              <a:r>
                <a:rPr lang="en-GB" sz="800"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0"/>
            <a:ext cx="4935537" cy="487363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2725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4596-0964-4F41-BEAE-C9C39E50CE7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30188"/>
            <a:ext cx="2154237" cy="294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1900" cy="294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FE4F5-226A-4CED-9F7E-82178870890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C045-4D92-429D-BDDC-C845C4E146E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09BC1-480C-490B-8C7E-0A8D35E08CF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3" y="1951038"/>
            <a:ext cx="2074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5" y="1951038"/>
            <a:ext cx="2074863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75CF-158E-4EC8-8600-0D936A622FB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19051-54CD-4C95-AA72-DF18160F5BD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CABF-F5A4-45CD-9E7C-6672093DA03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EA01-451D-4861-97FF-1E0F336C091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8AED-3D00-441E-9253-67625BDDC58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6DA3B-531C-4FE0-B321-6B25A371A52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0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defRPr/>
            </a:pPr>
            <a:r>
              <a:rPr lang="en-GB" sz="140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grpSp>
        <p:nvGrpSpPr>
          <p:cNvPr id="1030" name="McK Slide Elements"/>
          <p:cNvGrpSpPr>
            <a:grpSpLocks/>
          </p:cNvGrpSpPr>
          <p:nvPr userDrawn="1"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75" indent="-104775" defTabSz="895350">
                <a:defRPr/>
              </a:pPr>
              <a:r>
                <a:rPr lang="en-GB" sz="1000">
                  <a:cs typeface="+mn-cs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en-GB" sz="1000">
                  <a:solidFill>
                    <a:srgbClr val="000000"/>
                  </a:solidFill>
                  <a:cs typeface="+mn-cs"/>
                </a:rPr>
                <a:t>SOURCE: Source</a:t>
              </a:r>
            </a:p>
          </p:txBody>
        </p:sp>
      </p:grpSp>
      <p:grpSp>
        <p:nvGrpSpPr>
          <p:cNvPr id="103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3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en-GB" sz="1600" b="1"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en-GB" sz="160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CC888E9-D250-4BD8-9C1C-41D08B3C270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306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en-US" sz="1000">
              <a:cs typeface="+mn-cs"/>
            </a:endParaRP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12" name="SlideLogoSeparator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18513" y="6403975"/>
            <a:ext cx="396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5350">
              <a:defRPr/>
            </a:pPr>
            <a:r>
              <a:rPr lang="en-GB" sz="1200">
                <a:cs typeface="+mn-cs"/>
              </a:rPr>
              <a:t>|</a:t>
            </a:r>
          </a:p>
        </p:txBody>
      </p:sp>
      <p:pic>
        <p:nvPicPr>
          <p:cNvPr id="1036" name="Picture 2" descr="C:\Documents and Settings\Arunabha Ghosh\My Documents\Council on Energy, Environment and Water\ABC\Branding\CEEW logo - cropped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02613" y="0"/>
            <a:ext cx="7588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4927" y="6627813"/>
            <a:ext cx="8990013" cy="14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6125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33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5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7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9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ew.i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gray">
          <a:xfrm>
            <a:off x="2640013" y="2133600"/>
            <a:ext cx="5648964" cy="1461939"/>
          </a:xfrm>
        </p:spPr>
        <p:txBody>
          <a:bodyPr/>
          <a:lstStyle/>
          <a:p>
            <a:pPr eaLnBrk="1" hangingPunct="1"/>
            <a:r>
              <a:rPr lang="en-GB" sz="2500" b="1" dirty="0" smtClean="0"/>
              <a:t>Indian Railways: Greening the tracks</a:t>
            </a:r>
            <a:br>
              <a:rPr lang="en-GB" sz="2500" b="1" dirty="0" smtClean="0"/>
            </a:br>
            <a:r>
              <a:rPr lang="en-GB" sz="2500" b="1" dirty="0" smtClean="0"/>
              <a:t/>
            </a:r>
            <a:br>
              <a:rPr lang="en-GB" sz="2500" b="1" dirty="0" smtClean="0"/>
            </a:br>
            <a:r>
              <a:rPr lang="en-GB" sz="2000" b="1" i="1" dirty="0" smtClean="0"/>
              <a:t>Achieving the 1 GW solar PV target</a:t>
            </a:r>
            <a:endParaRPr lang="en-GB" sz="2500" b="1" i="1" dirty="0" smtClean="0"/>
          </a:p>
        </p:txBody>
      </p:sp>
      <p:sp>
        <p:nvSpPr>
          <p:cNvPr id="15362" name="TitleTopPlaceholder"/>
          <p:cNvSpPr>
            <a:spLocks noChangeArrowheads="1"/>
          </p:cNvSpPr>
          <p:nvPr/>
        </p:nvSpPr>
        <p:spPr bwMode="gray">
          <a:xfrm>
            <a:off x="0" y="0"/>
            <a:ext cx="2193925" cy="6721475"/>
          </a:xfrm>
          <a:prstGeom prst="rect">
            <a:avLst/>
          </a:prstGeom>
          <a:solidFill>
            <a:srgbClr val="29AAE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7"/>
          <p:cNvSpPr>
            <a:spLocks noChangeArrowheads="1"/>
          </p:cNvSpPr>
          <p:nvPr/>
        </p:nvSpPr>
        <p:spPr bwMode="gray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5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0013" y="3867150"/>
            <a:ext cx="4935537" cy="258532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b="1" dirty="0" smtClean="0"/>
          </a:p>
          <a:p>
            <a:pPr marL="0" indent="0" eaLnBrk="1" hangingPunct="1">
              <a:buFontTx/>
              <a:buNone/>
            </a:pPr>
            <a:endParaRPr lang="en-GB" b="1" dirty="0" smtClean="0"/>
          </a:p>
          <a:p>
            <a:pPr marL="0" indent="0" eaLnBrk="1" hangingPunct="1">
              <a:buFontTx/>
              <a:buNone/>
            </a:pPr>
            <a:r>
              <a:rPr lang="en-GB" b="1" dirty="0" smtClean="0"/>
              <a:t>Aditya Ramji</a:t>
            </a:r>
          </a:p>
          <a:p>
            <a:pPr marL="0" indent="0" eaLnBrk="1" hangingPunct="1">
              <a:buFontTx/>
              <a:buNone/>
            </a:pPr>
            <a:r>
              <a:rPr lang="en-GB" dirty="0" smtClean="0"/>
              <a:t>Junior Research Associate</a:t>
            </a:r>
          </a:p>
          <a:p>
            <a:pPr marL="0" indent="0" eaLnBrk="1" hangingPunct="1">
              <a:buFontTx/>
              <a:buNone/>
            </a:pPr>
            <a:r>
              <a:rPr lang="en-GB" dirty="0" smtClean="0"/>
              <a:t>Council on Energy, Environment and Water</a:t>
            </a:r>
          </a:p>
          <a:p>
            <a:pPr marL="0" indent="0" eaLnBrk="1" hangingPunct="1">
              <a:buFontTx/>
              <a:buNone/>
            </a:pPr>
            <a:endParaRPr lang="en-GB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Solar Energy Opportunities in the Rail Sector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New Delhi, 4 August 2015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 eaLnBrk="1" hangingPunct="1">
              <a:buFontTx/>
              <a:buNone/>
            </a:pPr>
            <a:r>
              <a:rPr lang="en-US" sz="1200" dirty="0" smtClean="0"/>
              <a:t>© Council on Energy, Environment and Water, 2015</a:t>
            </a:r>
            <a:endParaRPr lang="en-GB" sz="1200" dirty="0" smtClean="0"/>
          </a:p>
        </p:txBody>
      </p:sp>
      <p:pic>
        <p:nvPicPr>
          <p:cNvPr id="15365" name="Picture 1" descr="C:\Documents and Settings\Arunabha Ghosh\My Documents\Council on Energy, Environment and Water\ABC\Branding\CEEW logo - 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2575" y="19050"/>
            <a:ext cx="229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3925" cy="1496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784"/>
            <a:ext cx="2208014" cy="1487100"/>
          </a:xfrm>
          <a:prstGeom prst="rect">
            <a:avLst/>
          </a:prstGeom>
        </p:spPr>
      </p:pic>
      <p:sp>
        <p:nvSpPr>
          <p:cNvPr id="11" name="Rectangle 10" descr="Solar panel"/>
          <p:cNvSpPr>
            <a:spLocks noChangeArrowheads="1"/>
          </p:cNvSpPr>
          <p:nvPr/>
        </p:nvSpPr>
        <p:spPr bwMode="auto">
          <a:xfrm>
            <a:off x="0" y="1484419"/>
            <a:ext cx="2193925" cy="1653491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" y="6011955"/>
            <a:ext cx="2204316" cy="733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4648759"/>
            <a:ext cx="2193925" cy="1638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5350" y="6578930"/>
            <a:ext cx="25472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Image Source: Ministry of Railways, Govt. of India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5" y="74685"/>
            <a:ext cx="8618537" cy="292388"/>
          </a:xfrm>
        </p:spPr>
        <p:txBody>
          <a:bodyPr/>
          <a:lstStyle/>
          <a:p>
            <a:r>
              <a:rPr lang="en-US" dirty="0"/>
              <a:t>CEEW: one of India’s leading think-tanks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</p:spPr>
        <p:txBody>
          <a:bodyPr/>
          <a:lstStyle/>
          <a:p>
            <a:pPr>
              <a:defRPr/>
            </a:pPr>
            <a:fld id="{4469C04F-DE5A-469D-90D0-C5E7B746156C}" type="slidenum">
              <a:rPr lang="en-GB" smtClean="0"/>
              <a:pPr>
                <a:defRPr/>
              </a:pPr>
              <a:t>1</a:t>
            </a:fld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742"/>
            <a:ext cx="8961438" cy="51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5629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0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063" y="66058"/>
            <a:ext cx="8618537" cy="292388"/>
          </a:xfrm>
        </p:spPr>
        <p:txBody>
          <a:bodyPr/>
          <a:lstStyle/>
          <a:p>
            <a:r>
              <a:rPr lang="en-US" dirty="0" smtClean="0"/>
              <a:t>Indian Railways: Towards a sustainable transport syste</a:t>
            </a:r>
            <a:r>
              <a:rPr lang="en-US" dirty="0"/>
              <a:t>m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9C04F-DE5A-469D-90D0-C5E7B746156C}" type="slidenum">
              <a:rPr lang="en-GB" smtClean="0">
                <a:latin typeface="+mj-lt"/>
              </a:rPr>
              <a:pPr>
                <a:defRPr/>
              </a:pPr>
              <a:t>2</a:t>
            </a:fld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sp>
        <p:nvSpPr>
          <p:cNvPr id="7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19063" y="6435725"/>
            <a:ext cx="686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</a:rPr>
              <a:t>SOURCE</a:t>
            </a:r>
            <a:r>
              <a:rPr lang="en-GB" sz="1000" dirty="0" smtClean="0">
                <a:solidFill>
                  <a:srgbClr val="000000"/>
                </a:solidFill>
                <a:latin typeface="+mj-lt"/>
              </a:rPr>
              <a:t>: CEEW 2015</a:t>
            </a:r>
            <a:endParaRPr lang="en-GB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223838" y="1104900"/>
            <a:ext cx="7747000" cy="4122738"/>
          </a:xfrm>
        </p:spPr>
        <p:txBody>
          <a:bodyPr/>
          <a:lstStyle/>
          <a:p>
            <a:pPr>
              <a:defRPr/>
            </a:pPr>
            <a:r>
              <a:rPr lang="en-US" i="1" dirty="0" err="1">
                <a:solidFill>
                  <a:srgbClr val="3399FF"/>
                </a:solidFill>
                <a:latin typeface="+mj-lt"/>
              </a:rPr>
              <a:t>Realising</a:t>
            </a:r>
            <a:r>
              <a:rPr lang="en-US" i="1" dirty="0">
                <a:solidFill>
                  <a:srgbClr val="3399FF"/>
                </a:solidFill>
                <a:latin typeface="+mj-lt"/>
              </a:rPr>
              <a:t> a cost-effective energy system with least environmental impact ?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n-GB" dirty="0" smtClean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7158" y="5311898"/>
            <a:ext cx="1591293" cy="1116280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0"/>
                <a:solidFill>
                  <a:schemeClr val="tx1"/>
                </a:solidFill>
                <a:latin typeface="+mj-lt"/>
              </a:rPr>
              <a:t>Renewable Energy</a:t>
            </a:r>
            <a:endParaRPr lang="en-US" sz="14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7159" y="3601275"/>
            <a:ext cx="1591293" cy="1116280"/>
          </a:xfrm>
          <a:prstGeom prst="ellipse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7160" y="1710277"/>
            <a:ext cx="1591293" cy="11162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latin typeface="+mj-lt"/>
              </a:rPr>
              <a:t>Integrated Transport </a:t>
            </a:r>
            <a:r>
              <a:rPr lang="en-US" sz="1400" dirty="0">
                <a:ln w="0"/>
                <a:solidFill>
                  <a:schemeClr val="tx1"/>
                </a:solidFill>
                <a:latin typeface="+mj-lt"/>
              </a:rPr>
              <a:t>S</a:t>
            </a:r>
            <a:r>
              <a:rPr lang="en-US" sz="1400" dirty="0" smtClean="0">
                <a:ln w="0"/>
                <a:solidFill>
                  <a:schemeClr val="tx1"/>
                </a:solidFill>
                <a:latin typeface="+mj-lt"/>
              </a:rPr>
              <a:t>olutions</a:t>
            </a:r>
            <a:endParaRPr lang="en-US" sz="14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2927" y="3596162"/>
            <a:ext cx="1591293" cy="1116280"/>
          </a:xfrm>
          <a:prstGeom prst="ellipse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latin typeface="+mj-lt"/>
              </a:rPr>
              <a:t>Efficiency</a:t>
            </a:r>
            <a:endParaRPr lang="en-US" sz="14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31391" y="3596162"/>
            <a:ext cx="1591293" cy="1116280"/>
          </a:xfrm>
          <a:prstGeom prst="ellipse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latin typeface="+mj-lt"/>
              </a:rPr>
              <a:t>Affordable</a:t>
            </a:r>
            <a:endParaRPr lang="en-US" sz="14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2930" y="1733428"/>
            <a:ext cx="1591293" cy="11162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latin typeface="+mj-lt"/>
              </a:rPr>
              <a:t>Union Rail Budget 2015-16</a:t>
            </a:r>
            <a:endParaRPr lang="en-US" sz="14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31391" y="1733428"/>
            <a:ext cx="1591293" cy="11162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latin typeface="+mj-lt"/>
              </a:rPr>
              <a:t>Vision 2020</a:t>
            </a:r>
            <a:endParaRPr lang="en-US" sz="14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5259" y="3883235"/>
            <a:ext cx="158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Environmentally Sustainable</a:t>
            </a:r>
            <a:endParaRPr lang="en-US" sz="1400" dirty="0">
              <a:latin typeface="+mj-lt"/>
            </a:endParaRPr>
          </a:p>
        </p:txBody>
      </p:sp>
      <p:cxnSp>
        <p:nvCxnSpPr>
          <p:cNvPr id="6" name="Straight Arrow Connector 5"/>
          <p:cNvCxnSpPr>
            <a:stCxn id="11" idx="4"/>
            <a:endCxn id="10" idx="0"/>
          </p:cNvCxnSpPr>
          <p:nvPr/>
        </p:nvCxnSpPr>
        <p:spPr>
          <a:xfrm flipH="1">
            <a:off x="4152806" y="2826557"/>
            <a:ext cx="1" cy="774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82535" y="3170712"/>
            <a:ext cx="5744503" cy="35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0"/>
          </p:cNvCxnSpPr>
          <p:nvPr/>
        </p:nvCxnSpPr>
        <p:spPr>
          <a:xfrm flipH="1">
            <a:off x="1278574" y="3170712"/>
            <a:ext cx="3961" cy="425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0"/>
          </p:cNvCxnSpPr>
          <p:nvPr/>
        </p:nvCxnSpPr>
        <p:spPr>
          <a:xfrm>
            <a:off x="7027038" y="3206338"/>
            <a:ext cx="0" cy="389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4"/>
            <a:endCxn id="9" idx="0"/>
          </p:cNvCxnSpPr>
          <p:nvPr/>
        </p:nvCxnSpPr>
        <p:spPr>
          <a:xfrm flipH="1">
            <a:off x="4152805" y="4717555"/>
            <a:ext cx="1" cy="594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9" idx="2"/>
          </p:cNvCxnSpPr>
          <p:nvPr/>
        </p:nvCxnSpPr>
        <p:spPr>
          <a:xfrm rot="10800000" flipH="1" flipV="1">
            <a:off x="482930" y="2291568"/>
            <a:ext cx="2874228" cy="3578470"/>
          </a:xfrm>
          <a:prstGeom prst="bentConnector3">
            <a:avLst>
              <a:gd name="adj1" fmla="val -795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6"/>
            <a:endCxn id="9" idx="6"/>
          </p:cNvCxnSpPr>
          <p:nvPr/>
        </p:nvCxnSpPr>
        <p:spPr>
          <a:xfrm flipH="1">
            <a:off x="4948451" y="2291568"/>
            <a:ext cx="2874233" cy="3578470"/>
          </a:xfrm>
          <a:prstGeom prst="bentConnector3">
            <a:avLst>
              <a:gd name="adj1" fmla="val -795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2" name="Picture 184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74" y="4972142"/>
            <a:ext cx="1369224" cy="813193"/>
          </a:xfrm>
          <a:prstGeom prst="rect">
            <a:avLst/>
          </a:prstGeom>
        </p:spPr>
      </p:pic>
      <p:pic>
        <p:nvPicPr>
          <p:cNvPr id="18434" name="Picture 184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20" y="4961500"/>
            <a:ext cx="1223555" cy="83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92388"/>
          </a:xfrm>
        </p:spPr>
        <p:txBody>
          <a:bodyPr/>
          <a:lstStyle/>
          <a:p>
            <a:r>
              <a:rPr lang="en-US" dirty="0" smtClean="0"/>
              <a:t>Assessing the potential of solar PV in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940" y="1757551"/>
            <a:ext cx="3043660" cy="28382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Techno-economic analysis considering non-traction operations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Sixteen Zones: Loco-sheds (diesel and electric), workshops, stations, offices, LCGs, railway land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Cost-Benefit Analysis: </a:t>
            </a:r>
            <a:r>
              <a:rPr lang="en-US" sz="1400" i="1" dirty="0" smtClean="0"/>
              <a:t>100kWp plant @ INR 5.51/kWh, with payback of 10 years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CC045-4D92-429D-BDDC-C845C4E146EF}" type="slidenum">
              <a:rPr lang="en-GB" smtClean="0"/>
              <a:pPr>
                <a:defRPr/>
              </a:pPr>
              <a:t>3</a:t>
            </a:fld>
            <a:r>
              <a:rPr lang="en-GB" smtClean="0"/>
              <a:t> </a:t>
            </a:r>
            <a:endParaRPr lang="en-GB"/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568120"/>
              </p:ext>
            </p:extLst>
          </p:nvPr>
        </p:nvGraphicFramePr>
        <p:xfrm>
          <a:off x="225631" y="732868"/>
          <a:ext cx="5338615" cy="55848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05394"/>
                <a:gridCol w="1631379"/>
                <a:gridCol w="1801842"/>
              </a:tblGrid>
              <a:tr h="435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Assumption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Scenario 1 (Optimistic)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Scenario 2 (Conservative)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</a:tr>
              <a:tr h="885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Availability of rooftop area in diesel sheds, electric sheds, and workshops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70% of total covered area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50% of total covered area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</a:tr>
              <a:tr h="2009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Railway stations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 railway stations (over 8000) would have a 10kWp system, at a cost of INR 1,25,000 per kWp, including battery based storage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 Class-E railway stations (about 4000) would have a 10kWp system, at a cost of INR 1,25,000 per </a:t>
                      </a:r>
                      <a:r>
                        <a:rPr lang="en-US" sz="1000" dirty="0" err="1">
                          <a:effectLst/>
                        </a:rPr>
                        <a:t>kWp</a:t>
                      </a:r>
                      <a:r>
                        <a:rPr lang="en-US" sz="1000" dirty="0">
                          <a:effectLst/>
                        </a:rPr>
                        <a:t>, including battery based storage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</a:tr>
              <a:tr h="88521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Use of vacant railway land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5% of vacant railway land to be diverted for installation of large solar PV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1% of vacant railway land to be diverted for installation of large solar PV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</a:tr>
              <a:tr h="1369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The land required for setting up 1 MW of large scale solar PV is 5 acres.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Cost is assumed to be INR 6.5 crore for projects of sizes 1 – 10 MW. Given that land availability is not contiguous in nature, most projects will be in the range of 1 – 10 MW.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8" marR="86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19063" y="6435725"/>
            <a:ext cx="686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</a:rPr>
              <a:t>SOURCE</a:t>
            </a:r>
            <a:r>
              <a:rPr lang="en-GB" sz="1000" dirty="0" smtClean="0">
                <a:solidFill>
                  <a:srgbClr val="000000"/>
                </a:solidFill>
                <a:latin typeface="+mj-lt"/>
              </a:rPr>
              <a:t>: CEEW 2015</a:t>
            </a:r>
            <a:endParaRPr lang="en-GB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1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92388"/>
          </a:xfrm>
        </p:spPr>
        <p:txBody>
          <a:bodyPr/>
          <a:lstStyle/>
          <a:p>
            <a:r>
              <a:rPr lang="en-US" dirty="0" smtClean="0"/>
              <a:t>Estimated solar PV potential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680619"/>
              </p:ext>
            </p:extLst>
          </p:nvPr>
        </p:nvGraphicFramePr>
        <p:xfrm>
          <a:off x="308757" y="658108"/>
          <a:ext cx="8236756" cy="564074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10720"/>
                <a:gridCol w="1895688"/>
                <a:gridCol w="1402038"/>
                <a:gridCol w="1402038"/>
                <a:gridCol w="1391836"/>
                <a:gridCol w="934436"/>
              </a:tblGrid>
              <a:tr h="18785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Railway Unit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Optimistic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Conservative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Capacity (MW)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Costs 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(INR crore)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Capacity (MW)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Costs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(INR crore)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320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Diesel/Electric/EMU Sheds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122.45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87.46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384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Railway Workshops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67.82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508.62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363.30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187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Railway Stations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320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Already proposed (REMCL)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52.50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52.50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384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Additional potential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79.70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797.00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41.58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415.80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320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Level Crossing Gates (LCGs)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97.60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97.60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256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Street Lights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187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384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Railway Offices (Proposed by Ministry of Railways)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23.73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23.73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448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effectLst/>
                        </a:rPr>
                        <a:t>7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effectLst/>
                        </a:rPr>
                        <a:t>Total (1-7) 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effectLst/>
                        </a:rPr>
                        <a:t>260.32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effectLst/>
                        </a:rPr>
                        <a:t>2237.40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effectLst/>
                        </a:rPr>
                        <a:t>174.11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</a:rPr>
                        <a:t>1491.59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187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Large PV potential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187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5% land utilization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1109.35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7210.80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448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1% land utilization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221.87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1441.16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187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448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9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TOTAL (7-8)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1369.67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9444.20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395.98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2933.75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</a:tr>
              <a:tr h="187853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" marR="44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CC045-4D92-429D-BDDC-C845C4E146EF}" type="slidenum">
              <a:rPr lang="en-GB" smtClean="0"/>
              <a:pPr>
                <a:defRPr/>
              </a:pPr>
              <a:t>4</a:t>
            </a:fld>
            <a:r>
              <a:rPr lang="en-GB" smtClean="0"/>
              <a:t> </a:t>
            </a:r>
            <a:endParaRPr lang="en-GB"/>
          </a:p>
        </p:txBody>
      </p:sp>
      <p:sp>
        <p:nvSpPr>
          <p:cNvPr id="6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19063" y="6435725"/>
            <a:ext cx="686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</a:rPr>
              <a:t>SOURCE</a:t>
            </a:r>
            <a:r>
              <a:rPr lang="en-GB" sz="1000" dirty="0" smtClean="0">
                <a:solidFill>
                  <a:srgbClr val="000000"/>
                </a:solidFill>
                <a:latin typeface="+mj-lt"/>
              </a:rPr>
              <a:t>: CEEW 2015</a:t>
            </a:r>
            <a:endParaRPr lang="en-GB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3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92388"/>
          </a:xfrm>
        </p:spPr>
        <p:txBody>
          <a:bodyPr/>
          <a:lstStyle/>
          <a:p>
            <a:r>
              <a:rPr lang="en-US" dirty="0" smtClean="0"/>
              <a:t>Emission savings across railway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CC045-4D92-429D-BDDC-C845C4E146EF}" type="slidenum">
              <a:rPr lang="en-GB" smtClean="0"/>
              <a:pPr>
                <a:defRPr/>
              </a:pPr>
              <a:t>5</a:t>
            </a:fld>
            <a:r>
              <a:rPr lang="en-GB" smtClean="0"/>
              <a:t> </a:t>
            </a:r>
            <a:endParaRPr lang="en-GB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38259922"/>
              </p:ext>
            </p:extLst>
          </p:nvPr>
        </p:nvGraphicFramePr>
        <p:xfrm>
          <a:off x="439387" y="1074368"/>
          <a:ext cx="6768935" cy="334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3139" y="4667003"/>
            <a:ext cx="7469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Cumulative emission savings over a 25 year period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~ </a:t>
            </a:r>
            <a:r>
              <a:rPr lang="en-US" sz="1400" b="1" dirty="0" smtClean="0">
                <a:solidFill>
                  <a:srgbClr val="00B050"/>
                </a:solidFill>
              </a:rPr>
              <a:t>12.5 Mt CO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in the ‘Conservative Scenario’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~ </a:t>
            </a:r>
            <a:r>
              <a:rPr lang="en-US" sz="1400" b="1" dirty="0" smtClean="0">
                <a:solidFill>
                  <a:srgbClr val="FF0000"/>
                </a:solidFill>
              </a:rPr>
              <a:t>45 Mt CO</a:t>
            </a:r>
            <a:r>
              <a:rPr lang="en-US" sz="1400" b="1" baseline="-25000" dirty="0">
                <a:solidFill>
                  <a:srgbClr val="FF0000"/>
                </a:solidFill>
              </a:rPr>
              <a:t>2</a:t>
            </a:r>
            <a:r>
              <a:rPr lang="en-US" sz="1400" b="1" baseline="-250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in the ‘Optimistic Scenario’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19063" y="6435725"/>
            <a:ext cx="686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</a:rPr>
              <a:t>SOURCE</a:t>
            </a:r>
            <a:r>
              <a:rPr lang="en-GB" sz="1000" dirty="0" smtClean="0">
                <a:solidFill>
                  <a:srgbClr val="000000"/>
                </a:solidFill>
                <a:latin typeface="+mj-lt"/>
              </a:rPr>
              <a:t>: CEEW 2015</a:t>
            </a:r>
            <a:endParaRPr lang="en-GB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92388"/>
          </a:xfrm>
        </p:spPr>
        <p:txBody>
          <a:bodyPr/>
          <a:lstStyle/>
          <a:p>
            <a:r>
              <a:rPr lang="en-US" dirty="0" smtClean="0"/>
              <a:t>Achieving targets: The 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9" y="1116281"/>
            <a:ext cx="8236754" cy="5023261"/>
          </a:xfrm>
        </p:spPr>
        <p:txBody>
          <a:bodyPr/>
          <a:lstStyle/>
          <a:p>
            <a:r>
              <a:rPr lang="en-US" dirty="0" smtClean="0"/>
              <a:t>Could lead to returns of about </a:t>
            </a:r>
            <a:r>
              <a:rPr lang="en-US" b="1" i="1" dirty="0" smtClean="0">
                <a:solidFill>
                  <a:srgbClr val="6699FF"/>
                </a:solidFill>
              </a:rPr>
              <a:t>7% – 9 %</a:t>
            </a:r>
            <a:r>
              <a:rPr lang="en-US" dirty="0" smtClean="0"/>
              <a:t> over the project life time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6699FF"/>
                </a:solidFill>
              </a:rPr>
              <a:t>Unleashing finance through a participative approach</a:t>
            </a:r>
          </a:p>
          <a:p>
            <a:pPr lvl="3"/>
            <a:r>
              <a:rPr lang="en-US" sz="1400" i="1" dirty="0" smtClean="0"/>
              <a:t>Guaranteed consumer – low risk to developer</a:t>
            </a:r>
          </a:p>
          <a:p>
            <a:pPr lvl="3"/>
            <a:r>
              <a:rPr lang="en-US" sz="1400" i="1" dirty="0" smtClean="0"/>
              <a:t>Developer owned </a:t>
            </a:r>
            <a:r>
              <a:rPr lang="en-US" sz="1400" dirty="0" smtClean="0"/>
              <a:t>or </a:t>
            </a:r>
            <a:r>
              <a:rPr lang="en-US" sz="1400" i="1" dirty="0" smtClean="0"/>
              <a:t>railway owned</a:t>
            </a:r>
          </a:p>
          <a:p>
            <a:pPr lvl="3"/>
            <a:r>
              <a:rPr lang="en-US" sz="1400" dirty="0" smtClean="0"/>
              <a:t>Leveraging NCEF and proposed mechanisms under the draft RE Act</a:t>
            </a:r>
            <a:endParaRPr lang="en-US" sz="1400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6699FF"/>
                </a:solidFill>
              </a:rPr>
              <a:t>Use of railway land: Asset or liability ?</a:t>
            </a:r>
          </a:p>
          <a:p>
            <a:pPr lvl="3"/>
            <a:r>
              <a:rPr lang="en-US" sz="1400" i="1" dirty="0" smtClean="0"/>
              <a:t>Zero risk in terms of land-acquisition</a:t>
            </a:r>
          </a:p>
          <a:p>
            <a:pPr lvl="3"/>
            <a:r>
              <a:rPr lang="en-US" sz="1400" i="1" dirty="0" smtClean="0"/>
              <a:t>Opportunity cost ?</a:t>
            </a:r>
          </a:p>
          <a:p>
            <a:pPr lvl="3"/>
            <a:r>
              <a:rPr lang="en-US" sz="1400" i="1" dirty="0" smtClean="0"/>
              <a:t>Case to case basis for planning &amp; execution 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6699FF"/>
                </a:solidFill>
              </a:rPr>
              <a:t>Streamlining institutional mechanisms</a:t>
            </a:r>
          </a:p>
          <a:p>
            <a:pPr lvl="3"/>
            <a:r>
              <a:rPr lang="en-US" sz="1400" i="1" dirty="0" smtClean="0"/>
              <a:t>Energy audits and integrated infrastructure development</a:t>
            </a:r>
          </a:p>
          <a:p>
            <a:pPr lvl="3"/>
            <a:r>
              <a:rPr lang="en-US" sz="1400" i="1" dirty="0" smtClean="0"/>
              <a:t>Monitoring system and documentation</a:t>
            </a:r>
          </a:p>
          <a:p>
            <a:pPr lvl="3"/>
            <a:r>
              <a:rPr lang="en-US" sz="1400" i="1" dirty="0" smtClean="0"/>
              <a:t>Coordination between nodal departments and training </a:t>
            </a:r>
            <a:r>
              <a:rPr lang="en-US" sz="1400" i="1" dirty="0" err="1" smtClean="0"/>
              <a:t>programmes</a:t>
            </a:r>
            <a:endParaRPr lang="en-US" sz="1400" i="1" dirty="0" smtClean="0"/>
          </a:p>
          <a:p>
            <a:pPr lvl="1"/>
            <a:endParaRPr lang="en-US" sz="1400" i="1" dirty="0"/>
          </a:p>
          <a:p>
            <a:r>
              <a:rPr lang="en-US" b="1" dirty="0">
                <a:solidFill>
                  <a:srgbClr val="6699FF"/>
                </a:solidFill>
                <a:ea typeface="+mn-ea"/>
                <a:cs typeface="+mn-cs"/>
              </a:rPr>
              <a:t>Phase-wise planning is critical</a:t>
            </a:r>
          </a:p>
          <a:p>
            <a:pPr lvl="3"/>
            <a:r>
              <a:rPr lang="en-US" sz="1400" i="1" dirty="0" smtClean="0"/>
              <a:t>Northern, Central and South-Central Railway can be focused on for Year 1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CC045-4D92-429D-BDDC-C845C4E146EF}" type="slidenum">
              <a:rPr lang="en-GB" smtClean="0"/>
              <a:pPr>
                <a:defRPr/>
              </a:pPr>
              <a:t>6</a:t>
            </a:fld>
            <a:r>
              <a:rPr lang="en-GB" smtClean="0"/>
              <a:t> </a:t>
            </a:r>
            <a:endParaRPr lang="en-GB"/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19063" y="6435725"/>
            <a:ext cx="686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</a:rPr>
              <a:t>SOURCE</a:t>
            </a:r>
            <a:r>
              <a:rPr lang="en-GB" sz="1000" dirty="0" smtClean="0">
                <a:solidFill>
                  <a:srgbClr val="000000"/>
                </a:solidFill>
                <a:latin typeface="+mj-lt"/>
              </a:rPr>
              <a:t>: CEEW 2015</a:t>
            </a:r>
            <a:endParaRPr lang="en-GB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2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5825" y="2865438"/>
            <a:ext cx="3957638" cy="167957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  <a:p>
            <a:pPr algn="ctr">
              <a:buFontTx/>
              <a:buNone/>
              <a:defRPr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dirty="0" smtClean="0">
                <a:solidFill>
                  <a:srgbClr val="3399FF"/>
                </a:solidFill>
                <a:hlinkClick r:id="rId3"/>
              </a:rPr>
              <a:t>http://ceew.in</a:t>
            </a:r>
            <a:r>
              <a:rPr lang="en-US" sz="2000" dirty="0" smtClean="0">
                <a:solidFill>
                  <a:srgbClr val="3399FF"/>
                </a:solidFill>
              </a:rPr>
              <a:t> </a:t>
            </a:r>
            <a:r>
              <a:rPr lang="en-GB" dirty="0" smtClean="0"/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07659-6FCF-44A5-A73C-084488B9F7D2}" type="slidenum">
              <a:rPr lang="en-GB" smtClean="0"/>
              <a:pPr>
                <a:defRPr/>
              </a:pPr>
              <a:t>7</a:t>
            </a:fld>
            <a:r>
              <a:rPr lang="en-GB" smtClean="0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19&quot;&gt;&lt;version val=&quot;178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5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w7RLGz3jU2SqSs2fiO2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w7RLGz3jU2SqSs2fiO2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w7RLGz3jU2SqSs2fiO2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w7RLGz3jU2SqSs2fiO2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w7RLGz3jU2SqSs2fiO2jQ"/>
</p:tagLst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6797</TotalTime>
  <Words>639</Words>
  <Application>Microsoft Office PowerPoint</Application>
  <PresentationFormat>Custom</PresentationFormat>
  <Paragraphs>195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Blank</vt:lpstr>
      <vt:lpstr>Indian Railways: Greening the tracks  Achieving the 1 GW solar PV target</vt:lpstr>
      <vt:lpstr>CEEW: one of India’s leading think-tanks</vt:lpstr>
      <vt:lpstr>Indian Railways: Towards a sustainable transport system</vt:lpstr>
      <vt:lpstr>Assessing the potential of solar PV in IR</vt:lpstr>
      <vt:lpstr>Estimated solar PV potential </vt:lpstr>
      <vt:lpstr>Emission savings across railway operations</vt:lpstr>
      <vt:lpstr>Achieving targets: The way forward</vt:lpstr>
      <vt:lpstr>PowerPoint Presentation</vt:lpstr>
    </vt:vector>
  </TitlesOfParts>
  <Company>Corporate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Meghana Narayan</dc:creator>
  <cp:lastModifiedBy>Aditya Ramji</cp:lastModifiedBy>
  <cp:revision>375</cp:revision>
  <cp:lastPrinted>2015-08-03T09:23:39Z</cp:lastPrinted>
  <dcterms:created xsi:type="dcterms:W3CDTF">2010-03-19T20:12:56Z</dcterms:created>
  <dcterms:modified xsi:type="dcterms:W3CDTF">2015-08-03T11:29:45Z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DocID">
    <vt:lpwstr/>
  </property>
  <property fmtid="{D5CDD505-2E9C-101B-9397-08002B2CF9AE}" pid="6" name="DocIDinTitle">
    <vt:bool>false</vt:bool>
  </property>
  <property fmtid="{D5CDD505-2E9C-101B-9397-08002B2CF9AE}" pid="7" name="DocIDinSlide">
    <vt:bool>true</vt:bool>
  </property>
  <property fmtid="{D5CDD505-2E9C-101B-9397-08002B2CF9AE}" pid="8" name="DocIDPosition">
    <vt:i4>1</vt:i4>
  </property>
  <property fmtid="{D5CDD505-2E9C-101B-9397-08002B2CF9AE}" pid="9" name="Final">
    <vt:bool>true</vt:bool>
  </property>
  <property fmtid="{D5CDD505-2E9C-101B-9397-08002B2CF9AE}" pid="10" name="Title">
    <vt:lpwstr>Title</vt:lpwstr>
  </property>
  <property fmtid="{D5CDD505-2E9C-101B-9397-08002B2CF9AE}" pid="11" name="Event">
    <vt:lpwstr/>
  </property>
  <property fmtid="{D5CDD505-2E9C-101B-9397-08002B2CF9AE}" pid="12" name="Delivery Date">
    <vt:lpwstr/>
  </property>
</Properties>
</file>