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8" r:id="rId2"/>
    <p:sldId id="436" r:id="rId3"/>
    <p:sldId id="583" r:id="rId4"/>
    <p:sldId id="584" r:id="rId5"/>
    <p:sldId id="585" r:id="rId6"/>
    <p:sldId id="586" r:id="rId7"/>
    <p:sldId id="587" r:id="rId8"/>
    <p:sldId id="589" r:id="rId9"/>
    <p:sldId id="590" r:id="rId10"/>
    <p:sldId id="500" r:id="rId11"/>
    <p:sldId id="520" r:id="rId12"/>
    <p:sldId id="521" r:id="rId13"/>
    <p:sldId id="522" r:id="rId14"/>
    <p:sldId id="523" r:id="rId15"/>
    <p:sldId id="524" r:id="rId16"/>
    <p:sldId id="571" r:id="rId17"/>
    <p:sldId id="612" r:id="rId18"/>
    <p:sldId id="488" r:id="rId19"/>
    <p:sldId id="487" r:id="rId20"/>
    <p:sldId id="568" r:id="rId21"/>
    <p:sldId id="491" r:id="rId22"/>
    <p:sldId id="615" r:id="rId23"/>
    <p:sldId id="496" r:id="rId24"/>
    <p:sldId id="598" r:id="rId25"/>
    <p:sldId id="602" r:id="rId26"/>
    <p:sldId id="603" r:id="rId27"/>
    <p:sldId id="604" r:id="rId28"/>
    <p:sldId id="605" r:id="rId29"/>
    <p:sldId id="606" r:id="rId30"/>
    <p:sldId id="607" r:id="rId31"/>
    <p:sldId id="617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6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910"/>
    <a:srgbClr val="C70811"/>
    <a:srgbClr val="A9DAF5"/>
    <a:srgbClr val="FFFFFF"/>
    <a:srgbClr val="C9080F"/>
    <a:srgbClr val="C30C09"/>
    <a:srgbClr val="CA0A09"/>
    <a:srgbClr val="C60710"/>
    <a:srgbClr val="C80E0D"/>
    <a:srgbClr val="C70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>
      <p:cViewPr varScale="1">
        <p:scale>
          <a:sx n="70" d="100"/>
          <a:sy n="70" d="100"/>
        </p:scale>
        <p:origin x="1356" y="72"/>
      </p:cViewPr>
      <p:guideLst>
        <p:guide orient="horz" pos="3216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D18069-0E57-410F-B84C-74E524297FBA}" type="doc">
      <dgm:prSet loTypeId="urn:microsoft.com/office/officeart/2005/8/layout/chevron1" loCatId="process" qsTypeId="urn:microsoft.com/office/officeart/2005/8/quickstyle/simple1" qsCatId="simple" csTypeId="urn:microsoft.com/office/officeart/2005/8/colors/accent1_5" csCatId="accent1" phldr="1"/>
      <dgm:spPr/>
    </dgm:pt>
    <dgm:pt modelId="{A14C57A7-A5FD-43F1-82AD-03FA53EB1B3A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Site Survey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2D8572-8C34-4B84-BC21-81B3512B08D2}" type="parTrans" cxnId="{C9C594CC-C105-4442-BA38-185785C7E166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457728-C936-4A2F-9CC7-0CDBF89C9569}" type="sibTrans" cxnId="{C9C594CC-C105-4442-BA38-185785C7E166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C10741-8ED6-4C66-B151-15B2ABC4FD26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Design &amp; </a:t>
          </a:r>
          <a:r>
            <a:rPr lang="en-US" sz="16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Engg</a:t>
          </a:r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80AF91-E315-49AA-9E5B-84A12C1EAF4F}" type="parTrans" cxnId="{1561B986-F847-4DD6-AC54-58D740FD3E60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D88D7A-9D7E-4CF7-80C9-1DBA096F7BBE}" type="sibTrans" cxnId="{1561B986-F847-4DD6-AC54-58D740FD3E60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0BFE84-972C-4BDF-B878-AA25349AC6C0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Equipment Supply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8C81CB-E0AE-4174-9796-5E7FC12D3F59}" type="parTrans" cxnId="{3ECE0643-8A0B-4DB4-A1E0-6D410500B15B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442F9F-B8E1-4341-B38F-99720600F732}" type="sibTrans" cxnId="{3ECE0643-8A0B-4DB4-A1E0-6D410500B15B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0AF400-DAA6-4FC0-8D1F-74991EB144EC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Installation &amp;  Comm.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859818-16D7-4DF3-9DAD-A8A42AA257E5}" type="parTrans" cxnId="{F95A85F2-74F4-4945-8A04-2F57CA8509DC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8EECC4-556E-42BD-BB8F-B1D647A7492E}" type="sibTrans" cxnId="{F95A85F2-74F4-4945-8A04-2F57CA8509DC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903B35-4A10-4389-BCB1-E4747DCD3A16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O&amp;M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806006-35F8-4DD5-9A8A-2F40FBB313D3}" type="parTrans" cxnId="{21A3377F-B7E7-4AC0-B3A9-AC0B828A058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0F9F35-D6C1-4EFE-9CBA-06BC0A2F6221}" type="sibTrans" cxnId="{21A3377F-B7E7-4AC0-B3A9-AC0B828A058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C95CD0-15C4-4BC2-BB51-B9C6658E8F40}" type="pres">
      <dgm:prSet presAssocID="{EAD18069-0E57-410F-B84C-74E524297FBA}" presName="Name0" presStyleCnt="0">
        <dgm:presLayoutVars>
          <dgm:dir/>
          <dgm:animLvl val="lvl"/>
          <dgm:resizeHandles val="exact"/>
        </dgm:presLayoutVars>
      </dgm:prSet>
      <dgm:spPr/>
    </dgm:pt>
    <dgm:pt modelId="{C8B84979-5428-4C53-A6D6-DC871BCA31C0}" type="pres">
      <dgm:prSet presAssocID="{A14C57A7-A5FD-43F1-82AD-03FA53EB1B3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75644-A8BD-4625-8ECB-D2C0F7FB3ED4}" type="pres">
      <dgm:prSet presAssocID="{49457728-C936-4A2F-9CC7-0CDBF89C9569}" presName="parTxOnlySpace" presStyleCnt="0"/>
      <dgm:spPr/>
    </dgm:pt>
    <dgm:pt modelId="{1B2A1578-D08B-41AB-89E4-CF1C0D6DF281}" type="pres">
      <dgm:prSet presAssocID="{C1C10741-8ED6-4C66-B151-15B2ABC4FD2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C96DC9-020B-4B36-84DE-2712E2B9F117}" type="pres">
      <dgm:prSet presAssocID="{10D88D7A-9D7E-4CF7-80C9-1DBA096F7BBE}" presName="parTxOnlySpace" presStyleCnt="0"/>
      <dgm:spPr/>
    </dgm:pt>
    <dgm:pt modelId="{BB3A27DF-DF74-4FF9-9799-61D17B5D28FD}" type="pres">
      <dgm:prSet presAssocID="{9A0BFE84-972C-4BDF-B878-AA25349AC6C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E9EEF-87F0-4421-BAA0-CE87B6793841}" type="pres">
      <dgm:prSet presAssocID="{B5442F9F-B8E1-4341-B38F-99720600F732}" presName="parTxOnlySpace" presStyleCnt="0"/>
      <dgm:spPr/>
    </dgm:pt>
    <dgm:pt modelId="{2B3D44A1-0492-411A-9706-1EDE3737A62D}" type="pres">
      <dgm:prSet presAssocID="{EF0AF400-DAA6-4FC0-8D1F-74991EB144E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AA40-D7E9-47BE-A2C1-343677AB16DF}" type="pres">
      <dgm:prSet presAssocID="{D48EECC4-556E-42BD-BB8F-B1D647A7492E}" presName="parTxOnlySpace" presStyleCnt="0"/>
      <dgm:spPr/>
    </dgm:pt>
    <dgm:pt modelId="{A2BBA8BC-275F-45EF-855C-8435E2105DE6}" type="pres">
      <dgm:prSet presAssocID="{2C903B35-4A10-4389-BCB1-E4747DCD3A1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029F08-C739-4011-AA83-2FBAB896EE90}" type="presOf" srcId="{2C903B35-4A10-4389-BCB1-E4747DCD3A16}" destId="{A2BBA8BC-275F-45EF-855C-8435E2105DE6}" srcOrd="0" destOrd="0" presId="urn:microsoft.com/office/officeart/2005/8/layout/chevron1"/>
    <dgm:cxn modelId="{20A111D6-8855-4A47-8115-245A415F26A6}" type="presOf" srcId="{9A0BFE84-972C-4BDF-B878-AA25349AC6C0}" destId="{BB3A27DF-DF74-4FF9-9799-61D17B5D28FD}" srcOrd="0" destOrd="0" presId="urn:microsoft.com/office/officeart/2005/8/layout/chevron1"/>
    <dgm:cxn modelId="{21A3377F-B7E7-4AC0-B3A9-AC0B828A0583}" srcId="{EAD18069-0E57-410F-B84C-74E524297FBA}" destId="{2C903B35-4A10-4389-BCB1-E4747DCD3A16}" srcOrd="4" destOrd="0" parTransId="{B0806006-35F8-4DD5-9A8A-2F40FBB313D3}" sibTransId="{9C0F9F35-D6C1-4EFE-9CBA-06BC0A2F6221}"/>
    <dgm:cxn modelId="{F95A85F2-74F4-4945-8A04-2F57CA8509DC}" srcId="{EAD18069-0E57-410F-B84C-74E524297FBA}" destId="{EF0AF400-DAA6-4FC0-8D1F-74991EB144EC}" srcOrd="3" destOrd="0" parTransId="{DE859818-16D7-4DF3-9DAD-A8A42AA257E5}" sibTransId="{D48EECC4-556E-42BD-BB8F-B1D647A7492E}"/>
    <dgm:cxn modelId="{1561B986-F847-4DD6-AC54-58D740FD3E60}" srcId="{EAD18069-0E57-410F-B84C-74E524297FBA}" destId="{C1C10741-8ED6-4C66-B151-15B2ABC4FD26}" srcOrd="1" destOrd="0" parTransId="{9880AF91-E315-49AA-9E5B-84A12C1EAF4F}" sibTransId="{10D88D7A-9D7E-4CF7-80C9-1DBA096F7BBE}"/>
    <dgm:cxn modelId="{949EAC1A-EC49-4822-9ECD-EEBF300BA27C}" type="presOf" srcId="{EAD18069-0E57-410F-B84C-74E524297FBA}" destId="{0BC95CD0-15C4-4BC2-BB51-B9C6658E8F40}" srcOrd="0" destOrd="0" presId="urn:microsoft.com/office/officeart/2005/8/layout/chevron1"/>
    <dgm:cxn modelId="{C9C594CC-C105-4442-BA38-185785C7E166}" srcId="{EAD18069-0E57-410F-B84C-74E524297FBA}" destId="{A14C57A7-A5FD-43F1-82AD-03FA53EB1B3A}" srcOrd="0" destOrd="0" parTransId="{9B2D8572-8C34-4B84-BC21-81B3512B08D2}" sibTransId="{49457728-C936-4A2F-9CC7-0CDBF89C9569}"/>
    <dgm:cxn modelId="{3495971D-B797-466E-82D6-A267A14E3B3D}" type="presOf" srcId="{EF0AF400-DAA6-4FC0-8D1F-74991EB144EC}" destId="{2B3D44A1-0492-411A-9706-1EDE3737A62D}" srcOrd="0" destOrd="0" presId="urn:microsoft.com/office/officeart/2005/8/layout/chevron1"/>
    <dgm:cxn modelId="{8EAF2C59-762F-45E3-BCB4-06C0897E8766}" type="presOf" srcId="{A14C57A7-A5FD-43F1-82AD-03FA53EB1B3A}" destId="{C8B84979-5428-4C53-A6D6-DC871BCA31C0}" srcOrd="0" destOrd="0" presId="urn:microsoft.com/office/officeart/2005/8/layout/chevron1"/>
    <dgm:cxn modelId="{3ECE0643-8A0B-4DB4-A1E0-6D410500B15B}" srcId="{EAD18069-0E57-410F-B84C-74E524297FBA}" destId="{9A0BFE84-972C-4BDF-B878-AA25349AC6C0}" srcOrd="2" destOrd="0" parTransId="{C08C81CB-E0AE-4174-9796-5E7FC12D3F59}" sibTransId="{B5442F9F-B8E1-4341-B38F-99720600F732}"/>
    <dgm:cxn modelId="{4C1FED8B-56E3-48FB-B0B3-235C67CA9DDB}" type="presOf" srcId="{C1C10741-8ED6-4C66-B151-15B2ABC4FD26}" destId="{1B2A1578-D08B-41AB-89E4-CF1C0D6DF281}" srcOrd="0" destOrd="0" presId="urn:microsoft.com/office/officeart/2005/8/layout/chevron1"/>
    <dgm:cxn modelId="{F225DAEC-173B-4DF9-9795-3D16B6EE12B4}" type="presParOf" srcId="{0BC95CD0-15C4-4BC2-BB51-B9C6658E8F40}" destId="{C8B84979-5428-4C53-A6D6-DC871BCA31C0}" srcOrd="0" destOrd="0" presId="urn:microsoft.com/office/officeart/2005/8/layout/chevron1"/>
    <dgm:cxn modelId="{222AA166-E5CE-4DC3-B2DB-B91A613888AF}" type="presParOf" srcId="{0BC95CD0-15C4-4BC2-BB51-B9C6658E8F40}" destId="{50B75644-A8BD-4625-8ECB-D2C0F7FB3ED4}" srcOrd="1" destOrd="0" presId="urn:microsoft.com/office/officeart/2005/8/layout/chevron1"/>
    <dgm:cxn modelId="{052FEB63-91C2-483F-8888-DFC46B2F7EAD}" type="presParOf" srcId="{0BC95CD0-15C4-4BC2-BB51-B9C6658E8F40}" destId="{1B2A1578-D08B-41AB-89E4-CF1C0D6DF281}" srcOrd="2" destOrd="0" presId="urn:microsoft.com/office/officeart/2005/8/layout/chevron1"/>
    <dgm:cxn modelId="{2AB75D12-04C2-4F4D-9F02-26165CC554E3}" type="presParOf" srcId="{0BC95CD0-15C4-4BC2-BB51-B9C6658E8F40}" destId="{59C96DC9-020B-4B36-84DE-2712E2B9F117}" srcOrd="3" destOrd="0" presId="urn:microsoft.com/office/officeart/2005/8/layout/chevron1"/>
    <dgm:cxn modelId="{62E81C1D-617F-45C5-82B8-E9273B208CA9}" type="presParOf" srcId="{0BC95CD0-15C4-4BC2-BB51-B9C6658E8F40}" destId="{BB3A27DF-DF74-4FF9-9799-61D17B5D28FD}" srcOrd="4" destOrd="0" presId="urn:microsoft.com/office/officeart/2005/8/layout/chevron1"/>
    <dgm:cxn modelId="{B4E91B14-A86C-45C7-AC20-A952C6F8CAF8}" type="presParOf" srcId="{0BC95CD0-15C4-4BC2-BB51-B9C6658E8F40}" destId="{FA5E9EEF-87F0-4421-BAA0-CE87B6793841}" srcOrd="5" destOrd="0" presId="urn:microsoft.com/office/officeart/2005/8/layout/chevron1"/>
    <dgm:cxn modelId="{1F339DE2-25AE-4F7C-9FDF-FE184DC85EAA}" type="presParOf" srcId="{0BC95CD0-15C4-4BC2-BB51-B9C6658E8F40}" destId="{2B3D44A1-0492-411A-9706-1EDE3737A62D}" srcOrd="6" destOrd="0" presId="urn:microsoft.com/office/officeart/2005/8/layout/chevron1"/>
    <dgm:cxn modelId="{59D5D745-4BBE-4B41-B69D-F154B75A68EF}" type="presParOf" srcId="{0BC95CD0-15C4-4BC2-BB51-B9C6658E8F40}" destId="{A1D5AA40-D7E9-47BE-A2C1-343677AB16DF}" srcOrd="7" destOrd="0" presId="urn:microsoft.com/office/officeart/2005/8/layout/chevron1"/>
    <dgm:cxn modelId="{ADF25A2A-453C-47C1-B7F2-4658C42D0FD0}" type="presParOf" srcId="{0BC95CD0-15C4-4BC2-BB51-B9C6658E8F40}" destId="{A2BBA8BC-275F-45EF-855C-8435E2105DE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84979-5428-4C53-A6D6-DC871BCA31C0}">
      <dsp:nvSpPr>
        <dsp:cNvPr id="0" name=""/>
        <dsp:cNvSpPr/>
      </dsp:nvSpPr>
      <dsp:spPr>
        <a:xfrm>
          <a:off x="1916" y="414995"/>
          <a:ext cx="1705443" cy="682177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Site Survey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3005" y="414995"/>
        <a:ext cx="1023266" cy="682177"/>
      </dsp:txXfrm>
    </dsp:sp>
    <dsp:sp modelId="{1B2A1578-D08B-41AB-89E4-CF1C0D6DF281}">
      <dsp:nvSpPr>
        <dsp:cNvPr id="0" name=""/>
        <dsp:cNvSpPr/>
      </dsp:nvSpPr>
      <dsp:spPr>
        <a:xfrm>
          <a:off x="1536815" y="414995"/>
          <a:ext cx="1705443" cy="682177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Design &amp; </a:t>
          </a:r>
          <a:r>
            <a:rPr lang="en-US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Engg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77904" y="414995"/>
        <a:ext cx="1023266" cy="682177"/>
      </dsp:txXfrm>
    </dsp:sp>
    <dsp:sp modelId="{BB3A27DF-DF74-4FF9-9799-61D17B5D28FD}">
      <dsp:nvSpPr>
        <dsp:cNvPr id="0" name=""/>
        <dsp:cNvSpPr/>
      </dsp:nvSpPr>
      <dsp:spPr>
        <a:xfrm>
          <a:off x="3071714" y="414995"/>
          <a:ext cx="1705443" cy="682177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Equipment Supply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12803" y="414995"/>
        <a:ext cx="1023266" cy="682177"/>
      </dsp:txXfrm>
    </dsp:sp>
    <dsp:sp modelId="{2B3D44A1-0492-411A-9706-1EDE3737A62D}">
      <dsp:nvSpPr>
        <dsp:cNvPr id="0" name=""/>
        <dsp:cNvSpPr/>
      </dsp:nvSpPr>
      <dsp:spPr>
        <a:xfrm>
          <a:off x="4606613" y="414995"/>
          <a:ext cx="1705443" cy="682177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Installation &amp;  Comm.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7702" y="414995"/>
        <a:ext cx="1023266" cy="682177"/>
      </dsp:txXfrm>
    </dsp:sp>
    <dsp:sp modelId="{A2BBA8BC-275F-45EF-855C-8435E2105DE6}">
      <dsp:nvSpPr>
        <dsp:cNvPr id="0" name=""/>
        <dsp:cNvSpPr/>
      </dsp:nvSpPr>
      <dsp:spPr>
        <a:xfrm>
          <a:off x="6141512" y="414995"/>
          <a:ext cx="1705443" cy="682177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O&amp;M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82601" y="414995"/>
        <a:ext cx="1023266" cy="682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958211-A45E-4F9E-A9EA-F65A761471E7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359B1D-C332-4F63-9B7F-7C574C1C9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41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E2435F-41F6-4E6D-BEE3-804984B7CE5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071355-39FB-47B9-91C3-B520F2764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70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53C5DBD-7505-4743-8438-79D3D4FE585B}" type="slidenum">
              <a:rPr lang="en-US" altLang="en-US" smtClean="0">
                <a:ea typeface="MS PGothic" panose="020B0600070205080204" pitchFamily="34" charset="-128"/>
              </a:rPr>
              <a:pPr/>
              <a:t>18</a:t>
            </a:fld>
            <a:endParaRPr lang="en-US" alt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612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71355-39FB-47B9-91C3-B520F2764B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0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3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DA0B1-6E14-448C-83E9-1E35C4873CE3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7BD4E-7DEA-4E85-9210-8269F76A3E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0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jakson.com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895900"/>
            <a:ext cx="8839200" cy="1761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  <a:t>Solar Rooftops for the Railway Sector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000" i="1" baseline="30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August, 2015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191000"/>
            <a:ext cx="8839200" cy="22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0999"/>
            <a:ext cx="2958427" cy="2209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2883" y="4190999"/>
            <a:ext cx="3098233" cy="2209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62800" y="6477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www.jakson.com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572" y="4178396"/>
            <a:ext cx="2947803" cy="222240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9889"/>
            <a:ext cx="7620000" cy="151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1988"/>
            <a:ext cx="8686800" cy="541361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800"/>
              </a:spcBef>
              <a:buNone/>
            </a:pPr>
            <a:r>
              <a:rPr lang="en-US" sz="2000" b="1" i="1" u="sng" dirty="0" smtClean="0">
                <a:cs typeface="Arial" pitchFamily="34" charset="0"/>
              </a:rPr>
              <a:t>Major Highlights:</a:t>
            </a:r>
          </a:p>
          <a:p>
            <a:pPr algn="just">
              <a:spcBef>
                <a:spcPts val="1800"/>
              </a:spcBef>
            </a:pPr>
            <a:r>
              <a:rPr lang="en-US" sz="2000" i="1" dirty="0" smtClean="0">
                <a:cs typeface="Arial" pitchFamily="34" charset="0"/>
              </a:rPr>
              <a:t>Present Demand </a:t>
            </a:r>
            <a:r>
              <a:rPr lang="en-US" sz="2000" i="1" dirty="0">
                <a:cs typeface="Arial" pitchFamily="34" charset="0"/>
              </a:rPr>
              <a:t>of around 150 </a:t>
            </a:r>
            <a:r>
              <a:rPr lang="en-US" sz="2000" i="1" dirty="0" smtClean="0">
                <a:cs typeface="Arial" pitchFamily="34" charset="0"/>
              </a:rPr>
              <a:t>MW.</a:t>
            </a:r>
          </a:p>
          <a:p>
            <a:pPr algn="just">
              <a:spcBef>
                <a:spcPts val="1800"/>
              </a:spcBef>
            </a:pPr>
            <a:r>
              <a:rPr lang="en-US" sz="2000" i="1" dirty="0" smtClean="0">
                <a:cs typeface="Arial" pitchFamily="34" charset="0"/>
              </a:rPr>
              <a:t>Monthly Power Bill of approx Rs</a:t>
            </a:r>
            <a:r>
              <a:rPr lang="en-US" sz="2000" i="1" dirty="0">
                <a:cs typeface="Arial" pitchFamily="34" charset="0"/>
              </a:rPr>
              <a:t>. 40 </a:t>
            </a:r>
            <a:r>
              <a:rPr lang="en-US" sz="2000" i="1" dirty="0" smtClean="0">
                <a:cs typeface="Arial" pitchFamily="34" charset="0"/>
              </a:rPr>
              <a:t>Cr. </a:t>
            </a:r>
          </a:p>
          <a:p>
            <a:pPr algn="just">
              <a:spcBef>
                <a:spcPts val="1800"/>
              </a:spcBef>
            </a:pPr>
            <a:r>
              <a:rPr lang="en-US" sz="2000" i="1" dirty="0" smtClean="0">
                <a:cs typeface="Arial" pitchFamily="34" charset="0"/>
              </a:rPr>
              <a:t>Approx. 45</a:t>
            </a:r>
            <a:r>
              <a:rPr lang="en-US" sz="2000" i="1" dirty="0">
                <a:cs typeface="Arial" pitchFamily="34" charset="0"/>
              </a:rPr>
              <a:t>% of </a:t>
            </a:r>
            <a:r>
              <a:rPr lang="en-US" sz="2000" i="1" dirty="0" smtClean="0">
                <a:cs typeface="Arial" pitchFamily="34" charset="0"/>
              </a:rPr>
              <a:t>Total </a:t>
            </a:r>
            <a:r>
              <a:rPr lang="en-US" sz="2000" i="1" dirty="0">
                <a:cs typeface="Arial" pitchFamily="34" charset="0"/>
              </a:rPr>
              <a:t>expenditure. </a:t>
            </a:r>
            <a:endParaRPr lang="en-US" sz="2000" i="1" dirty="0" smtClean="0">
              <a:cs typeface="Arial" pitchFamily="34" charset="0"/>
            </a:endParaRPr>
          </a:p>
          <a:p>
            <a:pPr marL="0" indent="0" algn="just">
              <a:spcBef>
                <a:spcPts val="1800"/>
              </a:spcBef>
              <a:buNone/>
            </a:pPr>
            <a:r>
              <a:rPr lang="en-US" sz="2000" dirty="0" smtClean="0"/>
              <a:t>Delhi </a:t>
            </a:r>
            <a:r>
              <a:rPr lang="en-US" sz="2000" dirty="0"/>
              <a:t>Metro is the </a:t>
            </a:r>
            <a:r>
              <a:rPr lang="en-US" sz="2000" i="1" dirty="0"/>
              <a:t>13th largest </a:t>
            </a:r>
            <a:r>
              <a:rPr lang="en-US" sz="2000" dirty="0"/>
              <a:t>metro rail system in the world in terms of </a:t>
            </a:r>
            <a:r>
              <a:rPr lang="en-US" sz="2000" dirty="0" smtClean="0"/>
              <a:t>length. </a:t>
            </a:r>
            <a:r>
              <a:rPr lang="en-US" sz="2000" dirty="0" smtClean="0">
                <a:cs typeface="Arial" pitchFamily="34" charset="0"/>
              </a:rPr>
              <a:t>Power Demand </a:t>
            </a:r>
            <a:r>
              <a:rPr lang="en-US" sz="2000" dirty="0">
                <a:cs typeface="Arial" pitchFamily="34" charset="0"/>
              </a:rPr>
              <a:t>is more in </a:t>
            </a:r>
            <a:r>
              <a:rPr lang="en-US" sz="2000" dirty="0" smtClean="0">
                <a:cs typeface="Arial" pitchFamily="34" charset="0"/>
              </a:rPr>
              <a:t>Summers </a:t>
            </a:r>
            <a:r>
              <a:rPr lang="en-US" sz="2000" dirty="0">
                <a:cs typeface="Arial" pitchFamily="34" charset="0"/>
              </a:rPr>
              <a:t>due to </a:t>
            </a:r>
            <a:r>
              <a:rPr lang="en-US" sz="2000" dirty="0" smtClean="0">
                <a:cs typeface="Arial" pitchFamily="34" charset="0"/>
              </a:rPr>
              <a:t>increase in air </a:t>
            </a:r>
            <a:r>
              <a:rPr lang="en-US" sz="2000" dirty="0">
                <a:cs typeface="Arial" pitchFamily="34" charset="0"/>
              </a:rPr>
              <a:t>conditioning </a:t>
            </a:r>
            <a:r>
              <a:rPr lang="en-US" sz="2000" dirty="0" smtClean="0">
                <a:cs typeface="Arial" pitchFamily="34" charset="0"/>
              </a:rPr>
              <a:t>load at stations </a:t>
            </a:r>
            <a:r>
              <a:rPr lang="en-US" sz="2000" dirty="0">
                <a:cs typeface="Arial" pitchFamily="34" charset="0"/>
              </a:rPr>
              <a:t>and </a:t>
            </a:r>
            <a:r>
              <a:rPr lang="en-US" sz="2000" dirty="0" smtClean="0">
                <a:cs typeface="Arial" pitchFamily="34" charset="0"/>
              </a:rPr>
              <a:t>trains. Mostly </a:t>
            </a:r>
            <a:r>
              <a:rPr lang="en-US" sz="2000" dirty="0">
                <a:cs typeface="Arial" pitchFamily="34" charset="0"/>
              </a:rPr>
              <a:t>Electricity is generated from fossil fuels like coal, gas, which generate Carbon dioxide adversely affecting the environment</a:t>
            </a:r>
            <a:r>
              <a:rPr lang="en-US" sz="2000" dirty="0" smtClean="0"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Bef>
                <a:spcPts val="3000"/>
              </a:spcBef>
              <a:spcAft>
                <a:spcPts val="1200"/>
              </a:spcAft>
              <a:buNone/>
            </a:pPr>
            <a:r>
              <a:rPr lang="en-US" sz="2000" dirty="0">
                <a:cs typeface="Arial" pitchFamily="34" charset="0"/>
              </a:rPr>
              <a:t>To formalize and channelize efforts, Solar Policy was issued </a:t>
            </a:r>
            <a:r>
              <a:rPr lang="en-US" sz="2000" dirty="0" smtClean="0">
                <a:cs typeface="Arial" pitchFamily="34" charset="0"/>
              </a:rPr>
              <a:t>on dated </a:t>
            </a:r>
            <a:r>
              <a:rPr lang="en-US" sz="2000" dirty="0">
                <a:cs typeface="Arial" pitchFamily="34" charset="0"/>
              </a:rPr>
              <a:t>16.07.14. This policy indicates </a:t>
            </a:r>
            <a:r>
              <a:rPr lang="en-US" sz="2000" dirty="0" smtClean="0">
                <a:cs typeface="Arial" pitchFamily="34" charset="0"/>
              </a:rPr>
              <a:t>a clear </a:t>
            </a:r>
            <a:r>
              <a:rPr lang="en-US" sz="2000" b="1" i="1" dirty="0">
                <a:cs typeface="Arial" pitchFamily="34" charset="0"/>
              </a:rPr>
              <a:t>Target of 20 MWp in next 3 years</a:t>
            </a:r>
            <a:r>
              <a:rPr lang="en-US" sz="2000" dirty="0"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Bef>
                <a:spcPts val="3000"/>
              </a:spcBef>
              <a:spcAft>
                <a:spcPts val="1200"/>
              </a:spcAft>
              <a:buNone/>
            </a:pPr>
            <a:endParaRPr lang="en-IN" sz="2000" dirty="0"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7467600" cy="914400"/>
          </a:xfrm>
        </p:spPr>
        <p:txBody>
          <a:bodyPr>
            <a:normAutofit/>
          </a:bodyPr>
          <a:lstStyle/>
          <a:p>
            <a:pPr algn="l"/>
            <a:r>
              <a:rPr lang="en-IN" sz="3600" dirty="0">
                <a:solidFill>
                  <a:srgbClr val="C00000"/>
                </a:solidFill>
              </a:rPr>
              <a:t>DMRC’s </a:t>
            </a:r>
            <a:r>
              <a:rPr lang="en-IN" sz="3600" dirty="0" smtClean="0">
                <a:solidFill>
                  <a:srgbClr val="C00000"/>
                </a:solidFill>
              </a:rPr>
              <a:t>Solar Need</a:t>
            </a:r>
            <a:endParaRPr lang="en-IN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7707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534400" cy="5334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dirty="0" smtClean="0">
                <a:cs typeface="Arial" pitchFamily="34" charset="0"/>
              </a:rPr>
              <a:t>Honoring the dedication &amp; implementation of Solar Policy, we </a:t>
            </a:r>
            <a:r>
              <a:rPr lang="en-US" sz="2400" b="1" i="1" dirty="0" smtClean="0">
                <a:cs typeface="Arial" pitchFamily="34" charset="0"/>
              </a:rPr>
              <a:t>JAKSON</a:t>
            </a:r>
            <a:r>
              <a:rPr lang="en-US" sz="2400" dirty="0" smtClean="0">
                <a:cs typeface="Arial" pitchFamily="34" charset="0"/>
              </a:rPr>
              <a:t> did the successful execution of following 3 sites;</a:t>
            </a:r>
            <a:endParaRPr lang="en-US" sz="2400" dirty="0">
              <a:cs typeface="Arial" pitchFamily="34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dirty="0" err="1" smtClean="0">
                <a:cs typeface="Arial" pitchFamily="34" charset="0"/>
              </a:rPr>
              <a:t>Anand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Vihar</a:t>
            </a:r>
            <a:r>
              <a:rPr lang="en-US" sz="2400" dirty="0" smtClean="0">
                <a:cs typeface="Arial" pitchFamily="34" charset="0"/>
              </a:rPr>
              <a:t> Metro Station:- 	115 kWp</a:t>
            </a:r>
          </a:p>
          <a:p>
            <a:pPr marL="457200" indent="-457200" algn="just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dirty="0" err="1" smtClean="0">
                <a:cs typeface="Arial" pitchFamily="34" charset="0"/>
              </a:rPr>
              <a:t>Pragati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Maidan</a:t>
            </a:r>
            <a:r>
              <a:rPr lang="en-US" sz="2400" dirty="0" smtClean="0">
                <a:cs typeface="Arial" pitchFamily="34" charset="0"/>
              </a:rPr>
              <a:t> Station:-	 	 85 kWp</a:t>
            </a:r>
          </a:p>
          <a:p>
            <a:pPr marL="457200" indent="-457200" algn="just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dirty="0" smtClean="0">
                <a:cs typeface="Arial" pitchFamily="34" charset="0"/>
              </a:rPr>
              <a:t>Metro Enclave:-		 	 50 kWp</a:t>
            </a:r>
          </a:p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dirty="0" smtClean="0">
                <a:cs typeface="Arial" pitchFamily="34" charset="0"/>
              </a:rPr>
              <a:t>	</a:t>
            </a:r>
            <a:r>
              <a:rPr lang="en-US" sz="2400" b="1" dirty="0" smtClean="0">
                <a:cs typeface="Arial" pitchFamily="34" charset="0"/>
              </a:rPr>
              <a:t>TOTAL :-			250 kWp</a:t>
            </a:r>
            <a:endParaRPr lang="en-IN" sz="2400" b="1" dirty="0"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475397"/>
            <a:ext cx="8534400" cy="533400"/>
          </a:xfrm>
        </p:spPr>
        <p:txBody>
          <a:bodyPr>
            <a:noAutofit/>
          </a:bodyPr>
          <a:lstStyle/>
          <a:p>
            <a:pPr algn="l"/>
            <a:r>
              <a:rPr lang="en-IN" sz="3600" dirty="0" smtClean="0">
                <a:solidFill>
                  <a:srgbClr val="C00000"/>
                </a:solidFill>
              </a:rPr>
              <a:t>DMRC-JAKSON Initiative</a:t>
            </a:r>
            <a:endParaRPr lang="en-IN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381000"/>
            <a:ext cx="8763000" cy="609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ANAND </a:t>
            </a:r>
            <a:r>
              <a:rPr lang="en-US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VIHAR 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STATION</a:t>
            </a:r>
            <a:endParaRPr lang="en-US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user\Desktop\solar Workshop\ANAND VIHAR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8763000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2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381001"/>
            <a:ext cx="76962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PRAGATI </a:t>
            </a:r>
            <a:r>
              <a:rPr lang="en-US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MAIDAN 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STATION</a:t>
            </a:r>
            <a:endParaRPr lang="en-IN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user\Desktop\4 PRAGATI MAIDAN IMG_8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87630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9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438149"/>
            <a:ext cx="7696200" cy="533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METRO ENCLAVE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6 ME IMG_8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87630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0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3962400" cy="5334000"/>
          </a:xfrm>
        </p:spPr>
        <p:txBody>
          <a:bodyPr>
            <a:noAutofit/>
          </a:bodyPr>
          <a:lstStyle/>
          <a:p>
            <a:pPr algn="just">
              <a:spcBef>
                <a:spcPts val="2400"/>
              </a:spcBef>
            </a:pPr>
            <a:r>
              <a:rPr lang="en-US" sz="1800" dirty="0" smtClean="0">
                <a:cs typeface="Arial" pitchFamily="34" charset="0"/>
              </a:rPr>
              <a:t>After analyzing such a tremendous potential, DMRC </a:t>
            </a:r>
            <a:r>
              <a:rPr lang="en-US" sz="1800" dirty="0">
                <a:cs typeface="Arial" pitchFamily="34" charset="0"/>
              </a:rPr>
              <a:t>has </a:t>
            </a:r>
            <a:r>
              <a:rPr lang="en-US" sz="1800" dirty="0" smtClean="0">
                <a:cs typeface="Arial" pitchFamily="34" charset="0"/>
              </a:rPr>
              <a:t>been </a:t>
            </a:r>
            <a:r>
              <a:rPr lang="en-US" sz="1800" dirty="0">
                <a:cs typeface="Arial" pitchFamily="34" charset="0"/>
              </a:rPr>
              <a:t>entitled </a:t>
            </a:r>
            <a:r>
              <a:rPr lang="en-US" sz="1800" dirty="0" smtClean="0">
                <a:cs typeface="Arial" pitchFamily="34" charset="0"/>
              </a:rPr>
              <a:t>as an  </a:t>
            </a:r>
            <a:r>
              <a:rPr lang="en-US" sz="1800" dirty="0">
                <a:cs typeface="Arial" pitchFamily="34" charset="0"/>
              </a:rPr>
              <a:t>implementing agency for </a:t>
            </a:r>
            <a:r>
              <a:rPr lang="en-US" sz="1800" dirty="0" smtClean="0">
                <a:cs typeface="Arial" pitchFamily="34" charset="0"/>
              </a:rPr>
              <a:t>National </a:t>
            </a:r>
            <a:r>
              <a:rPr lang="en-US" sz="1800" dirty="0">
                <a:cs typeface="Arial" pitchFamily="34" charset="0"/>
              </a:rPr>
              <a:t>Solar Mission</a:t>
            </a:r>
            <a:r>
              <a:rPr lang="en-US" sz="1800" dirty="0" smtClean="0">
                <a:cs typeface="Arial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sz="1800" dirty="0" smtClean="0">
                <a:cs typeface="Arial" pitchFamily="34" charset="0"/>
              </a:rPr>
              <a:t>Granted Central Financial Assistance of Rs. 25.50 Cr. (15% of Benchmark Cost) for installing 20 MW.</a:t>
            </a:r>
          </a:p>
          <a:p>
            <a:pPr algn="just">
              <a:spcBef>
                <a:spcPts val="2400"/>
              </a:spcBef>
            </a:pPr>
            <a:r>
              <a:rPr lang="en-US" sz="1800" dirty="0"/>
              <a:t> Other major cities such as Ludhiana, Pune, Lucknow, Ahmedabad, Indore, Bhopal, Chandigarh, Nagpur and Guwahati are also mooting proposals on developing metro rail systems in their respective </a:t>
            </a:r>
            <a:r>
              <a:rPr lang="en-US" sz="1800" dirty="0" smtClean="0"/>
              <a:t>areas.</a:t>
            </a:r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7467600" cy="685800"/>
          </a:xfrm>
        </p:spPr>
        <p:txBody>
          <a:bodyPr>
            <a:norm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IN" sz="3200" dirty="0" smtClean="0">
                <a:solidFill>
                  <a:srgbClr val="C00000"/>
                </a:solidFill>
              </a:rPr>
              <a:t>High Solar Potential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9200"/>
            <a:ext cx="4800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91" y="152400"/>
            <a:ext cx="8229600" cy="685801"/>
          </a:xfrm>
        </p:spPr>
        <p:txBody>
          <a:bodyPr>
            <a:norm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sz="3200" dirty="0">
                <a:solidFill>
                  <a:srgbClr val="C00000"/>
                </a:solidFill>
              </a:rPr>
              <a:t>Indian Railways(IR</a:t>
            </a:r>
            <a:r>
              <a:rPr lang="en-US" sz="3200" dirty="0" smtClean="0">
                <a:solidFill>
                  <a:srgbClr val="C00000"/>
                </a:solidFill>
              </a:rPr>
              <a:t>)-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Potential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5715000"/>
          </a:xfrm>
        </p:spPr>
        <p:txBody>
          <a:bodyPr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sz="1800" b="1" u="sng" dirty="0" smtClean="0"/>
              <a:t>An Introduction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sz="1800" dirty="0" smtClean="0"/>
              <a:t>The Indian Railways, with a network of over 64,000 route-km, is the fourth largest railway network in the world in terms of length, and the world’s third largest in terms of traffic density, and commonly </a:t>
            </a:r>
            <a:r>
              <a:rPr lang="en-US" sz="1800" dirty="0" err="1" smtClean="0"/>
              <a:t>recognised</a:t>
            </a:r>
            <a:r>
              <a:rPr lang="en-US" sz="1800" dirty="0" smtClean="0"/>
              <a:t> as the </a:t>
            </a:r>
            <a:r>
              <a:rPr lang="en-US" sz="1800" i="1" dirty="0" smtClean="0"/>
              <a:t>‘lifeline to the nation’</a:t>
            </a:r>
            <a:r>
              <a:rPr lang="en-US" sz="1800" dirty="0" smtClean="0"/>
              <a:t>.</a:t>
            </a:r>
          </a:p>
          <a:p>
            <a:pPr marL="0" indent="0">
              <a:spcBef>
                <a:spcPts val="100"/>
              </a:spcBef>
              <a:buNone/>
            </a:pPr>
            <a:endParaRPr lang="en-US" sz="1800" dirty="0"/>
          </a:p>
          <a:p>
            <a:pPr marL="0" indent="0">
              <a:spcBef>
                <a:spcPts val="100"/>
              </a:spcBef>
              <a:buNone/>
            </a:pPr>
            <a:r>
              <a:rPr lang="en-US" sz="1800" b="1" u="sng" dirty="0" smtClean="0"/>
              <a:t>Vision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sz="1800" dirty="0" smtClean="0"/>
              <a:t>The </a:t>
            </a:r>
            <a:r>
              <a:rPr lang="en-US" sz="1800" dirty="0"/>
              <a:t>Ministry of </a:t>
            </a:r>
            <a:r>
              <a:rPr lang="en-US" sz="1800" dirty="0" smtClean="0"/>
              <a:t>Railways </a:t>
            </a:r>
            <a:r>
              <a:rPr lang="en-US" sz="1800" dirty="0"/>
              <a:t>‘Vision 2020’ document issued in </a:t>
            </a:r>
            <a:r>
              <a:rPr lang="en-US" sz="1800" dirty="0" smtClean="0"/>
              <a:t>2009. One </a:t>
            </a:r>
            <a:r>
              <a:rPr lang="en-US" sz="1800" dirty="0"/>
              <a:t>of the </a:t>
            </a:r>
            <a:r>
              <a:rPr lang="en-US" sz="1800" dirty="0" smtClean="0"/>
              <a:t>key targets was </a:t>
            </a:r>
            <a:r>
              <a:rPr lang="en-US" sz="1800" dirty="0"/>
              <a:t>to </a:t>
            </a:r>
            <a:r>
              <a:rPr lang="en-US" sz="1800" b="1" i="1" dirty="0"/>
              <a:t>‘utilize at least 10% of its energy requirement from </a:t>
            </a:r>
            <a:r>
              <a:rPr lang="en-US" sz="1800" b="1" i="1" dirty="0" smtClean="0"/>
              <a:t>renewable sources </a:t>
            </a:r>
            <a:r>
              <a:rPr lang="en-US" sz="1800" b="1" i="1" dirty="0"/>
              <a:t>and institute a foolproof eco-friendly waste management system</a:t>
            </a:r>
            <a:r>
              <a:rPr lang="en-US" sz="1800" b="1" i="1" dirty="0" smtClean="0"/>
              <a:t>.’  </a:t>
            </a:r>
            <a:r>
              <a:rPr lang="en-US" sz="1800" dirty="0" smtClean="0"/>
              <a:t>The </a:t>
            </a:r>
            <a:r>
              <a:rPr lang="en-US" sz="1800" dirty="0"/>
              <a:t>Union Rail Budget 2015-16 stressed the need for harnessing solar energy </a:t>
            </a:r>
            <a:r>
              <a:rPr lang="en-US" sz="1800" dirty="0" smtClean="0"/>
              <a:t>and identified </a:t>
            </a:r>
            <a:r>
              <a:rPr lang="en-US" sz="1800" dirty="0"/>
              <a:t>railway stations as one of the largest potentials for the same</a:t>
            </a:r>
            <a:r>
              <a:rPr lang="en-US" sz="1800" dirty="0" smtClean="0"/>
              <a:t>.</a:t>
            </a:r>
          </a:p>
          <a:p>
            <a:pPr marL="0" indent="0">
              <a:spcBef>
                <a:spcPts val="100"/>
              </a:spcBef>
              <a:buNone/>
            </a:pPr>
            <a:endParaRPr lang="en-US" sz="1800" b="1" dirty="0"/>
          </a:p>
          <a:p>
            <a:pPr marL="0" indent="0">
              <a:spcBef>
                <a:spcPts val="100"/>
              </a:spcBef>
              <a:buNone/>
            </a:pPr>
            <a:r>
              <a:rPr lang="en-US" sz="1800" b="1" u="sng" dirty="0"/>
              <a:t>Roadmap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sz="1800" dirty="0" smtClean="0"/>
              <a:t>IROAF(Indian Railways Organization for Alternate Fuels) </a:t>
            </a:r>
            <a:r>
              <a:rPr lang="en-US" sz="1800" dirty="0"/>
              <a:t>will lead the IR in introduction of Solar Energy on rolling stock for </a:t>
            </a:r>
            <a:r>
              <a:rPr lang="en-US" sz="1800" dirty="0" smtClean="0"/>
              <a:t>train lighting </a:t>
            </a:r>
            <a:r>
              <a:rPr lang="en-US" sz="1800" dirty="0"/>
              <a:t>and auxiliary power needs. SPV systems will also be used for augmenting lighting of fixed installations, such as workshops, factories and stations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93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229600" cy="6096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IN" sz="3600" dirty="0" smtClean="0">
                <a:solidFill>
                  <a:srgbClr val="C00000"/>
                </a:solidFill>
              </a:rPr>
              <a:t> Why </a:t>
            </a:r>
            <a:r>
              <a:rPr lang="en-IN" sz="3600" dirty="0">
                <a:solidFill>
                  <a:srgbClr val="C00000"/>
                </a:solidFill>
              </a:rPr>
              <a:t>Solar in </a:t>
            </a:r>
            <a:r>
              <a:rPr lang="en-IN" sz="3600" dirty="0" smtClean="0">
                <a:solidFill>
                  <a:srgbClr val="C00000"/>
                </a:solidFill>
              </a:rPr>
              <a:t>IR?</a:t>
            </a:r>
            <a:endParaRPr lang="en-IN" sz="3600" dirty="0">
              <a:solidFill>
                <a:srgbClr val="C00000"/>
              </a:solidFill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181600"/>
          </a:xfrm>
        </p:spPr>
        <p:txBody>
          <a:bodyPr>
            <a:normAutofit/>
          </a:bodyPr>
          <a:lstStyle/>
          <a:p>
            <a:r>
              <a:rPr lang="en-US" altLang="en-US" sz="2000" dirty="0" smtClean="0"/>
              <a:t>Railway sector growth 8-9%</a:t>
            </a:r>
          </a:p>
          <a:p>
            <a:r>
              <a:rPr lang="en-US" altLang="en-US" sz="2000" dirty="0" smtClean="0"/>
              <a:t>Progressive shift of freight traffic to railway</a:t>
            </a:r>
          </a:p>
          <a:p>
            <a:r>
              <a:rPr lang="en-US" altLang="en-US" sz="2000" dirty="0" smtClean="0"/>
              <a:t>80% of rail freight  and 60% passenger traffic on electric energy by 2030</a:t>
            </a:r>
          </a:p>
          <a:p>
            <a:r>
              <a:rPr lang="en-US" altLang="en-US" sz="2000" dirty="0" smtClean="0"/>
              <a:t>Electricity demand to go 100 billion kWh by 2030 for railway sector alone in India</a:t>
            </a:r>
          </a:p>
          <a:p>
            <a:r>
              <a:rPr lang="en-US" altLang="en-US" sz="2000" dirty="0" smtClean="0"/>
              <a:t>The current trends indicates constraints in indigenous availability of conventional energy resources</a:t>
            </a:r>
          </a:p>
          <a:p>
            <a:r>
              <a:rPr lang="en-US" altLang="en-US" sz="2000" dirty="0" smtClean="0"/>
              <a:t>World trend to achieve min. 25% through RE by 2020  in transport sector leader Germany, Sweden, USA</a:t>
            </a:r>
          </a:p>
          <a:p>
            <a:r>
              <a:rPr lang="en-US" altLang="en-US" sz="2000" dirty="0" smtClean="0"/>
              <a:t>No space constraint</a:t>
            </a:r>
          </a:p>
          <a:p>
            <a:r>
              <a:rPr lang="en-US" altLang="en-US" sz="2000" dirty="0"/>
              <a:t>Fuel </a:t>
            </a:r>
            <a:r>
              <a:rPr lang="en-US" altLang="en-US" sz="2000" dirty="0" smtClean="0"/>
              <a:t>diversity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499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0" y="304800"/>
            <a:ext cx="8229600" cy="76041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IN" sz="3200" dirty="0" smtClean="0">
                <a:solidFill>
                  <a:srgbClr val="C00000"/>
                </a:solidFill>
              </a:rPr>
              <a:t> IR-Energy </a:t>
            </a:r>
            <a:r>
              <a:rPr lang="en-IN" sz="3200" dirty="0">
                <a:solidFill>
                  <a:srgbClr val="C00000"/>
                </a:solidFill>
              </a:rPr>
              <a:t>Utilization </a:t>
            </a:r>
            <a:r>
              <a:rPr lang="en-IN" sz="3200" dirty="0" smtClean="0">
                <a:solidFill>
                  <a:srgbClr val="C00000"/>
                </a:solidFill>
              </a:rPr>
              <a:t>Pattern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30225" y="912813"/>
            <a:ext cx="8613775" cy="55657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en-US" altLang="en-US" sz="2000" dirty="0" smtClean="0"/>
          </a:p>
          <a:p>
            <a:pPr>
              <a:lnSpc>
                <a:spcPct val="80000"/>
              </a:lnSpc>
              <a:defRPr/>
            </a:pPr>
            <a:r>
              <a:rPr lang="en-US" altLang="en-US" sz="2000" dirty="0" smtClean="0"/>
              <a:t>Electricity Consumption: 16.6 billion units (14.16 billion   units Traction &amp; 2.46 billion unit for Non Traction) ~`~ 2500 MW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2000" dirty="0"/>
              <a:t>	</a:t>
            </a:r>
            <a:r>
              <a:rPr lang="en-US" altLang="en-US" sz="2000" dirty="0" smtClean="0"/>
              <a:t>~~  3800 MW (peak) , (22 billion unit, 5000 MW XII Plan projected)</a:t>
            </a:r>
          </a:p>
          <a:p>
            <a:pPr>
              <a:lnSpc>
                <a:spcPct val="80000"/>
              </a:lnSpc>
              <a:defRPr/>
            </a:pPr>
            <a:endParaRPr lang="en-US" altLang="en-US" sz="2000" dirty="0" smtClean="0"/>
          </a:p>
          <a:p>
            <a:pPr>
              <a:lnSpc>
                <a:spcPct val="80000"/>
              </a:lnSpc>
              <a:defRPr/>
            </a:pPr>
            <a:r>
              <a:rPr lang="en-US" altLang="en-US" sz="2000" dirty="0" smtClean="0"/>
              <a:t>Electricity Consumption (Non Traction) - Workshop 25%, Station and service building 35%, pumping 10%, domestic 30%</a:t>
            </a:r>
          </a:p>
          <a:p>
            <a:pPr>
              <a:lnSpc>
                <a:spcPct val="80000"/>
              </a:lnSpc>
              <a:defRPr/>
            </a:pPr>
            <a:endParaRPr lang="en-US" altLang="en-US" sz="2000" dirty="0" smtClean="0"/>
          </a:p>
          <a:p>
            <a:pPr>
              <a:lnSpc>
                <a:spcPct val="80000"/>
              </a:lnSpc>
              <a:defRPr/>
            </a:pPr>
            <a:r>
              <a:rPr lang="en-US" altLang="en-US" sz="2000" dirty="0" smtClean="0"/>
              <a:t>Share in Total Energy Consumption (NATIONAL) - 2 %</a:t>
            </a:r>
          </a:p>
          <a:p>
            <a:pPr>
              <a:lnSpc>
                <a:spcPct val="80000"/>
              </a:lnSpc>
              <a:defRPr/>
            </a:pPr>
            <a:endParaRPr lang="en-US" altLang="en-US" sz="2000" dirty="0" smtClean="0"/>
          </a:p>
          <a:p>
            <a:pPr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altLang="en-US" sz="2000" dirty="0" smtClean="0"/>
              <a:t>Share in Total Energy </a:t>
            </a:r>
            <a:r>
              <a:rPr lang="en-US" altLang="en-US" sz="2000" dirty="0"/>
              <a:t>C</a:t>
            </a:r>
            <a:r>
              <a:rPr lang="en-US" altLang="en-US" sz="2000" dirty="0" smtClean="0"/>
              <a:t>onsumption of Transport sector- 5 %</a:t>
            </a:r>
          </a:p>
          <a:p>
            <a:pPr marL="0" indent="0">
              <a:lnSpc>
                <a:spcPct val="80000"/>
              </a:lnSpc>
              <a:buClr>
                <a:schemeClr val="tx2"/>
              </a:buClr>
              <a:buNone/>
              <a:defRPr/>
            </a:pPr>
            <a:r>
              <a:rPr lang="en-US" altLang="en-US" sz="2000" dirty="0" smtClean="0"/>
              <a:t>	( 77 % diesel, 23 % electricity) </a:t>
            </a:r>
          </a:p>
          <a:p>
            <a:pPr>
              <a:lnSpc>
                <a:spcPct val="80000"/>
              </a:lnSpc>
              <a:buClr>
                <a:schemeClr val="tx2"/>
              </a:buClr>
              <a:defRPr/>
            </a:pPr>
            <a:endParaRPr lang="en-US" altLang="en-US" sz="2000" dirty="0" smtClean="0"/>
          </a:p>
          <a:p>
            <a:pPr>
              <a:lnSpc>
                <a:spcPct val="80000"/>
              </a:lnSpc>
              <a:defRPr/>
            </a:pPr>
            <a:r>
              <a:rPr lang="en-US" altLang="en-US" sz="2000" dirty="0" smtClean="0"/>
              <a:t>Share of Energy in Total Operating Cost of IR – 24% (18,000 Cr, 8700 Cr for      Electricity) (87 % traction, 13 % non- traction)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9713"/>
            <a:ext cx="8991600" cy="5715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C00000"/>
                </a:solidFill>
              </a:rPr>
              <a:t> Indian Railways </a:t>
            </a:r>
            <a:r>
              <a:rPr lang="en-US" sz="3200" dirty="0">
                <a:solidFill>
                  <a:srgbClr val="C00000"/>
                </a:solidFill>
              </a:rPr>
              <a:t>- </a:t>
            </a:r>
            <a:r>
              <a:rPr lang="en-US" sz="3200" dirty="0" smtClean="0">
                <a:solidFill>
                  <a:srgbClr val="C00000"/>
                </a:solidFill>
              </a:rPr>
              <a:t>Solar </a:t>
            </a:r>
            <a:r>
              <a:rPr lang="en-US" sz="3200" dirty="0">
                <a:solidFill>
                  <a:srgbClr val="C00000"/>
                </a:solidFill>
              </a:rPr>
              <a:t>PV Potential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0" y="1600200"/>
            <a:ext cx="3995738" cy="50490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Roofs of Railway Stations. 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Railway Workshops.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/>
              <a:t>Railway </a:t>
            </a:r>
            <a:r>
              <a:rPr lang="en-US" sz="2400" dirty="0" smtClean="0"/>
              <a:t>Colonies.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/>
              <a:t>Coach </a:t>
            </a:r>
            <a:r>
              <a:rPr lang="en-US" sz="2400" dirty="0" smtClean="0"/>
              <a:t>factories.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Office buildings.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Loco sheds</a:t>
            </a:r>
            <a:r>
              <a:rPr lang="en-US" sz="2400" dirty="0"/>
              <a:t>.</a:t>
            </a:r>
            <a:endParaRPr lang="en-US" sz="2400" dirty="0" smtClean="0"/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Hospitals.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 r="18333"/>
          <a:stretch>
            <a:fillRect/>
          </a:stretch>
        </p:blipFill>
        <p:spPr bwMode="auto">
          <a:xfrm>
            <a:off x="228600" y="4114800"/>
            <a:ext cx="4495800" cy="253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495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4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381001"/>
            <a:ext cx="678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Our Solar Business</a:t>
            </a:r>
            <a:endParaRPr lang="en-US" sz="3600" dirty="0">
              <a:solidFill>
                <a:srgbClr val="C70811"/>
              </a:solidFill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816" y="2371180"/>
            <a:ext cx="2910008" cy="1955837"/>
            <a:chOff x="395536" y="2276872"/>
            <a:chExt cx="3410372" cy="20882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536" y="2276872"/>
              <a:ext cx="3410372" cy="165750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95536" y="3861048"/>
              <a:ext cx="3410372" cy="5040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27584" y="3933056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Solar IPPs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74160" y="2371180"/>
            <a:ext cx="2910008" cy="2085151"/>
            <a:chOff x="4788024" y="1556792"/>
            <a:chExt cx="3410372" cy="2259076"/>
          </a:xfrm>
        </p:grpSpPr>
        <p:grpSp>
          <p:nvGrpSpPr>
            <p:cNvPr id="15" name="Group 14"/>
            <p:cNvGrpSpPr/>
            <p:nvPr/>
          </p:nvGrpSpPr>
          <p:grpSpPr>
            <a:xfrm>
              <a:off x="4788024" y="3115626"/>
              <a:ext cx="3410372" cy="700242"/>
              <a:chOff x="4788024" y="3761518"/>
              <a:chExt cx="3410372" cy="70024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788024" y="3810184"/>
                <a:ext cx="3410372" cy="55274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220072" y="3761518"/>
                <a:ext cx="2664296" cy="700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Solar EPC &amp; Components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8024" y="1556792"/>
              <a:ext cx="3410372" cy="165916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300192" y="2371181"/>
            <a:ext cx="2736304" cy="2085151"/>
            <a:chOff x="2987824" y="3960138"/>
            <a:chExt cx="3424413" cy="245666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95888" y="3960138"/>
              <a:ext cx="3416349" cy="2097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2987824" y="5655311"/>
              <a:ext cx="3410372" cy="761489"/>
              <a:chOff x="4940424" y="5223263"/>
              <a:chExt cx="3410372" cy="76148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940424" y="5332375"/>
                <a:ext cx="3410372" cy="54489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72472" y="5223263"/>
                <a:ext cx="2664296" cy="761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Solar Products &amp; Systems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95982" y="4505449"/>
            <a:ext cx="2791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Selling power to Govt. entities and private customers through long term PPAs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174160" y="4484456"/>
            <a:ext cx="29100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Turnkey EPC for Utility scale &amp; Rooftop power plants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On-grid &amp; Off-grid solar systems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PV plant components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306636" y="4505449"/>
            <a:ext cx="27186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Portfolio of innovative solar products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Mini/Micro Grids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Solar Pumping Systems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Solar Street Lighting Systems</a:t>
            </a:r>
          </a:p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4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2296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 IR- Potential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686799" cy="5410200"/>
          </a:xfrm>
        </p:spPr>
      </p:pic>
    </p:spTree>
    <p:extLst>
      <p:ext uri="{BB962C8B-B14F-4D97-AF65-F5344CB8AC3E}">
        <p14:creationId xmlns:p14="http://schemas.microsoft.com/office/powerpoint/2010/main" val="35831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2323"/>
            <a:ext cx="8229600" cy="79216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IN" sz="3200" dirty="0">
                <a:solidFill>
                  <a:srgbClr val="C00000"/>
                </a:solidFill>
              </a:rPr>
              <a:t>IR-Solar Initiatives 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52400" y="1143001"/>
            <a:ext cx="8763000" cy="4191000"/>
          </a:xfrm>
        </p:spPr>
        <p:txBody>
          <a:bodyPr>
            <a:noAutofit/>
          </a:bodyPr>
          <a:lstStyle/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Indian Railways Vision 2020-At least 10% of its total energy to come from renewable sources such as solar power, wind, and biomass etc.</a:t>
            </a:r>
            <a:r>
              <a:rPr lang="ja-JP" altLang="en-US" sz="1600" dirty="0" smtClean="0"/>
              <a:t>”</a:t>
            </a:r>
            <a:r>
              <a:rPr lang="en-US" altLang="ja-JP" sz="1600" dirty="0" smtClean="0"/>
              <a:t> (500MW)</a:t>
            </a:r>
          </a:p>
          <a:p>
            <a:pPr marL="0" lvl="1" indent="0" algn="just">
              <a:buNone/>
            </a:pPr>
            <a:endParaRPr lang="en-US" altLang="en-US" sz="1600" dirty="0"/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Achievement so far </a:t>
            </a:r>
          </a:p>
          <a:p>
            <a:pPr marL="742950" lvl="2" indent="-342900" algn="just"/>
            <a:r>
              <a:rPr lang="en-US" altLang="en-US" sz="1600" dirty="0"/>
              <a:t>10.50 MW Wind</a:t>
            </a:r>
          </a:p>
          <a:p>
            <a:pPr marL="742950" lvl="2" indent="-342900" algn="just"/>
            <a:r>
              <a:rPr lang="en-US" altLang="en-US" sz="1600" dirty="0"/>
              <a:t>4.50 MW solar</a:t>
            </a:r>
          </a:p>
          <a:p>
            <a:pPr marL="742950" lvl="2" indent="-342900" algn="just"/>
            <a:r>
              <a:rPr lang="en-US" altLang="en-US" sz="1600" dirty="0"/>
              <a:t>4.69 MW solar PV Plant in </a:t>
            </a:r>
            <a:r>
              <a:rPr lang="en-US" altLang="en-US" sz="1600" dirty="0" smtClean="0"/>
              <a:t>progress</a:t>
            </a:r>
          </a:p>
          <a:p>
            <a:pPr marL="742950" lvl="2" indent="-342900" algn="just"/>
            <a:endParaRPr lang="en-US" altLang="en-US" sz="1600" dirty="0"/>
          </a:p>
          <a:p>
            <a:r>
              <a:rPr lang="en-US" altLang="en-US" sz="1600" dirty="0" err="1" smtClean="0"/>
              <a:t>Solarization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of unmanned Railway Crossings</a:t>
            </a:r>
          </a:p>
          <a:p>
            <a:pPr lvl="1"/>
            <a:r>
              <a:rPr lang="en-US" altLang="en-US" sz="1600" dirty="0"/>
              <a:t>For Optical fiber and Integrated Battery bank system</a:t>
            </a:r>
          </a:p>
          <a:p>
            <a:pPr lvl="1"/>
            <a:r>
              <a:rPr lang="en-US" altLang="en-US" sz="1600" dirty="0"/>
              <a:t>The system size ranges from </a:t>
            </a:r>
            <a:r>
              <a:rPr lang="en-US" altLang="en-US" sz="1600" dirty="0" smtClean="0"/>
              <a:t>1.4 kWp </a:t>
            </a:r>
            <a:r>
              <a:rPr lang="en-US" altLang="en-US" sz="1600" dirty="0"/>
              <a:t>to </a:t>
            </a:r>
            <a:r>
              <a:rPr lang="en-US" altLang="en-US" sz="1600" dirty="0" smtClean="0"/>
              <a:t>3.5 kWp</a:t>
            </a:r>
            <a:endParaRPr lang="en-US" altLang="en-US" sz="1600" dirty="0"/>
          </a:p>
          <a:p>
            <a:pPr lvl="1"/>
            <a:r>
              <a:rPr lang="en-US" altLang="en-US" sz="1600" dirty="0"/>
              <a:t>More than 150 systems have been installed nation wide</a:t>
            </a:r>
          </a:p>
          <a:p>
            <a:pPr lvl="1"/>
            <a:r>
              <a:rPr lang="en-US" altLang="en-US" sz="1600" dirty="0"/>
              <a:t>The zone covered are Eastern, </a:t>
            </a:r>
            <a:r>
              <a:rPr lang="en-US" altLang="en-US" sz="1600" dirty="0" err="1"/>
              <a:t>Nothern</a:t>
            </a:r>
            <a:r>
              <a:rPr lang="en-US" altLang="en-US" sz="1600" dirty="0"/>
              <a:t> railway, Western railway and West </a:t>
            </a:r>
            <a:r>
              <a:rPr lang="en-US" altLang="en-US" sz="1600" dirty="0" smtClean="0"/>
              <a:t>central</a:t>
            </a:r>
            <a:endParaRPr lang="en-US" altLang="en-US" sz="1600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486400"/>
            <a:ext cx="8902700" cy="134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1"/>
            <a:ext cx="8229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IN" sz="2800" dirty="0" smtClean="0">
                <a:solidFill>
                  <a:srgbClr val="C00000"/>
                </a:solidFill>
              </a:rPr>
              <a:t>IR-Solar Initiative (Jodhpur Railway: Jakson: L1) </a:t>
            </a:r>
            <a:br>
              <a:rPr lang="en-IN" sz="2800" dirty="0" smtClean="0">
                <a:solidFill>
                  <a:srgbClr val="C00000"/>
                </a:solidFill>
              </a:rPr>
            </a:br>
            <a:r>
              <a:rPr lang="en-IN" sz="2800" dirty="0" smtClean="0">
                <a:solidFill>
                  <a:srgbClr val="C00000"/>
                </a:solidFill>
              </a:rPr>
              <a:t>Diesel Electric Multiple Units )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1"/>
            <a:ext cx="3886200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86200"/>
            <a:ext cx="88392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66929"/>
            <a:ext cx="3913268" cy="24430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819400" y="4953000"/>
            <a:ext cx="22098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" y="5562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3.6 Kw on each coach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Integrated with existing Load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52400" y="279187"/>
            <a:ext cx="8229600" cy="863813"/>
          </a:xfrm>
        </p:spPr>
        <p:txBody>
          <a:bodyPr>
            <a:noAutofit/>
          </a:bodyPr>
          <a:lstStyle/>
          <a:p>
            <a:pPr algn="l"/>
            <a:r>
              <a:rPr lang="en-IN" altLang="en-US" sz="3200" dirty="0">
                <a:solidFill>
                  <a:srgbClr val="C00000"/>
                </a:solidFill>
              </a:rPr>
              <a:t>Key Challenges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486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it-IT" sz="2800" dirty="0" smtClean="0"/>
              <a:t>Roof Assessment</a:t>
            </a:r>
            <a:endParaRPr lang="it-IT" sz="2800" dirty="0"/>
          </a:p>
          <a:p>
            <a:pPr marL="742950" lvl="2" indent="-342900" algn="just" eaLnBrk="1" hangingPunct="1">
              <a:spcBef>
                <a:spcPts val="0"/>
              </a:spcBef>
              <a:defRPr/>
            </a:pPr>
            <a:r>
              <a:rPr lang="en-IN" sz="2200" dirty="0" smtClean="0"/>
              <a:t>Detailed structural </a:t>
            </a:r>
            <a:r>
              <a:rPr lang="en-IN" sz="2200" dirty="0"/>
              <a:t>analysis and wind load assessment is required to be carried out for realistic SPV design and engineering</a:t>
            </a:r>
          </a:p>
          <a:p>
            <a:pPr marL="742950" lvl="2" indent="-342900" algn="just" eaLnBrk="1" hangingPunct="1">
              <a:spcBef>
                <a:spcPts val="0"/>
              </a:spcBef>
              <a:defRPr/>
            </a:pPr>
            <a:endParaRPr lang="en-IN" sz="2200" dirty="0" smtClean="0"/>
          </a:p>
          <a:p>
            <a:pPr marL="742950" lvl="2" indent="-342900" algn="just" eaLnBrk="1" hangingPunct="1">
              <a:spcBef>
                <a:spcPts val="0"/>
              </a:spcBef>
              <a:defRPr/>
            </a:pPr>
            <a:r>
              <a:rPr lang="en-IN" sz="2200" dirty="0" smtClean="0"/>
              <a:t>It </a:t>
            </a:r>
            <a:r>
              <a:rPr lang="en-IN" sz="2200" dirty="0"/>
              <a:t>has been seen that most of the roofs comprise Asbestos Cement Sheets which are brittle in </a:t>
            </a:r>
            <a:r>
              <a:rPr lang="en-IN" sz="2200" dirty="0" smtClean="0"/>
              <a:t>nature and not generally recommended for SPV systems</a:t>
            </a:r>
          </a:p>
          <a:p>
            <a:pPr marL="400050" lvl="2" indent="0" algn="just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IN" sz="2200" dirty="0" smtClean="0"/>
          </a:p>
          <a:p>
            <a:pPr marL="742950" lvl="2" indent="-342900" algn="just" eaLnBrk="1" hangingPunct="1">
              <a:spcBef>
                <a:spcPts val="0"/>
              </a:spcBef>
              <a:defRPr/>
            </a:pPr>
            <a:r>
              <a:rPr lang="en-IN" sz="2200" dirty="0" smtClean="0"/>
              <a:t>SPV systems should be installed on the roofs with metallic tops for longer life and better load-bearing capacity </a:t>
            </a:r>
          </a:p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IN" sz="2400" dirty="0"/>
              <a:t> </a:t>
            </a:r>
          </a:p>
          <a:p>
            <a:pPr lvl="2">
              <a:defRPr/>
            </a:pPr>
            <a:endParaRPr lang="it-IT" dirty="0" smtClean="0"/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10235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34925" y="274637"/>
            <a:ext cx="8229600" cy="1123951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smtClean="0">
                <a:solidFill>
                  <a:srgbClr val="C00000"/>
                </a:solidFill>
                <a:latin typeface="Calibri" pitchFamily="34" charset="0"/>
              </a:rPr>
              <a:t> JAKSON Advantages :</a:t>
            </a:r>
          </a:p>
        </p:txBody>
      </p:sp>
      <p:sp>
        <p:nvSpPr>
          <p:cNvPr id="9" name="Slide Number Placeholder 7"/>
          <p:cNvSpPr txBox="1">
            <a:spLocks/>
          </p:cNvSpPr>
          <p:nvPr/>
        </p:nvSpPr>
        <p:spPr>
          <a:xfrm>
            <a:off x="6705600" y="6508752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673516-4E3A-4721-93C8-20C09698354C}" type="slidenum">
              <a:rPr lang="en-IN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IN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1398589"/>
            <a:ext cx="8229600" cy="51706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latin typeface="Calibri" pitchFamily="34" charset="0"/>
                <a:cs typeface="Calibri" pitchFamily="34" charset="0"/>
              </a:rPr>
              <a:t>In-house EPC capabilities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Strong focus on identifying and implementing next generation technology solutions – Trackers; partnership with leading technology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players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Experienced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technical team with a cumulative experience of 500 MW+ of conventional and non-conventional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projects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house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R&amp;D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latin typeface="Calibri" pitchFamily="34" charset="0"/>
                <a:cs typeface="Calibri" pitchFamily="34" charset="0"/>
              </a:rPr>
              <a:t>Robust Project Execution &amp; Supply Chain Management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Plan in place to achieve 2-3 month “Implementation to Commissioning” concept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Ability to implement several projects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concurrently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latin typeface="Calibri" pitchFamily="34" charset="0"/>
                <a:cs typeface="Calibri" pitchFamily="34" charset="0"/>
              </a:rPr>
              <a:t>In-house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Manufacturing of critical components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Ensure technology  and innovation lead over competitors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Unhindered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access to critical components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Cost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optimization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381001"/>
            <a:ext cx="6781800" cy="98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Solar EPC- </a:t>
            </a:r>
            <a:r>
              <a:rPr lang="en-US" sz="3100" dirty="0" smtClean="0">
                <a:solidFill>
                  <a:srgbClr val="C70811"/>
                </a:solidFill>
                <a:ea typeface="+mj-ea"/>
                <a:cs typeface="+mj-cs"/>
              </a:rPr>
              <a:t>Projects Execut</a:t>
            </a: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ed</a:t>
            </a:r>
            <a:endParaRPr lang="en-US" sz="3600" dirty="0">
              <a:solidFill>
                <a:srgbClr val="C70811"/>
              </a:solidFill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165016"/>
              </p:ext>
            </p:extLst>
          </p:nvPr>
        </p:nvGraphicFramePr>
        <p:xfrm>
          <a:off x="1295400" y="2057400"/>
          <a:ext cx="6629400" cy="38813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27576"/>
                <a:gridCol w="2534824"/>
                <a:gridCol w="2667000"/>
              </a:tblGrid>
              <a:tr h="4062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F. YEAR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Land-based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Rooftop</a:t>
                      </a:r>
                      <a:endParaRPr lang="en-US" sz="2000" dirty="0"/>
                    </a:p>
                  </a:txBody>
                  <a:tcPr/>
                </a:tc>
              </a:tr>
              <a:tr h="5843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2011-12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1.05 </a:t>
                      </a:r>
                      <a:r>
                        <a:rPr lang="en-US" sz="2000" b="0" dirty="0" err="1" smtClean="0"/>
                        <a:t>MWp</a:t>
                      </a:r>
                      <a:endParaRPr 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-</a:t>
                      </a:r>
                      <a:endParaRPr lang="en-US" sz="2000" b="0" dirty="0"/>
                    </a:p>
                  </a:txBody>
                  <a:tcPr anchor="ctr"/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2012-13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23.0 </a:t>
                      </a:r>
                      <a:r>
                        <a:rPr lang="en-US" sz="2000" b="0" dirty="0" err="1" smtClean="0"/>
                        <a:t>MWp</a:t>
                      </a:r>
                      <a:endParaRPr 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220 </a:t>
                      </a:r>
                      <a:r>
                        <a:rPr lang="en-US" sz="2000" b="0" dirty="0" err="1" smtClean="0"/>
                        <a:t>KWp</a:t>
                      </a:r>
                      <a:endParaRPr lang="en-US" sz="2000" b="0" dirty="0"/>
                    </a:p>
                  </a:txBody>
                  <a:tcPr anchor="ctr"/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2013-14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10 </a:t>
                      </a:r>
                      <a:r>
                        <a:rPr lang="en-US" sz="2000" b="0" dirty="0" err="1" smtClean="0"/>
                        <a:t>MWp</a:t>
                      </a:r>
                      <a:endParaRPr 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580 </a:t>
                      </a:r>
                      <a:r>
                        <a:rPr lang="en-US" sz="2000" b="0" dirty="0" err="1" smtClean="0"/>
                        <a:t>KWp</a:t>
                      </a:r>
                      <a:endParaRPr lang="en-US" sz="2000" b="0" dirty="0"/>
                    </a:p>
                  </a:txBody>
                  <a:tcPr anchor="ctr"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2014-15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33.5</a:t>
                      </a:r>
                      <a:r>
                        <a:rPr lang="en-US" sz="2000" b="0" i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i="0" dirty="0" err="1" smtClean="0">
                          <a:solidFill>
                            <a:schemeClr val="tx1"/>
                          </a:solidFill>
                        </a:rPr>
                        <a:t>MWp</a:t>
                      </a:r>
                      <a:endParaRPr lang="en-US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                 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MWp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2015-16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chemeClr val="tx1"/>
                          </a:solidFill>
                        </a:rPr>
                        <a:t>Approx. 68 MWp</a:t>
                      </a:r>
                      <a:endParaRPr lang="en-US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Approx. 6 MWp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2850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rgbClr val="C00000"/>
                          </a:solidFill>
                        </a:rPr>
                        <a:t>Approx. 135 MWp</a:t>
                      </a:r>
                      <a:endParaRPr lang="en-US" sz="2400" b="1" i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Approx. 10 MWp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752600" y="13671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70811"/>
                </a:solidFill>
              </a:rPr>
              <a:t>Solar Power Plants</a:t>
            </a:r>
            <a:endParaRPr lang="en-US" sz="2400" b="1" dirty="0">
              <a:solidFill>
                <a:srgbClr val="C708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2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219200" y="2426731"/>
          <a:ext cx="6248400" cy="24741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822"/>
                <a:gridCol w="2067396"/>
                <a:gridCol w="1368382"/>
                <a:gridCol w="1447800"/>
              </a:tblGrid>
              <a:tr h="45732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F. YEAR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SISS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SCB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MMS</a:t>
                      </a:r>
                      <a:endParaRPr lang="en-US" sz="2000" dirty="0"/>
                    </a:p>
                  </a:txBody>
                  <a:tcPr anchor="ctr"/>
                </a:tc>
              </a:tr>
              <a:tr h="4687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2012-13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</a:rPr>
                        <a:t>35</a:t>
                      </a:r>
                      <a:r>
                        <a:rPr lang="en-US" sz="2000" kern="0" baseline="0" dirty="0" smtClean="0">
                          <a:effectLst/>
                        </a:rPr>
                        <a:t> </a:t>
                      </a:r>
                      <a:r>
                        <a:rPr lang="en-US" sz="2000" kern="0" dirty="0" smtClean="0">
                          <a:effectLst/>
                        </a:rPr>
                        <a:t>MW</a:t>
                      </a:r>
                      <a:endParaRPr lang="en-US" sz="2000" b="0" kern="50" dirty="0">
                        <a:solidFill>
                          <a:srgbClr val="000000"/>
                        </a:solidFill>
                        <a:effectLst/>
                        <a:latin typeface="Arial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r>
                        <a:rPr lang="en-US" sz="2000" b="0" kern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0 </a:t>
                      </a: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MW</a:t>
                      </a:r>
                      <a:endParaRPr lang="en-US" sz="2000" b="0" kern="50" dirty="0">
                        <a:solidFill>
                          <a:srgbClr val="000000"/>
                        </a:solidFill>
                        <a:effectLst/>
                        <a:latin typeface="Arial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kern="50" dirty="0">
                        <a:solidFill>
                          <a:srgbClr val="000000"/>
                        </a:solidFill>
                        <a:effectLst/>
                        <a:latin typeface="Arial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</a:tr>
              <a:tr h="5454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2013-14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baseline="0" dirty="0" smtClean="0">
                          <a:effectLst/>
                        </a:rPr>
                        <a:t>41 </a:t>
                      </a:r>
                      <a:r>
                        <a:rPr lang="en-US" sz="2000" kern="0" dirty="0" smtClean="0">
                          <a:effectLst/>
                        </a:rPr>
                        <a:t>MW</a:t>
                      </a:r>
                      <a:endParaRPr lang="en-US" sz="2000" b="0" kern="50" dirty="0">
                        <a:solidFill>
                          <a:srgbClr val="000000"/>
                        </a:solidFill>
                        <a:effectLst/>
                        <a:latin typeface="Arial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2000" b="0" kern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0 </a:t>
                      </a: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MW</a:t>
                      </a:r>
                      <a:endParaRPr lang="en-US" sz="2000" b="0" kern="50" dirty="0">
                        <a:solidFill>
                          <a:srgbClr val="000000"/>
                        </a:solidFill>
                        <a:effectLst/>
                        <a:latin typeface="Arial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kern="50" dirty="0">
                        <a:solidFill>
                          <a:srgbClr val="000000"/>
                        </a:solidFill>
                        <a:effectLst/>
                        <a:latin typeface="Arial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</a:tr>
              <a:tr h="5453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2014-15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WenQuanYi Micro Hei"/>
                        </a:rPr>
                        <a:t>60 MW</a:t>
                      </a:r>
                      <a:endParaRPr lang="en-US" sz="2000" b="0" kern="50" dirty="0">
                        <a:solidFill>
                          <a:srgbClr val="000000"/>
                        </a:solidFill>
                        <a:effectLst/>
                        <a:latin typeface="+mj-lt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50</a:t>
                      </a:r>
                      <a:r>
                        <a:rPr lang="en-US" sz="2000" b="0" kern="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US" sz="2000" b="0" kern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MW</a:t>
                      </a:r>
                      <a:endParaRPr lang="en-US" sz="2000" b="0" kern="50" dirty="0">
                        <a:solidFill>
                          <a:srgbClr val="000000"/>
                        </a:solidFill>
                        <a:effectLst/>
                        <a:latin typeface="Arial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WenQuanYi Micro Hei"/>
                        </a:rPr>
                        <a:t>10 MW </a:t>
                      </a:r>
                    </a:p>
                  </a:txBody>
                  <a:tcPr marL="68580" marR="68580" marT="0" marB="0" anchor="ctr"/>
                </a:tc>
              </a:tr>
              <a:tr h="45732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WenQuanYi Micro Hei"/>
                        </a:rPr>
                        <a:t>136 MW</a:t>
                      </a:r>
                      <a:endParaRPr lang="en-US" sz="2400" b="1" kern="50" dirty="0">
                        <a:solidFill>
                          <a:srgbClr val="C00000"/>
                        </a:solidFill>
                        <a:effectLst/>
                        <a:latin typeface="+mj-lt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WenQuanYi Micro Hei"/>
                        </a:rPr>
                        <a:t>120 MW</a:t>
                      </a:r>
                      <a:endParaRPr lang="en-US" sz="2400" b="1" kern="50" dirty="0">
                        <a:solidFill>
                          <a:srgbClr val="C00000"/>
                        </a:solidFill>
                        <a:effectLst/>
                        <a:latin typeface="+mj-lt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WenQuanYi Micro Hei"/>
                        </a:rPr>
                        <a:t>10 MW</a:t>
                      </a:r>
                      <a:endParaRPr lang="en-US" sz="2400" b="1" kern="50" dirty="0">
                        <a:solidFill>
                          <a:srgbClr val="C00000"/>
                        </a:solidFill>
                        <a:effectLst/>
                        <a:latin typeface="+mj-lt"/>
                        <a:ea typeface="WenQuanYi Micro He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533400"/>
            <a:ext cx="71628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Solar EPC </a:t>
            </a:r>
            <a:r>
              <a:rPr lang="en-US" sz="3600" dirty="0">
                <a:solidFill>
                  <a:srgbClr val="C70811"/>
                </a:solidFill>
              </a:rPr>
              <a:t>&amp; Components</a:t>
            </a: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- </a:t>
            </a:r>
            <a:r>
              <a:rPr lang="en-US" sz="3100" dirty="0" smtClean="0">
                <a:solidFill>
                  <a:srgbClr val="C70811"/>
                </a:solidFill>
                <a:ea typeface="+mj-ea"/>
                <a:cs typeface="+mj-cs"/>
              </a:rPr>
              <a:t>Projects Execut</a:t>
            </a: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ed</a:t>
            </a:r>
            <a:endParaRPr lang="en-US" sz="3600" dirty="0">
              <a:solidFill>
                <a:srgbClr val="C70811"/>
              </a:solidFill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1600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70811"/>
                </a:solidFill>
              </a:rPr>
              <a:t>Solar Plant Components</a:t>
            </a:r>
            <a:endParaRPr lang="en-US" sz="2400" b="1" dirty="0">
              <a:solidFill>
                <a:srgbClr val="C708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732611"/>
            <a:ext cx="6781800" cy="74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9000" dirty="0" smtClean="0">
                <a:solidFill>
                  <a:srgbClr val="C70811"/>
                </a:solidFill>
                <a:ea typeface="+mj-ea"/>
                <a:cs typeface="+mj-cs"/>
              </a:rPr>
              <a:t>Solar EPC </a:t>
            </a:r>
            <a:r>
              <a:rPr lang="en-US" sz="8600" dirty="0">
                <a:solidFill>
                  <a:srgbClr val="C70811"/>
                </a:solidFill>
              </a:rPr>
              <a:t>&amp; Components</a:t>
            </a:r>
            <a:r>
              <a:rPr lang="en-US" sz="6500" dirty="0" smtClean="0">
                <a:solidFill>
                  <a:srgbClr val="C70811"/>
                </a:solidFill>
                <a:ea typeface="+mj-ea"/>
                <a:cs typeface="+mj-cs"/>
              </a:rPr>
              <a:t>- Land Based Project References</a:t>
            </a:r>
            <a:endParaRPr lang="en-US" sz="5100" dirty="0">
              <a:solidFill>
                <a:srgbClr val="C7081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5496" y="1628800"/>
            <a:ext cx="8669411" cy="2738354"/>
            <a:chOff x="235496" y="1890245"/>
            <a:chExt cx="8669411" cy="2770472"/>
          </a:xfrm>
        </p:grpSpPr>
        <p:grpSp>
          <p:nvGrpSpPr>
            <p:cNvPr id="19" name="Group 18"/>
            <p:cNvGrpSpPr/>
            <p:nvPr/>
          </p:nvGrpSpPr>
          <p:grpSpPr>
            <a:xfrm>
              <a:off x="235496" y="1891110"/>
              <a:ext cx="4273326" cy="2745051"/>
              <a:chOff x="235496" y="1891110"/>
              <a:chExt cx="4273326" cy="274505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496" y="1891110"/>
                <a:ext cx="4273326" cy="2088232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35496" y="3982249"/>
                <a:ext cx="4273326" cy="65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2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0 MW, JPPL- Bap, Rajasthan</a:t>
                </a:r>
              </a:p>
              <a:p>
                <a:endParaRPr lang="en-US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631581" y="1890245"/>
              <a:ext cx="4273326" cy="2770472"/>
              <a:chOff x="4631581" y="1890245"/>
              <a:chExt cx="4273326" cy="277047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16016" y="1890245"/>
                <a:ext cx="4104456" cy="2092004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631581" y="4006805"/>
                <a:ext cx="4273326" cy="65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10 MW, NTPC-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Talcher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, Orissa</a:t>
                </a:r>
              </a:p>
              <a:p>
                <a:endParaRPr lang="en-US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3" name="AutoShape 4" descr="http://email.jakson.com/service/home/~/?auth=co&amp;loc=en_US&amp;id=3824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6" descr="http://email.jakson.com/service/home/~/?auth=co&amp;loc=en_US&amp;id=38242&amp;part=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1520" y="4293096"/>
            <a:ext cx="426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/>
              <a:t>Design , </a:t>
            </a:r>
            <a:r>
              <a:rPr lang="en-US" dirty="0" smtClean="0"/>
              <a:t>Engineering, Equipment Supply, </a:t>
            </a:r>
            <a:endParaRPr lang="en-US" dirty="0"/>
          </a:p>
          <a:p>
            <a:pPr lvl="0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dirty="0"/>
              <a:t>      </a:t>
            </a:r>
            <a:r>
              <a:rPr lang="en-US" dirty="0" smtClean="0"/>
              <a:t>Installation, Commissioning and </a:t>
            </a:r>
            <a:r>
              <a:rPr lang="en-US" dirty="0"/>
              <a:t>O&amp;M</a:t>
            </a:r>
          </a:p>
          <a:p>
            <a:pPr lvl="0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dirty="0"/>
              <a:t>    </a:t>
            </a:r>
            <a:r>
              <a:rPr lang="en-US" dirty="0" smtClean="0"/>
              <a:t>  </a:t>
            </a:r>
            <a:r>
              <a:rPr lang="en-US" dirty="0"/>
              <a:t>for 25 yrs.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44008" y="4293096"/>
            <a:ext cx="4265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Design , </a:t>
            </a:r>
            <a:r>
              <a:rPr lang="en-US" dirty="0" smtClean="0"/>
              <a:t>Engineering, Equipment Supply </a:t>
            </a:r>
            <a:r>
              <a:rPr lang="en-US" sz="1600" b="1" i="1" dirty="0"/>
              <a:t>(except PV </a:t>
            </a:r>
            <a:r>
              <a:rPr lang="en-US" sz="1600" b="1" i="1" dirty="0" smtClean="0"/>
              <a:t>Modules), </a:t>
            </a:r>
            <a:r>
              <a:rPr lang="en-US" dirty="0" smtClean="0"/>
              <a:t> Installation, Commissioning and </a:t>
            </a:r>
            <a:r>
              <a:rPr lang="en-US" dirty="0"/>
              <a:t>O&amp;M for 1 year. </a:t>
            </a:r>
            <a:endParaRPr lang="en-US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Three different design of civil foundation used </a:t>
            </a:r>
            <a:r>
              <a:rPr lang="en-US" dirty="0" smtClean="0"/>
              <a:t>on </a:t>
            </a:r>
            <a:r>
              <a:rPr lang="en-US" dirty="0"/>
              <a:t>Ash fill land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5989" y="610094"/>
            <a:ext cx="678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9000" dirty="0" smtClean="0">
                <a:solidFill>
                  <a:srgbClr val="C70811"/>
                </a:solidFill>
                <a:ea typeface="+mj-ea"/>
                <a:cs typeface="+mj-cs"/>
              </a:rPr>
              <a:t>Solar EPC </a:t>
            </a:r>
            <a:r>
              <a:rPr lang="en-US" sz="8600" dirty="0">
                <a:solidFill>
                  <a:srgbClr val="C70811"/>
                </a:solidFill>
              </a:rPr>
              <a:t>&amp; Components</a:t>
            </a:r>
            <a:r>
              <a:rPr lang="en-US" sz="6500" dirty="0" smtClean="0">
                <a:solidFill>
                  <a:srgbClr val="C70811"/>
                </a:solidFill>
                <a:ea typeface="+mj-ea"/>
                <a:cs typeface="+mj-cs"/>
              </a:rPr>
              <a:t>- Land Based Project References</a:t>
            </a:r>
            <a:endParaRPr lang="en-US" sz="5100" dirty="0">
              <a:solidFill>
                <a:srgbClr val="C7081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5496" y="3696553"/>
            <a:ext cx="8908503" cy="947602"/>
            <a:chOff x="235496" y="3982249"/>
            <a:chExt cx="8908503" cy="958716"/>
          </a:xfrm>
        </p:grpSpPr>
        <p:sp>
          <p:nvSpPr>
            <p:cNvPr id="15" name="TextBox 14"/>
            <p:cNvSpPr txBox="1"/>
            <p:nvPr/>
          </p:nvSpPr>
          <p:spPr>
            <a:xfrm>
              <a:off x="235496" y="3982249"/>
              <a:ext cx="4273326" cy="6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</a:t>
              </a:r>
              <a:r>
                <a:rPr lang="en-US" b="1" dirty="0" smtClean="0">
                  <a:solidFill>
                    <a:srgbClr val="C00000"/>
                  </a:solidFill>
                </a:rPr>
                <a:t>0 </a:t>
              </a:r>
              <a:r>
                <a:rPr lang="en-US" b="1" dirty="0">
                  <a:solidFill>
                    <a:srgbClr val="C00000"/>
                  </a:solidFill>
                </a:rPr>
                <a:t>MW-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Lalitpur</a:t>
              </a:r>
              <a:r>
                <a:rPr lang="en-US" b="1" dirty="0" smtClean="0">
                  <a:solidFill>
                    <a:srgbClr val="C00000"/>
                  </a:solidFill>
                </a:rPr>
                <a:t>, UP</a:t>
              </a:r>
            </a:p>
            <a:p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31580" y="4006805"/>
              <a:ext cx="4512419" cy="934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21 MW- Grid Connected Solar Power Project for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Punj</a:t>
              </a:r>
              <a:r>
                <a:rPr lang="en-US" b="1" dirty="0" smtClean="0">
                  <a:solidFill>
                    <a:srgbClr val="C00000"/>
                  </a:solidFill>
                </a:rPr>
                <a:t> Lloyd, Punjab</a:t>
              </a:r>
            </a:p>
            <a:p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AutoShape 4" descr="http://email.jakson.com/service/home/~/?auth=co&amp;loc=en_US&amp;id=3824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6" descr="http://email.jakson.com/service/home/~/?auth=co&amp;loc=en_US&amp;id=38242&amp;part=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1520" y="4293096"/>
            <a:ext cx="4265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/>
              <a:t>Design , </a:t>
            </a:r>
            <a:r>
              <a:rPr lang="en-US" dirty="0" smtClean="0"/>
              <a:t>Engineering, Equipment Supply, </a:t>
            </a:r>
            <a:endParaRPr lang="en-US" dirty="0"/>
          </a:p>
          <a:p>
            <a:pPr lvl="0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dirty="0"/>
              <a:t>      </a:t>
            </a:r>
            <a:r>
              <a:rPr lang="en-US" dirty="0" smtClean="0"/>
              <a:t>Installation, Commissioning and O&amp;M </a:t>
            </a:r>
          </a:p>
          <a:p>
            <a:pPr lvl="0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dirty="0"/>
              <a:t> </a:t>
            </a:r>
            <a:r>
              <a:rPr lang="en-US" dirty="0" smtClean="0"/>
              <a:t>     for 25 years</a:t>
            </a:r>
            <a:endParaRPr lang="en-US" dirty="0"/>
          </a:p>
          <a:p>
            <a:pPr lvl="0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dirty="0"/>
              <a:t>    </a:t>
            </a:r>
            <a:r>
              <a:rPr lang="en-US" dirty="0" smtClean="0"/>
              <a:t>  </a:t>
            </a:r>
            <a:endParaRPr lang="en-US" dirty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44008" y="4293096"/>
            <a:ext cx="426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Design , </a:t>
            </a:r>
            <a:r>
              <a:rPr lang="en-US" dirty="0" smtClean="0"/>
              <a:t>Engineering, Equipment Supply Installation, Commissioning and </a:t>
            </a:r>
            <a:r>
              <a:rPr lang="en-US" dirty="0"/>
              <a:t>O&amp;M for </a:t>
            </a:r>
            <a:r>
              <a:rPr lang="en-US" dirty="0" smtClean="0"/>
              <a:t>5 years. 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530" y="1526029"/>
            <a:ext cx="4178495" cy="2067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35" y="1536380"/>
            <a:ext cx="404844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7504" y="578067"/>
            <a:ext cx="678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5800" dirty="0" smtClean="0">
                <a:solidFill>
                  <a:srgbClr val="C70811"/>
                </a:solidFill>
                <a:ea typeface="+mj-ea"/>
                <a:cs typeface="+mj-cs"/>
              </a:rPr>
              <a:t>Solar EPC </a:t>
            </a:r>
            <a:r>
              <a:rPr lang="en-US" sz="6000" dirty="0">
                <a:solidFill>
                  <a:srgbClr val="C70811"/>
                </a:solidFill>
              </a:rPr>
              <a:t>&amp; Components</a:t>
            </a:r>
            <a:r>
              <a:rPr lang="en-US" sz="5800" dirty="0" smtClean="0">
                <a:solidFill>
                  <a:srgbClr val="C70811"/>
                </a:solidFill>
                <a:ea typeface="+mj-ea"/>
                <a:cs typeface="+mj-cs"/>
              </a:rPr>
              <a:t>- </a:t>
            </a:r>
            <a:r>
              <a:rPr lang="en-US" sz="4400" dirty="0" smtClean="0">
                <a:solidFill>
                  <a:srgbClr val="C70811"/>
                </a:solidFill>
              </a:rPr>
              <a:t>Rooftop Project References</a:t>
            </a:r>
            <a:endParaRPr lang="en-US" sz="4400" dirty="0">
              <a:solidFill>
                <a:srgbClr val="C70811"/>
              </a:solidFill>
            </a:endParaRPr>
          </a:p>
        </p:txBody>
      </p:sp>
      <p:sp>
        <p:nvSpPr>
          <p:cNvPr id="23" name="AutoShape 4" descr="http://email.jakson.com/service/home/~/?auth=co&amp;loc=en_US&amp;id=3824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6" descr="http://email.jakson.com/service/home/~/?auth=co&amp;loc=en_US&amp;id=38242&amp;part=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4357"/>
          <a:stretch/>
        </p:blipFill>
        <p:spPr>
          <a:xfrm>
            <a:off x="5849085" y="1907569"/>
            <a:ext cx="2683356" cy="166907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68143" y="3644165"/>
            <a:ext cx="280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100 </a:t>
            </a:r>
            <a:r>
              <a:rPr lang="en-US" b="1" dirty="0" err="1" smtClean="0">
                <a:solidFill>
                  <a:srgbClr val="C00000"/>
                </a:solidFill>
              </a:rPr>
              <a:t>KWp</a:t>
            </a:r>
            <a:r>
              <a:rPr lang="en-US" b="1" dirty="0" smtClean="0">
                <a:solidFill>
                  <a:srgbClr val="C00000"/>
                </a:solidFill>
              </a:rPr>
              <a:t>- Airport Authority of India, Raipur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1737" y="3644166"/>
            <a:ext cx="229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80 </a:t>
            </a:r>
            <a:r>
              <a:rPr lang="en-US" b="1" dirty="0" err="1" smtClean="0">
                <a:solidFill>
                  <a:srgbClr val="C00000"/>
                </a:solidFill>
              </a:rPr>
              <a:t>KWp</a:t>
            </a:r>
            <a:r>
              <a:rPr lang="en-US" b="1" dirty="0" smtClean="0">
                <a:solidFill>
                  <a:srgbClr val="C00000"/>
                </a:solidFill>
              </a:rPr>
              <a:t>, KSNDMC- </a:t>
            </a:r>
            <a:r>
              <a:rPr lang="en-US" b="1" dirty="0">
                <a:solidFill>
                  <a:srgbClr val="C00000"/>
                </a:solidFill>
              </a:rPr>
              <a:t>Bangalore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504" y="36232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500 </a:t>
            </a:r>
            <a:r>
              <a:rPr lang="en-US" b="1" dirty="0" err="1" smtClean="0">
                <a:solidFill>
                  <a:srgbClr val="C00000"/>
                </a:solidFill>
              </a:rPr>
              <a:t>KWp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</a:rPr>
              <a:t>Haldiram</a:t>
            </a:r>
            <a:r>
              <a:rPr lang="en-US" b="1" dirty="0" smtClean="0">
                <a:solidFill>
                  <a:srgbClr val="C00000"/>
                </a:solidFill>
              </a:rPr>
              <a:t>- Noida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25" y="1885270"/>
            <a:ext cx="2684164" cy="16690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885270"/>
            <a:ext cx="2690925" cy="16690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095" y="4290494"/>
            <a:ext cx="268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/>
              <a:t>Design , </a:t>
            </a:r>
            <a:r>
              <a:rPr lang="en-US" dirty="0" smtClean="0"/>
              <a:t>Engineering, Equipment Supply </a:t>
            </a:r>
            <a:r>
              <a:rPr lang="en-US" dirty="0"/>
              <a:t>, </a:t>
            </a:r>
            <a:r>
              <a:rPr lang="en-US" dirty="0" smtClean="0"/>
              <a:t>I&amp;C and </a:t>
            </a:r>
            <a:r>
              <a:rPr lang="en-US" dirty="0"/>
              <a:t>2 </a:t>
            </a:r>
            <a:r>
              <a:rPr lang="en-US" dirty="0" smtClean="0"/>
              <a:t>year </a:t>
            </a:r>
            <a:r>
              <a:rPr lang="en-US" dirty="0"/>
              <a:t>O&amp;M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50220" y="4290495"/>
            <a:ext cx="268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Provides 24x 7 power to all  Critical </a:t>
            </a:r>
            <a:r>
              <a:rPr lang="en-US" dirty="0" smtClean="0"/>
              <a:t>(</a:t>
            </a:r>
            <a:r>
              <a:rPr lang="en-US" dirty="0"/>
              <a:t>IT and lighting equipment) for the monitoring </a:t>
            </a:r>
            <a:r>
              <a:rPr lang="en-US" dirty="0" smtClean="0"/>
              <a:t>Centre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96136" y="4290496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/>
              <a:t>First Rooftop PV Project at Indian Airport </a:t>
            </a:r>
            <a:endParaRPr lang="en-US" dirty="0" smtClean="0"/>
          </a:p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BOO Model with </a:t>
            </a:r>
            <a:endParaRPr lang="en-US" dirty="0"/>
          </a:p>
          <a:p>
            <a:pPr lvl="0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dirty="0"/>
              <a:t> </a:t>
            </a:r>
            <a:r>
              <a:rPr lang="en-US" dirty="0" smtClean="0"/>
              <a:t>     25 </a:t>
            </a:r>
            <a:r>
              <a:rPr lang="en-US" dirty="0"/>
              <a:t>Year </a:t>
            </a:r>
            <a:r>
              <a:rPr lang="en-US" dirty="0" smtClean="0"/>
              <a:t>PPA &amp; O&amp;M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91600" cy="494116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4107714"/>
            <a:ext cx="678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a typeface="+mj-ea"/>
                <a:cs typeface="+mj-cs"/>
              </a:rPr>
              <a:t>Solar IPP</a:t>
            </a:r>
            <a:endParaRPr lang="en-US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912" y="5105400"/>
            <a:ext cx="88677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defRPr/>
            </a:pPr>
            <a:r>
              <a:rPr lang="en-US" sz="2000" dirty="0" smtClean="0">
                <a:solidFill>
                  <a:srgbClr val="C00000"/>
                </a:solidFill>
              </a:rPr>
              <a:t>Key Offerings</a:t>
            </a:r>
          </a:p>
          <a:p>
            <a:pPr>
              <a:buClr>
                <a:srgbClr val="CC0000"/>
              </a:buClr>
              <a:defRPr/>
            </a:pPr>
            <a:endParaRPr lang="en-US" sz="500" dirty="0" smtClean="0">
              <a:solidFill>
                <a:srgbClr val="C00000"/>
              </a:solidFill>
            </a:endParaRPr>
          </a:p>
          <a:p>
            <a:pPr marL="342900" indent="-342900"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Setting </a:t>
            </a:r>
            <a:r>
              <a:rPr lang="en-US" sz="2000" dirty="0">
                <a:solidFill>
                  <a:prstClr val="black"/>
                </a:solidFill>
              </a:rPr>
              <a:t>up of MW scale land based Solar Power Plants under long term PPAs to </a:t>
            </a:r>
            <a:r>
              <a:rPr lang="en-US" sz="2000" dirty="0"/>
              <a:t>sell power to </a:t>
            </a:r>
            <a:r>
              <a:rPr lang="en-US" sz="2000" dirty="0" smtClean="0"/>
              <a:t>Government entities.</a:t>
            </a:r>
            <a:endParaRPr lang="en-US" sz="2000" dirty="0"/>
          </a:p>
          <a:p>
            <a:pPr marL="342900" indent="-342900"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</a:rPr>
              <a:t>Setting up rooftop solar power plants on BOOT/ BOO basis under long term PPAs to sell power to </a:t>
            </a:r>
            <a:r>
              <a:rPr lang="en-US" sz="2000" dirty="0" smtClean="0">
                <a:solidFill>
                  <a:prstClr val="black"/>
                </a:solidFill>
              </a:rPr>
              <a:t>private customers.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6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5575" y="635697"/>
            <a:ext cx="678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6500" dirty="0" smtClean="0">
                <a:solidFill>
                  <a:srgbClr val="C70811"/>
                </a:solidFill>
                <a:ea typeface="+mj-ea"/>
                <a:cs typeface="+mj-cs"/>
              </a:rPr>
              <a:t>Solar EPC </a:t>
            </a:r>
            <a:r>
              <a:rPr lang="en-US" sz="6600" dirty="0">
                <a:solidFill>
                  <a:srgbClr val="C70811"/>
                </a:solidFill>
              </a:rPr>
              <a:t>&amp; Components</a:t>
            </a:r>
            <a:r>
              <a:rPr lang="en-US" sz="6500" dirty="0" smtClean="0">
                <a:solidFill>
                  <a:srgbClr val="C70811"/>
                </a:solidFill>
                <a:ea typeface="+mj-ea"/>
                <a:cs typeface="+mj-cs"/>
              </a:rPr>
              <a:t>- </a:t>
            </a:r>
            <a:r>
              <a:rPr lang="en-US" sz="5100" dirty="0" smtClean="0">
                <a:solidFill>
                  <a:srgbClr val="C70811"/>
                </a:solidFill>
              </a:rPr>
              <a:t>Rooftop Project References</a:t>
            </a:r>
            <a:endParaRPr lang="en-US" sz="5100" dirty="0">
              <a:solidFill>
                <a:srgbClr val="C70811"/>
              </a:solidFill>
            </a:endParaRPr>
          </a:p>
        </p:txBody>
      </p:sp>
      <p:sp>
        <p:nvSpPr>
          <p:cNvPr id="23" name="AutoShape 4" descr="http://email.jakson.com/service/home/~/?auth=co&amp;loc=en_US&amp;id=3824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6" descr="http://email.jakson.com/service/home/~/?auth=co&amp;loc=en_US&amp;id=38242&amp;part=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16809" y="3644166"/>
            <a:ext cx="272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200 </a:t>
            </a:r>
            <a:r>
              <a:rPr lang="en-US" b="1" dirty="0" err="1" smtClean="0">
                <a:solidFill>
                  <a:srgbClr val="C00000"/>
                </a:solidFill>
              </a:rPr>
              <a:t>KWp</a:t>
            </a:r>
            <a:r>
              <a:rPr lang="en-US" b="1" dirty="0" smtClean="0">
                <a:solidFill>
                  <a:srgbClr val="C00000"/>
                </a:solidFill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</a:rPr>
              <a:t>Shriram</a:t>
            </a:r>
            <a:r>
              <a:rPr lang="en-US" b="1" dirty="0" smtClean="0">
                <a:solidFill>
                  <a:srgbClr val="C00000"/>
                </a:solidFill>
              </a:rPr>
              <a:t>, Chennai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22576" y="36232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300 </a:t>
            </a:r>
            <a:r>
              <a:rPr lang="en-US" b="1" dirty="0" err="1" smtClean="0">
                <a:solidFill>
                  <a:srgbClr val="C00000"/>
                </a:solidFill>
              </a:rPr>
              <a:t>KWp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</a:rPr>
              <a:t>Sandhar</a:t>
            </a:r>
            <a:r>
              <a:rPr lang="en-US" b="1" dirty="0" smtClean="0">
                <a:solidFill>
                  <a:srgbClr val="C00000"/>
                </a:solidFill>
              </a:rPr>
              <a:t> Auto- Gurgaon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4716" y="4221088"/>
            <a:ext cx="268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/>
              <a:t>Design , </a:t>
            </a:r>
            <a:r>
              <a:rPr lang="en-US" dirty="0" smtClean="0"/>
              <a:t>Engineering, Equipment Supply </a:t>
            </a:r>
            <a:r>
              <a:rPr lang="en-US" dirty="0"/>
              <a:t>, </a:t>
            </a:r>
            <a:r>
              <a:rPr lang="en-US" dirty="0" smtClean="0"/>
              <a:t>I&amp;C and </a:t>
            </a:r>
            <a:r>
              <a:rPr lang="en-US" dirty="0"/>
              <a:t>2 </a:t>
            </a:r>
            <a:r>
              <a:rPr lang="en-US" dirty="0" smtClean="0"/>
              <a:t>year </a:t>
            </a:r>
            <a:r>
              <a:rPr lang="en-US" dirty="0"/>
              <a:t>O&amp;M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55036" y="4221088"/>
            <a:ext cx="2684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/>
              <a:t>Design , Engineering, Equipment Supply , </a:t>
            </a:r>
            <a:r>
              <a:rPr lang="en-US" dirty="0" smtClean="0"/>
              <a:t>I&amp;C</a:t>
            </a:r>
          </a:p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BOOT </a:t>
            </a:r>
            <a:r>
              <a:rPr lang="en-US" dirty="0"/>
              <a:t>Model with </a:t>
            </a:r>
          </a:p>
          <a:p>
            <a:pPr lvl="0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dirty="0"/>
              <a:t>      </a:t>
            </a:r>
            <a:r>
              <a:rPr lang="en-US" dirty="0" smtClean="0"/>
              <a:t>15 </a:t>
            </a:r>
            <a:r>
              <a:rPr lang="en-US" dirty="0"/>
              <a:t>Year PPA &amp; </a:t>
            </a:r>
            <a:r>
              <a:rPr lang="en-US" dirty="0" smtClean="0"/>
              <a:t>O&amp;M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http://email.jakson.com/service/home/~/?auth=co&amp;id=50157&amp;part=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210" y="1885270"/>
            <a:ext cx="2543175" cy="1726401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036" y="1885270"/>
            <a:ext cx="2392186" cy="17264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8769" y="361643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50 </a:t>
            </a:r>
            <a:r>
              <a:rPr lang="en-US" b="1" dirty="0" err="1" smtClean="0">
                <a:solidFill>
                  <a:srgbClr val="C00000"/>
                </a:solidFill>
              </a:rPr>
              <a:t>KWp</a:t>
            </a:r>
            <a:r>
              <a:rPr lang="en-US" b="1" dirty="0" smtClean="0">
                <a:solidFill>
                  <a:srgbClr val="C00000"/>
                </a:solidFill>
              </a:rPr>
              <a:t>, DMRC- Delhi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0909" y="4214261"/>
            <a:ext cx="268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/>
              <a:t>Design , </a:t>
            </a:r>
            <a:r>
              <a:rPr lang="en-US" dirty="0" smtClean="0"/>
              <a:t>Engineering, Equipment Supply </a:t>
            </a:r>
            <a:r>
              <a:rPr lang="en-US" dirty="0"/>
              <a:t>, </a:t>
            </a:r>
            <a:r>
              <a:rPr lang="en-US" dirty="0" smtClean="0"/>
              <a:t>I&amp;C</a:t>
            </a: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081" r="19873" b="77835"/>
          <a:stretch/>
        </p:blipFill>
        <p:spPr>
          <a:xfrm>
            <a:off x="349901" y="1885269"/>
            <a:ext cx="2846180" cy="17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31840" y="3141577"/>
            <a:ext cx="27858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ea typeface="+mj-ea"/>
                <a:cs typeface="+mj-cs"/>
              </a:rPr>
              <a:t>Thank You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17704" y="5105400"/>
            <a:ext cx="2938264" cy="1619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rgbClr val="C30C09"/>
                </a:solidFill>
                <a:ea typeface="+mj-ea"/>
                <a:cs typeface="+mj-cs"/>
              </a:rPr>
              <a:t>Jakson Group</a:t>
            </a:r>
          </a:p>
          <a:p>
            <a:pPr algn="r">
              <a:spcBef>
                <a:spcPct val="0"/>
              </a:spcBef>
              <a:defRPr/>
            </a:pPr>
            <a:r>
              <a:rPr lang="en-US" dirty="0" smtClean="0">
                <a:ea typeface="+mj-ea"/>
                <a:cs typeface="+mj-cs"/>
              </a:rPr>
              <a:t>A-43, Hosiery Complex </a:t>
            </a:r>
          </a:p>
          <a:p>
            <a:pPr algn="r">
              <a:spcBef>
                <a:spcPct val="0"/>
              </a:spcBef>
              <a:defRPr/>
            </a:pPr>
            <a:r>
              <a:rPr lang="en-US" dirty="0" smtClean="0">
                <a:ea typeface="+mj-ea"/>
                <a:cs typeface="+mj-cs"/>
              </a:rPr>
              <a:t>Noida- 201305, U.P.</a:t>
            </a:r>
          </a:p>
          <a:p>
            <a:pPr algn="r">
              <a:spcBef>
                <a:spcPct val="0"/>
              </a:spcBef>
              <a:defRPr/>
            </a:pPr>
            <a:r>
              <a:rPr lang="en-US" dirty="0" smtClean="0">
                <a:ea typeface="+mj-ea"/>
                <a:cs typeface="+mj-cs"/>
                <a:hlinkClick r:id="rId2"/>
              </a:rPr>
              <a:t>info@jakson.com</a:t>
            </a:r>
            <a:endParaRPr lang="en-US" dirty="0" smtClean="0">
              <a:ea typeface="+mj-ea"/>
              <a:cs typeface="+mj-cs"/>
            </a:endParaRPr>
          </a:p>
          <a:p>
            <a:pPr algn="r">
              <a:spcBef>
                <a:spcPct val="0"/>
              </a:spcBef>
              <a:defRPr/>
            </a:pPr>
            <a:r>
              <a:rPr lang="en-US" dirty="0" smtClean="0">
                <a:ea typeface="+mj-ea"/>
                <a:cs typeface="+mj-cs"/>
              </a:rPr>
              <a:t>www.jakson.com</a:t>
            </a:r>
            <a:endParaRPr lang="en-US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27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9" y="1219200"/>
            <a:ext cx="598008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D60033"/>
                </a:solidFill>
              </a:rPr>
              <a:t>Current </a:t>
            </a:r>
            <a:r>
              <a:rPr lang="en-US" b="1" dirty="0">
                <a:solidFill>
                  <a:srgbClr val="D60033"/>
                </a:solidFill>
              </a:rPr>
              <a:t>Land Based IPP’s - 60 </a:t>
            </a:r>
            <a:r>
              <a:rPr lang="en-US" b="1" dirty="0" smtClean="0">
                <a:solidFill>
                  <a:srgbClr val="D60033"/>
                </a:solidFill>
              </a:rPr>
              <a:t>MW</a:t>
            </a:r>
            <a:endParaRPr lang="en-US" b="1" dirty="0">
              <a:solidFill>
                <a:srgbClr val="D60033"/>
              </a:solidFill>
            </a:endParaRPr>
          </a:p>
          <a:p>
            <a:pPr marL="342900" lvl="0" indent="-342900">
              <a:buClr>
                <a:srgbClr val="C8091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/>
              <a:t>20 </a:t>
            </a:r>
            <a:r>
              <a:rPr lang="en-US" sz="2000" dirty="0"/>
              <a:t>MW Solar Power Plant in Bap, Rajasthan in </a:t>
            </a:r>
            <a:r>
              <a:rPr lang="en-US" sz="2000" dirty="0" smtClean="0"/>
              <a:t>operation </a:t>
            </a:r>
            <a:r>
              <a:rPr lang="en-US" sz="2000" dirty="0"/>
              <a:t>since March </a:t>
            </a:r>
            <a:r>
              <a:rPr lang="en-US" sz="2000" dirty="0" smtClean="0"/>
              <a:t>2012</a:t>
            </a:r>
            <a:endParaRPr lang="en-US" sz="2000" dirty="0"/>
          </a:p>
          <a:p>
            <a:pPr marL="342900" lvl="0" indent="-342900">
              <a:buClr>
                <a:srgbClr val="C8091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10 MW Solar Plant in Uttar Pradesh commissioned in March, </a:t>
            </a:r>
            <a:r>
              <a:rPr lang="en-US" sz="2000" dirty="0" smtClean="0"/>
              <a:t>2015</a:t>
            </a:r>
            <a:endParaRPr lang="en-US" sz="2000" dirty="0"/>
          </a:p>
          <a:p>
            <a:pPr marL="342900" lvl="0" indent="-342900">
              <a:buClr>
                <a:srgbClr val="C8091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/>
              <a:t>30 </a:t>
            </a:r>
            <a:r>
              <a:rPr lang="en-US" sz="2000" dirty="0"/>
              <a:t>MW Solar plant in UP . Plant to be commissioned </a:t>
            </a:r>
            <a:r>
              <a:rPr lang="en-US" sz="2000" dirty="0" smtClean="0"/>
              <a:t> by </a:t>
            </a:r>
            <a:r>
              <a:rPr lang="en-US" sz="2000" dirty="0"/>
              <a:t>March, 2016</a:t>
            </a:r>
          </a:p>
          <a:p>
            <a:pPr lvl="0"/>
            <a:endParaRPr lang="en-US" sz="1600" dirty="0"/>
          </a:p>
          <a:p>
            <a:pPr lvl="0"/>
            <a:r>
              <a:rPr lang="en-US" b="1" dirty="0">
                <a:solidFill>
                  <a:srgbClr val="C00000"/>
                </a:solidFill>
              </a:rPr>
              <a:t>Current Rooftop IPP’s </a:t>
            </a:r>
            <a:r>
              <a:rPr lang="en-US" b="1" dirty="0" smtClean="0">
                <a:solidFill>
                  <a:srgbClr val="C00000"/>
                </a:solidFill>
              </a:rPr>
              <a:t>– </a:t>
            </a:r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MWp</a:t>
            </a:r>
            <a:endParaRPr lang="en-US" sz="2000" dirty="0" smtClean="0"/>
          </a:p>
          <a:p>
            <a:pPr marL="0" lvl="1" indent="457200">
              <a:buClr>
                <a:srgbClr val="C7081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250 kWp for Delhi Metro Rail Corporation, Delhi</a:t>
            </a:r>
          </a:p>
          <a:p>
            <a:pPr marL="0" lvl="1" indent="457200">
              <a:buClr>
                <a:srgbClr val="C7081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400 kWp for Delhi Development Authority, </a:t>
            </a:r>
            <a:r>
              <a:rPr lang="en-US" sz="2000" dirty="0" smtClean="0"/>
              <a:t>Delhi</a:t>
            </a:r>
          </a:p>
          <a:p>
            <a:pPr marL="0" lvl="1" indent="457200">
              <a:buClr>
                <a:srgbClr val="C7081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100 kWp for Airport Authority of India, Raipur</a:t>
            </a:r>
          </a:p>
          <a:p>
            <a:pPr marL="0" lvl="1" indent="457200">
              <a:buClr>
                <a:srgbClr val="C70811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200kWp for Shriram Properties, Chennai</a:t>
            </a:r>
            <a:endParaRPr lang="en-US" sz="2000" dirty="0"/>
          </a:p>
          <a:p>
            <a:pPr marL="0" lvl="1" indent="457200">
              <a:buClr>
                <a:srgbClr val="C7081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/>
              <a:t>200 </a:t>
            </a:r>
            <a:r>
              <a:rPr lang="en-US" sz="2000" dirty="0"/>
              <a:t>kWp for Maharashtra </a:t>
            </a:r>
            <a:r>
              <a:rPr lang="en-US" sz="2000" dirty="0" err="1" smtClean="0"/>
              <a:t>Sadan</a:t>
            </a:r>
            <a:r>
              <a:rPr lang="en-US" sz="2000" dirty="0" smtClean="0"/>
              <a:t>, Delhi</a:t>
            </a:r>
            <a:endParaRPr lang="en-US" sz="2000" dirty="0"/>
          </a:p>
          <a:p>
            <a:pPr marL="0" lvl="1" indent="457200">
              <a:buClr>
                <a:srgbClr val="C7081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/>
              <a:t>450 kWp for CPWD, Delhi</a:t>
            </a:r>
          </a:p>
          <a:p>
            <a:pPr marL="0" lvl="1" indent="457200">
              <a:buClr>
                <a:srgbClr val="C7081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/>
              <a:t>100 kWp for UPSC, Delhi</a:t>
            </a:r>
            <a:endParaRPr lang="en-US" sz="1600" dirty="0"/>
          </a:p>
          <a:p>
            <a:pPr marL="800100" lvl="1" indent="-342900">
              <a:buClr>
                <a:srgbClr val="CC0000"/>
              </a:buClr>
              <a:buSzPct val="100000"/>
              <a:buChar char="-"/>
            </a:pPr>
            <a:endParaRPr lang="en-US" sz="1600" dirty="0"/>
          </a:p>
          <a:p>
            <a:pPr lvl="0">
              <a:buClr>
                <a:srgbClr val="CC0000"/>
              </a:buClr>
              <a:buSzPct val="100000"/>
            </a:pPr>
            <a:r>
              <a:rPr lang="en-US" sz="2000" b="1" i="1" u="sng" dirty="0">
                <a:solidFill>
                  <a:srgbClr val="C00000"/>
                </a:solidFill>
              </a:rPr>
              <a:t>Plan to own 200 MW solar power plants in three </a:t>
            </a:r>
            <a:r>
              <a:rPr lang="en-US" sz="2000" b="1" i="1" u="sng" dirty="0" smtClean="0">
                <a:solidFill>
                  <a:srgbClr val="C00000"/>
                </a:solidFill>
              </a:rPr>
              <a:t>years</a:t>
            </a:r>
            <a:endParaRPr lang="en-US" sz="1600" i="1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381000"/>
            <a:ext cx="6934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Solar IPP</a:t>
            </a:r>
            <a:endParaRPr lang="en-US" sz="3600" dirty="0">
              <a:solidFill>
                <a:srgbClr val="C70811"/>
              </a:solidFill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00800" y="1219200"/>
            <a:ext cx="2563688" cy="1676400"/>
            <a:chOff x="5137360" y="1557711"/>
            <a:chExt cx="3828333" cy="20153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7360" y="1557711"/>
              <a:ext cx="3828333" cy="20153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616616" y="3212976"/>
              <a:ext cx="2330251" cy="332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* Bap, Rajasthan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4357"/>
          <a:stretch/>
        </p:blipFill>
        <p:spPr>
          <a:xfrm>
            <a:off x="6400799" y="2971800"/>
            <a:ext cx="2551081" cy="15868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11953" y="4191000"/>
            <a:ext cx="156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* AAI, Raipur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39" y="4648200"/>
            <a:ext cx="2563036" cy="172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4611" y="6400799"/>
            <a:ext cx="234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Launch of 10 MW Solar Power Plant at </a:t>
            </a:r>
            <a:r>
              <a:rPr lang="en-US" sz="1200" dirty="0" err="1" smtClean="0"/>
              <a:t>Laiatpur</a:t>
            </a:r>
            <a:r>
              <a:rPr lang="en-US" sz="1200" dirty="0" smtClean="0"/>
              <a:t> UP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755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48539" cy="533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348287"/>
            <a:ext cx="678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Solar EPC &amp; Components</a:t>
            </a:r>
            <a:endParaRPr lang="en-US" sz="3600" dirty="0">
              <a:solidFill>
                <a:srgbClr val="C7081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25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185" y="381000"/>
            <a:ext cx="6856215" cy="1024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Solar EPC </a:t>
            </a:r>
            <a:r>
              <a:rPr lang="en-US" sz="3600" dirty="0">
                <a:solidFill>
                  <a:srgbClr val="C70811"/>
                </a:solidFill>
              </a:rPr>
              <a:t>&amp; Components</a:t>
            </a:r>
            <a:endParaRPr lang="en-US" sz="3600" dirty="0">
              <a:solidFill>
                <a:srgbClr val="C70811"/>
              </a:solidFill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412776"/>
            <a:ext cx="8640960" cy="4608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+mj-lt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Key Offerings</a:t>
            </a:r>
            <a:endParaRPr kumimoji="0" lang="en-US" sz="2400" b="1" i="0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noProof="0" dirty="0" smtClean="0">
                <a:latin typeface="+mj-lt"/>
                <a:ea typeface="+mj-ea"/>
                <a:cs typeface="+mj-cs"/>
              </a:rPr>
              <a:t>Turnkey EPC and O&amp;M services for </a:t>
            </a:r>
            <a:r>
              <a:rPr lang="en-US" sz="2000" b="1" noProof="0" dirty="0">
                <a:latin typeface="+mj-lt"/>
                <a:ea typeface="+mj-ea"/>
                <a:cs typeface="+mj-cs"/>
              </a:rPr>
              <a:t>U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tility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scale solar power plants</a:t>
            </a:r>
            <a:endParaRPr kumimoji="0" lang="en-US" sz="200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Turnkey EPC and O&amp;M for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Rooftop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solar power plants</a:t>
            </a:r>
            <a:endParaRPr lang="en-US" sz="2000" b="1" dirty="0">
              <a:latin typeface="+mj-lt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Supply of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Solar Power Plant Components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for MW projects </a:t>
            </a:r>
          </a:p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dirty="0">
              <a:latin typeface="+mj-lt"/>
              <a:ea typeface="+mj-ea"/>
              <a:cs typeface="+mj-cs"/>
            </a:endParaRPr>
          </a:p>
          <a:p>
            <a:pPr marL="1428750" lvl="1" indent="-4572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latin typeface="+mj-lt"/>
                <a:ea typeface="+mj-ea"/>
                <a:cs typeface="+mj-cs"/>
              </a:rPr>
              <a:t>Solar Inverter Sub-station (SISS)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- Introduced in 2012</a:t>
            </a:r>
            <a:endParaRPr lang="en-US" sz="20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1428750" lvl="1" indent="-4572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latin typeface="+mj-lt"/>
                <a:ea typeface="+mj-ea"/>
                <a:cs typeface="+mj-cs"/>
              </a:rPr>
              <a:t>String Combiner Box ( SCB)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- Introduced in 2012</a:t>
            </a:r>
          </a:p>
          <a:p>
            <a:pPr marL="1428750" lvl="1" indent="-4572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latin typeface="+mj-lt"/>
                <a:ea typeface="+mj-ea"/>
                <a:cs typeface="+mj-cs"/>
              </a:rPr>
              <a:t>Module Mounting Structures (MMS)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- Introduced in 2014</a:t>
            </a:r>
          </a:p>
          <a:p>
            <a:pPr marL="1428750" lvl="1" indent="-4572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latin typeface="+mj-lt"/>
                <a:ea typeface="+mj-ea"/>
                <a:cs typeface="+mj-cs"/>
              </a:rPr>
              <a:t>PV Modules-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to be introduced in Aug 2015</a:t>
            </a:r>
          </a:p>
          <a:p>
            <a:pPr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827584" y="5085184"/>
          <a:ext cx="7848872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943975" y="0"/>
            <a:ext cx="200025" cy="6858000"/>
          </a:xfrm>
          <a:prstGeom prst="rect">
            <a:avLst/>
          </a:prstGeom>
          <a:solidFill>
            <a:srgbClr val="C80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212947"/>
            <a:ext cx="2604241" cy="1594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11850"/>
            <a:ext cx="2590800" cy="161323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28600" y="2876580"/>
            <a:ext cx="2613960" cy="389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/>
              <a:t>40 &amp; 100 </a:t>
            </a:r>
            <a:r>
              <a:rPr lang="en-US" sz="1400" b="1" dirty="0" err="1" smtClean="0"/>
              <a:t>Wp</a:t>
            </a:r>
            <a:r>
              <a:rPr lang="en-US" sz="1400" b="1" dirty="0" smtClean="0"/>
              <a:t> DC HLS</a:t>
            </a:r>
            <a:endParaRPr lang="en-US" sz="14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2231" y="520359"/>
            <a:ext cx="683816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C70811"/>
                </a:solidFill>
                <a:ea typeface="+mj-ea"/>
                <a:cs typeface="+mj-cs"/>
              </a:rPr>
              <a:t>Solar Various Products Ranges</a:t>
            </a:r>
            <a:endParaRPr lang="en-US" sz="3600" dirty="0">
              <a:solidFill>
                <a:srgbClr val="C70811"/>
              </a:solidFill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4521" y="1211849"/>
            <a:ext cx="2980214" cy="178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273097"/>
            <a:ext cx="2710321" cy="191049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762870" y="3061274"/>
            <a:ext cx="2886750" cy="465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Containerized Solar </a:t>
            </a:r>
          </a:p>
          <a:p>
            <a:r>
              <a:rPr lang="en-US" sz="1600" b="1" dirty="0" smtClean="0"/>
              <a:t>Generator 15 KW- 30 KW</a:t>
            </a:r>
            <a:endParaRPr lang="en-US" sz="16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41596" y="5228125"/>
            <a:ext cx="193444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 Solar Generator </a:t>
            </a:r>
          </a:p>
          <a:p>
            <a:r>
              <a:rPr lang="en-US" sz="1600" b="1" dirty="0"/>
              <a:t>1</a:t>
            </a:r>
            <a:r>
              <a:rPr lang="en-US" sz="1600" b="1" dirty="0" smtClean="0"/>
              <a:t> </a:t>
            </a:r>
            <a:r>
              <a:rPr lang="en-US" sz="1600" b="1" dirty="0"/>
              <a:t>– 4</a:t>
            </a:r>
            <a:r>
              <a:rPr lang="en-US" sz="1600" b="1" dirty="0" smtClean="0"/>
              <a:t> KW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9140" y="3595208"/>
            <a:ext cx="2980215" cy="32627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31" y="3264463"/>
            <a:ext cx="2887349" cy="3527994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021034" y="2807731"/>
            <a:ext cx="2555007" cy="45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150 &amp; 250 </a:t>
            </a:r>
            <a:r>
              <a:rPr lang="en-US" sz="1600" b="1" dirty="0" err="1" smtClean="0"/>
              <a:t>Wp</a:t>
            </a:r>
            <a:r>
              <a:rPr lang="en-US" sz="1600" b="1" dirty="0" smtClean="0"/>
              <a:t> AC HLS</a:t>
            </a:r>
            <a:endParaRPr lang="en-US" sz="1600" b="1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59581" y="5906572"/>
            <a:ext cx="3036420" cy="885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solidFill>
                  <a:srgbClr val="FF0000"/>
                </a:solidFill>
              </a:rPr>
              <a:t>Solar RO System For Various </a:t>
            </a: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Indoor &amp; Outdoor Application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152400" y="304800"/>
            <a:ext cx="8918812" cy="12192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C00000"/>
                </a:solidFill>
              </a:rPr>
              <a:t>Solar PV Systems (On-Grid)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95400"/>
            <a:ext cx="8686800" cy="5181600"/>
          </a:xfrm>
          <a:noFill/>
        </p:spPr>
      </p:pic>
    </p:spTree>
    <p:extLst>
      <p:ext uri="{BB962C8B-B14F-4D97-AF65-F5344CB8AC3E}">
        <p14:creationId xmlns:p14="http://schemas.microsoft.com/office/powerpoint/2010/main" val="15599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228600" y="533399"/>
            <a:ext cx="6705600" cy="683525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C00000"/>
                </a:solidFill>
              </a:rPr>
              <a:t>Solar PV Systems (Off Grid)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71600"/>
            <a:ext cx="8534400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31024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24404</TotalTime>
  <Words>1575</Words>
  <Application>Microsoft Office PowerPoint</Application>
  <PresentationFormat>On-screen Show (4:3)</PresentationFormat>
  <Paragraphs>253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ＭＳ Ｐゴシック</vt:lpstr>
      <vt:lpstr>ＭＳ Ｐゴシック</vt:lpstr>
      <vt:lpstr>Arial</vt:lpstr>
      <vt:lpstr>Calibri</vt:lpstr>
      <vt:lpstr>Times New Roman</vt:lpstr>
      <vt:lpstr>WenQuanYi Micro Hei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PV Systems (On-Grid)</vt:lpstr>
      <vt:lpstr>Solar PV Systems (Off Grid)</vt:lpstr>
      <vt:lpstr>DMRC’s Solar Need</vt:lpstr>
      <vt:lpstr>DMRC-JAKSON Initiative</vt:lpstr>
      <vt:lpstr>PowerPoint Presentation</vt:lpstr>
      <vt:lpstr>PowerPoint Presentation</vt:lpstr>
      <vt:lpstr>PowerPoint Presentation</vt:lpstr>
      <vt:lpstr>High Solar Potential</vt:lpstr>
      <vt:lpstr>Indian Railways(IR)- Potential</vt:lpstr>
      <vt:lpstr> Why Solar in IR?</vt:lpstr>
      <vt:lpstr> IR-Energy Utilization Pattern</vt:lpstr>
      <vt:lpstr> Indian Railways - Solar PV Potential</vt:lpstr>
      <vt:lpstr> IR- Potential Analysis</vt:lpstr>
      <vt:lpstr>IR-Solar Initiatives </vt:lpstr>
      <vt:lpstr>IR-Solar Initiative (Jodhpur Railway: Jakson: L1)  Diesel Electric Multiple Units ) </vt:lpstr>
      <vt:lpstr>Key Challenges</vt:lpstr>
      <vt:lpstr> JAKSON Advantages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Varun Verma</dc:creator>
  <cp:lastModifiedBy>Prashant Kalra</cp:lastModifiedBy>
  <cp:revision>302</cp:revision>
  <cp:lastPrinted>2014-09-29T10:19:10Z</cp:lastPrinted>
  <dcterms:created xsi:type="dcterms:W3CDTF">2014-05-21T05:46:40Z</dcterms:created>
  <dcterms:modified xsi:type="dcterms:W3CDTF">2015-08-04T08:46:03Z</dcterms:modified>
</cp:coreProperties>
</file>