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7" r:id="rId1"/>
  </p:sldMasterIdLst>
  <p:notesMasterIdLst>
    <p:notesMasterId r:id="rId17"/>
  </p:notesMasterIdLst>
  <p:handoutMasterIdLst>
    <p:handoutMasterId r:id="rId18"/>
  </p:handoutMasterIdLst>
  <p:sldIdLst>
    <p:sldId id="538" r:id="rId2"/>
    <p:sldId id="591" r:id="rId3"/>
    <p:sldId id="592" r:id="rId4"/>
    <p:sldId id="594" r:id="rId5"/>
    <p:sldId id="595" r:id="rId6"/>
    <p:sldId id="593" r:id="rId7"/>
    <p:sldId id="605" r:id="rId8"/>
    <p:sldId id="607" r:id="rId9"/>
    <p:sldId id="597" r:id="rId10"/>
    <p:sldId id="608" r:id="rId11"/>
    <p:sldId id="613" r:id="rId12"/>
    <p:sldId id="611" r:id="rId13"/>
    <p:sldId id="612" r:id="rId14"/>
    <p:sldId id="609" r:id="rId15"/>
    <p:sldId id="282" r:id="rId16"/>
  </p:sldIdLst>
  <p:sldSz cx="9144000" cy="6858000" type="screen4x3"/>
  <p:notesSz cx="6662738" cy="9926638"/>
  <p:defaultTextStyle>
    <a:defPPr>
      <a:defRPr lang="xh-Z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DE7CBB"/>
    <a:srgbClr val="33CCFF"/>
    <a:srgbClr val="FF3300"/>
    <a:srgbClr val="0000FF"/>
    <a:srgbClr val="1508C2"/>
    <a:srgbClr val="0099FF"/>
    <a:srgbClr val="0080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78" d="100"/>
          <a:sy n="78" d="100"/>
        </p:scale>
        <p:origin x="-936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vendra\Desktop\New%20Microsoft%20Office%20Excel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vendra\Desktop\New%20Microsoft%20Office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1"/>
  <c:chart>
    <c:autoTitleDeleted val="1"/>
    <c:plotArea>
      <c:layout/>
      <c:pieChart>
        <c:varyColors val="1"/>
        <c:ser>
          <c:idx val="0"/>
          <c:order val="0"/>
          <c:explosion val="12"/>
          <c:dPt>
            <c:idx val="0"/>
            <c:spPr>
              <a:solidFill>
                <a:srgbClr val="33CCFF"/>
              </a:solidFill>
            </c:spPr>
          </c:dPt>
          <c:dPt>
            <c:idx val="2"/>
            <c:spPr>
              <a:solidFill>
                <a:srgbClr val="DE7CBB"/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Percent val="1"/>
          </c:dLbls>
          <c:cat>
            <c:strRef>
              <c:f>Sheet1!$A$2:$A$5</c:f>
              <c:strCache>
                <c:ptCount val="4"/>
                <c:pt idx="0">
                  <c:v>Tharmal </c:v>
                </c:pt>
                <c:pt idx="1">
                  <c:v>Nuclear</c:v>
                </c:pt>
                <c:pt idx="2">
                  <c:v>Hydro</c:v>
                </c:pt>
                <c:pt idx="3">
                  <c:v>RES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191.26399999999998</c:v>
                </c:pt>
                <c:pt idx="1">
                  <c:v>5.78</c:v>
                </c:pt>
                <c:pt idx="2">
                  <c:v>42</c:v>
                </c:pt>
                <c:pt idx="3">
                  <c:v>35.78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lang="en-US" sz="1400"/>
            </a:pPr>
            <a:r>
              <a:rPr lang="en-US" sz="1400" dirty="0"/>
              <a:t>Renewable energy </a:t>
            </a:r>
            <a:r>
              <a:rPr lang="en-US" sz="1400" dirty="0" smtClean="0"/>
              <a:t>Sources </a:t>
            </a:r>
            <a:r>
              <a:rPr lang="en-US" sz="1400" dirty="0"/>
              <a:t>Installed Capacity of India as on 31.03.2015 : </a:t>
            </a:r>
            <a:r>
              <a:rPr lang="en-US" sz="1400" dirty="0">
                <a:solidFill>
                  <a:srgbClr val="A50021"/>
                </a:solidFill>
              </a:rPr>
              <a:t>35.77 GW</a:t>
            </a:r>
          </a:p>
        </c:rich>
      </c:tx>
      <c:layout>
        <c:manualLayout>
          <c:xMode val="edge"/>
          <c:yMode val="edge"/>
          <c:x val="0.13201004134120964"/>
          <c:y val="1.5594432762945467E-2"/>
        </c:manualLayout>
      </c:layout>
    </c:title>
    <c:plotArea>
      <c:layout/>
      <c:pieChart>
        <c:varyColors val="1"/>
        <c:ser>
          <c:idx val="0"/>
          <c:order val="0"/>
          <c:explosion val="11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3"/>
            <c:spPr>
              <a:solidFill>
                <a:schemeClr val="accent5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en-US"/>
                </a:p>
              </c:txP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z="1400" b="1"/>
                      <a:t>66%</a:t>
                    </a:r>
                  </a:p>
                </c:rich>
              </c:tx>
              <c:showPercent val="1"/>
            </c:dLbl>
            <c:dLbl>
              <c:idx val="2"/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en-US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lang="en-US" sz="1400"/>
                </a:pPr>
                <a:endParaRPr lang="en-US"/>
              </a:p>
            </c:txPr>
            <c:showPercent val="1"/>
          </c:dLbls>
          <c:cat>
            <c:strRef>
              <c:f>Sheet1!$A$9:$A$12</c:f>
              <c:strCache>
                <c:ptCount val="4"/>
                <c:pt idx="0">
                  <c:v>Small Hydro</c:v>
                </c:pt>
                <c:pt idx="1">
                  <c:v>Wind</c:v>
                </c:pt>
                <c:pt idx="2">
                  <c:v>Bio-power</c:v>
                </c:pt>
                <c:pt idx="3">
                  <c:v>Solar</c:v>
                </c:pt>
              </c:strCache>
            </c:strRef>
          </c:cat>
          <c:val>
            <c:numRef>
              <c:f>Sheet1!$B$9:$B$12</c:f>
              <c:numCache>
                <c:formatCode>General</c:formatCode>
                <c:ptCount val="4"/>
                <c:pt idx="0">
                  <c:v>4.0549999999999855</c:v>
                </c:pt>
                <c:pt idx="1">
                  <c:v>23.443999999999928</c:v>
                </c:pt>
                <c:pt idx="2">
                  <c:v>4.5339999999999998</c:v>
                </c:pt>
                <c:pt idx="3">
                  <c:v>3.7434000000000012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en-US" sz="16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0087" tIns="45043" rIns="90087" bIns="45043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wrap="square" lIns="90087" tIns="45043" rIns="90087" bIns="4504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77A0248-285A-488B-8C81-BE207FDE5FD9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6332"/>
          </a:xfrm>
          <a:prstGeom prst="rect">
            <a:avLst/>
          </a:prstGeom>
        </p:spPr>
        <p:txBody>
          <a:bodyPr vert="horz" lIns="90087" tIns="45043" rIns="90087" bIns="45043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6332"/>
          </a:xfrm>
          <a:prstGeom prst="rect">
            <a:avLst/>
          </a:prstGeom>
        </p:spPr>
        <p:txBody>
          <a:bodyPr vert="horz" wrap="square" lIns="90087" tIns="45043" rIns="90087" bIns="4504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F301035-A37E-4A3A-AABC-4E51C74BB9BB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0087" tIns="45043" rIns="90087" bIns="45043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wrap="square" lIns="90087" tIns="45043" rIns="90087" bIns="4504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72E8FC1-B730-4F62-A98A-D526A7F7044B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87" tIns="45043" rIns="90087" bIns="45043" rtlCol="0" anchor="ctr"/>
          <a:lstStyle/>
          <a:p>
            <a:pPr lvl="0"/>
            <a:endParaRPr lang="xh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4"/>
            <a:ext cx="5330190" cy="4466987"/>
          </a:xfrm>
          <a:prstGeom prst="rect">
            <a:avLst/>
          </a:prstGeom>
        </p:spPr>
        <p:txBody>
          <a:bodyPr vert="horz" lIns="90087" tIns="45043" rIns="90087" bIns="4504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xh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6332"/>
          </a:xfrm>
          <a:prstGeom prst="rect">
            <a:avLst/>
          </a:prstGeom>
        </p:spPr>
        <p:txBody>
          <a:bodyPr vert="horz" lIns="90087" tIns="45043" rIns="90087" bIns="45043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6332"/>
          </a:xfrm>
          <a:prstGeom prst="rect">
            <a:avLst/>
          </a:prstGeom>
        </p:spPr>
        <p:txBody>
          <a:bodyPr vert="horz" wrap="square" lIns="90087" tIns="45043" rIns="90087" bIns="4504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EACC3B3-BE7B-434F-AE50-4AE470664778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736CF-92E3-497F-BB08-5BDF32DCAD65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1B0D0D-263D-4727-AB80-311F80278630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DC5D2-DCFA-4EEE-80F9-C3F7E4FC6339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985E0-40AF-4637-ADBD-B1CEEF896BA0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8821-A072-45FE-8454-F33A2B218575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79C9-7807-4DFA-8466-214D8C27C971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BC87-D8B7-4014-9366-FBB8355CA216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8C2E-BD3A-4B42-B746-CD2F9FD347AA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0AC7-670F-456D-BD30-74932248EB49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CB0A-9884-4390-A98C-0B73DF0D2757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1A52-DAE2-422D-B324-61D8CBBBC12A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FE90E-DD83-46FC-9030-83B386376D47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10AA4-6892-485F-9EB8-9662F6BF1939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8ABA0-FEA5-4B6E-A047-9A02E0136576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3B5FA-AB52-4BD0-8BBC-CFF0832ED766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D70F3-2284-473C-B2DC-3D5275DEDCA8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B1F5D-8201-451F-83F4-14725946D486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4AC7-488F-4CDA-8B3E-A0B0EFFE685C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5D58-4F07-437A-8C7A-C71D60E5D516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D29B7-E02F-4DB7-8DF8-149D2A0F68CB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8AE53-F252-4466-A9B6-5A2EF02007D4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01D7-F391-4A0C-B1CB-A64E94CF53C3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97B3DD4-1B49-4E5F-AD59-9CB4BB7FD14A}" type="datetimeFigureOut">
              <a:rPr lang="xh-ZA"/>
              <a:pPr>
                <a:defRPr/>
              </a:pPr>
              <a:t>2015/08/03</a:t>
            </a:fld>
            <a:endParaRPr lang="xh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xh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BC46F358-19DE-4F66-B21D-2095C4A92BA7}" type="slidenum">
              <a:rPr lang="xh-ZA"/>
              <a:pPr>
                <a:defRPr/>
              </a:pPr>
              <a:t>‹#›</a:t>
            </a:fld>
            <a:endParaRPr lang="xh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  <p:sldLayoutId id="2147484353" r:id="rId2"/>
    <p:sldLayoutId id="2147484361" r:id="rId3"/>
    <p:sldLayoutId id="2147484354" r:id="rId4"/>
    <p:sldLayoutId id="2147484355" r:id="rId5"/>
    <p:sldLayoutId id="2147484356" r:id="rId6"/>
    <p:sldLayoutId id="2147484357" r:id="rId7"/>
    <p:sldLayoutId id="2147484362" r:id="rId8"/>
    <p:sldLayoutId id="2147484363" r:id="rId9"/>
    <p:sldLayoutId id="2147484358" r:id="rId10"/>
    <p:sldLayoutId id="21474843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60648"/>
            <a:ext cx="8715436" cy="6383062"/>
          </a:xfrm>
        </p:spPr>
        <p:txBody>
          <a:bodyPr/>
          <a:lstStyle/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8" algn="ctr">
              <a:buNone/>
              <a:defRPr/>
            </a:pPr>
            <a:endParaRPr lang="xh-ZA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buNone/>
              <a:defRPr/>
            </a:pPr>
            <a:r>
              <a:rPr lang="xh-ZA" sz="2800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Presentation </a:t>
            </a:r>
          </a:p>
          <a:p>
            <a:pPr algn="ctr" eaLnBrk="1" hangingPunct="1">
              <a:buNone/>
              <a:defRPr/>
            </a:pPr>
            <a:r>
              <a:rPr lang="xh-ZA" sz="2800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on</a:t>
            </a:r>
          </a:p>
          <a:p>
            <a:pPr algn="ctr" eaLnBrk="1" hangingPunct="1">
              <a:buNone/>
              <a:defRPr/>
            </a:pPr>
            <a:r>
              <a:rPr lang="xh-ZA" sz="2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xh-ZA" sz="2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</a:br>
            <a:r>
              <a:rPr lang="xh-ZA" sz="2400" b="1" dirty="0" smtClean="0">
                <a:solidFill>
                  <a:srgbClr val="1508C2"/>
                </a:solidFill>
                <a:latin typeface="Segoe Print" pitchFamily="2" charset="0"/>
                <a:cs typeface="Tahoma" pitchFamily="34" charset="0"/>
              </a:rPr>
              <a:t>Perspectives of Harnessing Solar Energy on Indian Railways </a:t>
            </a:r>
          </a:p>
          <a:p>
            <a:pPr algn="ctr" eaLnBrk="1" hangingPunct="1">
              <a:buNone/>
              <a:defRPr/>
            </a:pPr>
            <a:r>
              <a:rPr lang="xh-ZA" sz="2400" b="1" dirty="0" smtClean="0">
                <a:solidFill>
                  <a:srgbClr val="A50021"/>
                </a:solidFill>
                <a:latin typeface="Segoe Print" pitchFamily="2" charset="0"/>
                <a:cs typeface="Tahoma" pitchFamily="34" charset="0"/>
              </a:rPr>
              <a:t>Vision &amp; Opportunities</a:t>
            </a:r>
            <a:r>
              <a:rPr lang="xh-ZA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xh-ZA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en-US" sz="2800" b="1" dirty="0" smtClean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eaLnBrk="1" hangingPunct="1">
              <a:buNone/>
              <a:defRPr/>
            </a:pPr>
            <a:r>
              <a:rPr lang="xh-ZA" sz="1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xh-ZA" sz="1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</a:br>
            <a:r>
              <a:rPr lang="xh-ZA" sz="1600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By </a:t>
            </a:r>
            <a:br>
              <a:rPr lang="xh-ZA" sz="1600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</a:br>
            <a:r>
              <a:rPr lang="xh-ZA" sz="1600" b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Sudhir Kumar  Saxena</a:t>
            </a:r>
            <a: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</a:br>
            <a: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Chief Operating Officer</a:t>
            </a:r>
            <a:b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</a:br>
            <a: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REMCL</a:t>
            </a:r>
            <a:b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</a:br>
            <a:r>
              <a:rPr lang="xh-ZA" sz="1600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04  Aug 2015</a:t>
            </a:r>
          </a:p>
          <a:p>
            <a:pPr algn="ctr" eaLnBrk="1" hangingPunct="1">
              <a:buNone/>
              <a:defRPr/>
            </a:pPr>
            <a:endParaRPr lang="xh-ZA" sz="2800" b="1" dirty="0" smtClean="0">
              <a:solidFill>
                <a:srgbClr val="1508C2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new_rly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1080120" cy="92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Photo &amp; Video\sonu's\RIT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642918"/>
            <a:ext cx="1580752" cy="53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14414" y="500042"/>
            <a:ext cx="62865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A50021"/>
                </a:solidFill>
                <a:latin typeface="Calibri" pitchFamily="34" charset="0"/>
                <a:cs typeface="Times New Roman" pitchFamily="18" charset="0"/>
              </a:rPr>
              <a:t>Railway Energy Management Company Ltd.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A JV of Ministry of Railways and RITES Ltd.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429684" cy="52864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Availability of Railway Land/Roof top area. 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Power can be transmitted through short line within Railway  land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Railways is the end user of solar power locally.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Railways being a Distribution Licensee will be required to meet solar power obligation and its landed tariff will be lower.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Per unit tariff of solar power is comparable with current tariff being paid by Railways to DISCOMs.</a:t>
            </a:r>
          </a:p>
          <a:p>
            <a:pPr algn="just">
              <a:lnSpc>
                <a:spcPct val="150000"/>
              </a:lnSpc>
            </a:pPr>
            <a:endParaRPr lang="en-US" sz="2200" i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9972F-EDFB-40A7-83C8-4E54B5140A17}" type="slidenum">
              <a:rPr lang="en-US" smtClean="0">
                <a:latin typeface="Arial" charset="0"/>
              </a:rPr>
              <a:pPr>
                <a:defRPr/>
              </a:pPr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476252" y="290038"/>
            <a:ext cx="8382028" cy="580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bIns="91440" anchor="b">
            <a:normAutofit/>
          </a:bodyPr>
          <a:lstStyle/>
          <a:p>
            <a:pPr algn="ctr" defTabSz="1066800" eaLnBrk="0" hangingPunct="0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Strength of Railways </a:t>
            </a:r>
            <a:endParaRPr lang="en-IN" sz="2800" b="1" dirty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781072"/>
          </a:xfr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Comparison of Solar Tariff with Current Tariff</a:t>
            </a:r>
            <a:endParaRPr lang="en-US" sz="2400" b="1" dirty="0">
              <a:solidFill>
                <a:srgbClr val="1508C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066800"/>
            <a:ext cx="8183880" cy="54864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Landed tariff to Railways as Consumer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1" y="1571612"/>
          <a:ext cx="8501122" cy="3957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3"/>
                <a:gridCol w="1917740"/>
                <a:gridCol w="1627985"/>
                <a:gridCol w="2257842"/>
                <a:gridCol w="2257842"/>
              </a:tblGrid>
              <a:tr h="142876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SN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State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Avg. present tariff</a:t>
                      </a:r>
                    </a:p>
                    <a:p>
                      <a:endParaRPr lang="en-US" sz="16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(Rs./KWh)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Solar tariff (landed)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(</a:t>
                      </a: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Rs./KWh) assuming Rs. 5.50  at ex-bus bar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For traction</a:t>
                      </a: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  <a:p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Solar tariff (landed)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(</a:t>
                      </a: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Rs./KWh) assuming Rs. 5.50  at ex-bus)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Bar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For  Non- traction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1175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MP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6.01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6.88</a:t>
                      </a:r>
                      <a:endParaRPr lang="en-US" sz="2400" dirty="0"/>
                    </a:p>
                  </a:txBody>
                  <a:tcPr/>
                </a:tc>
              </a:tr>
              <a:tr h="51175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6.54</a:t>
                      </a:r>
                      <a:endParaRPr lang="en-US" sz="2400" dirty="0"/>
                    </a:p>
                  </a:txBody>
                  <a:tcPr/>
                </a:tc>
              </a:tr>
              <a:tr h="51175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WB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7.89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10.60</a:t>
                      </a:r>
                      <a:endParaRPr lang="en-US" sz="2400" dirty="0"/>
                    </a:p>
                  </a:txBody>
                  <a:tcPr/>
                </a:tc>
              </a:tr>
              <a:tr h="868182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Maharashtra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9.35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10.29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8820472" cy="564360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200" b="1" u="sng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Available subsidy of MNRE for Railways:-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200 MW </a:t>
            </a:r>
            <a:r>
              <a:rPr lang="en-US" sz="2200" b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ground mounted </a:t>
            </a: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solar plants under PSU scheme in which  a subsidy of Rs 1 Cr /MW is available. These plants are to be executed under </a:t>
            </a:r>
            <a:r>
              <a:rPr lang="en-US" sz="2200" b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EPC model </a:t>
            </a: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and are to be owned by REMCL/Railways.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50 MW </a:t>
            </a:r>
            <a:r>
              <a:rPr lang="en-US" sz="2200" b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Roof top </a:t>
            </a: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solar plants where a subsidy of Rs 1.2 Cr/ MW is available these plans are also to be executed under </a:t>
            </a:r>
            <a:r>
              <a:rPr lang="en-US" sz="2200" b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EPC model </a:t>
            </a: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by Railways.</a:t>
            </a:r>
          </a:p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250 MW ground mounted solar panel has also been identified for execution under </a:t>
            </a:r>
            <a:r>
              <a:rPr lang="en-US" sz="2200" b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tariff based bidding model. </a:t>
            </a:r>
            <a:endParaRPr lang="en-US" sz="2200" i="1" dirty="0" smtClean="0">
              <a:solidFill>
                <a:srgbClr val="A50021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9972F-EDFB-40A7-83C8-4E54B5140A17}" type="slidenum">
              <a:rPr lang="en-US" smtClean="0">
                <a:latin typeface="Arial" charset="0"/>
              </a:rPr>
              <a:pPr>
                <a:defRPr/>
              </a:pPr>
              <a:t>12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2" name="Rounded Rectangle 4"/>
          <p:cNvSpPr/>
          <p:nvPr/>
        </p:nvSpPr>
        <p:spPr bwMode="auto">
          <a:xfrm>
            <a:off x="214282" y="285729"/>
            <a:ext cx="8715436" cy="6429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bIns="91440" anchor="b">
            <a:normAutofit/>
          </a:bodyPr>
          <a:lstStyle/>
          <a:p>
            <a:pPr algn="ctr" defTabSz="1066800" eaLnBrk="0" hangingPunct="0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Future Road Map For Solar</a:t>
            </a:r>
            <a:endParaRPr lang="en-IN" sz="2800" b="1" dirty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8820472" cy="5643602"/>
          </a:xfrm>
        </p:spPr>
        <p:txBody>
          <a:bodyPr/>
          <a:lstStyle/>
          <a:p>
            <a:pPr algn="just"/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Govt. schemes are also available for allocation of Rs 1 Cr./ MW to  the Ministry for setting up of 1 MW solar project on roof top or on land based system.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 </a:t>
            </a:r>
          </a:p>
          <a:p>
            <a:pPr algn="just"/>
            <a:endParaRPr lang="en-US" sz="8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marL="776288" lvl="1" indent="-457200"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These plants are to be owned by GOI/CPSUs</a:t>
            </a:r>
          </a:p>
          <a:p>
            <a:pPr lvl="1" algn="just">
              <a:buFont typeface="Wingdings" pitchFamily="2" charset="2"/>
              <a:buChar char="Ø"/>
            </a:pPr>
            <a:endParaRPr lang="en-US" sz="8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marL="776288" lvl="1" indent="-457200"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The power can be for self use / third party sale / merchant sale or sale to DISCOM on applicable tariff.</a:t>
            </a:r>
          </a:p>
          <a:p>
            <a:pPr lvl="1" algn="just">
              <a:buFont typeface="Wingdings" pitchFamily="2" charset="2"/>
              <a:buChar char="Ø"/>
            </a:pPr>
            <a:endParaRPr lang="en-US" sz="10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marL="776288" lvl="1" indent="-457200"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VGF amount of Rs 1 Cr. /MW if Cells  and Modules are indigenous</a:t>
            </a:r>
          </a:p>
          <a:p>
            <a:pPr lvl="1" algn="just">
              <a:buFont typeface="Wingdings" pitchFamily="2" charset="2"/>
              <a:buChar char="Ø"/>
            </a:pPr>
            <a:endParaRPr lang="en-US" sz="10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marL="776288" lvl="1" indent="-457200"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VGF amount of Rs 0.5 Cr. /MW if  Modules are indigenous  </a:t>
            </a:r>
          </a:p>
          <a:p>
            <a:pPr lvl="1" algn="just">
              <a:buFont typeface="Wingdings" pitchFamily="2" charset="2"/>
              <a:buChar char="Ø"/>
            </a:pPr>
            <a:endParaRPr lang="en-US" sz="10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marL="776288" lvl="1" indent="-457200"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Release of VGF in two tranches viz. (a) 50 % on commissioning and (b) 50% after 1 year of successful operation.</a:t>
            </a:r>
          </a:p>
          <a:p>
            <a:pPr lvl="1" algn="just"/>
            <a:endParaRPr lang="en-US" sz="8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algn="just"/>
            <a:r>
              <a:rPr lang="en-US" sz="22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REMCL is planning to install 1 MW solar plants under this scheme for Railways</a:t>
            </a:r>
          </a:p>
          <a:p>
            <a:pPr algn="just">
              <a:buNone/>
            </a:pPr>
            <a:r>
              <a:rPr lang="en-US" sz="10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	</a:t>
            </a:r>
            <a:endParaRPr lang="en-US" sz="20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9972F-EDFB-40A7-83C8-4E54B5140A17}" type="slidenum">
              <a:rPr lang="en-US" smtClean="0">
                <a:latin typeface="Arial" charset="0"/>
              </a:rPr>
              <a:pPr>
                <a:defRPr/>
              </a:pPr>
              <a:t>13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2" name="Rounded Rectangle 4"/>
          <p:cNvSpPr/>
          <p:nvPr/>
        </p:nvSpPr>
        <p:spPr bwMode="auto">
          <a:xfrm>
            <a:off x="214282" y="285729"/>
            <a:ext cx="8715436" cy="5715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bIns="91440" anchor="b">
            <a:normAutofit/>
          </a:bodyPr>
          <a:lstStyle/>
          <a:p>
            <a:pPr algn="ctr" defTabSz="1066800" eaLnBrk="0" hangingPunct="0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Future Road Map For Solar</a:t>
            </a:r>
            <a:endParaRPr lang="en-IN" sz="2800" b="1" dirty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5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857892"/>
          </a:xfrm>
        </p:spPr>
        <p:txBody>
          <a:bodyPr/>
          <a:lstStyle/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Grant of Open Access by STUs  and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Discoms</a:t>
            </a:r>
            <a:endParaRPr lang="en-US" sz="24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Non- conducive solar policy by many states.</a:t>
            </a: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Availability of  appropriate shadow free space on roof top and directional problems.</a:t>
            </a:r>
          </a:p>
          <a:p>
            <a:pPr algn="just"/>
            <a:endParaRPr lang="en-US" sz="1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Mitigation strategies for heavy vibrations at platform area due to train movement.</a:t>
            </a: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Load bearing capacity of roof of buildings/ platform sheds.</a:t>
            </a: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Access to the platform sheds at Railway stations and  workshops for maintenance. </a:t>
            </a:r>
          </a:p>
          <a:p>
            <a:pPr algn="just"/>
            <a:endParaRPr lang="en-US" sz="300" b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 Appropriate measures to avoid water leakage from sheds during cleaning at the platform area</a:t>
            </a:r>
          </a:p>
          <a:p>
            <a:pPr algn="just">
              <a:lnSpc>
                <a:spcPct val="150000"/>
              </a:lnSpc>
            </a:pPr>
            <a:endParaRPr lang="en-US" sz="2200" i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9972F-EDFB-40A7-83C8-4E54B5140A17}" type="slidenum">
              <a:rPr lang="en-US" smtClean="0">
                <a:latin typeface="Arial" charset="0"/>
              </a:rPr>
              <a:pPr>
                <a:defRPr/>
              </a:pPr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12" name="Rounded Rectangle 4"/>
          <p:cNvSpPr/>
          <p:nvPr/>
        </p:nvSpPr>
        <p:spPr bwMode="auto">
          <a:xfrm>
            <a:off x="357158" y="357167"/>
            <a:ext cx="8501122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bIns="91440" anchor="b">
            <a:normAutofit/>
          </a:bodyPr>
          <a:lstStyle/>
          <a:p>
            <a:pPr algn="ctr" defTabSz="1066800" eaLnBrk="0" hangingPunct="0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Challenges in Solar Plant</a:t>
            </a:r>
            <a:endParaRPr lang="en-IN" sz="2800" b="1" dirty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ontent Placeholder 11" descr="thanku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4240213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381000" y="1219200"/>
            <a:ext cx="83820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Railway Energy Management Company Ltd.</a:t>
            </a:r>
            <a:r>
              <a:rPr lang="en-US" sz="32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(REMCL)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 Incorporated on 16th August,2013.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 A JV of IR and RITES in equity participation of 49:51</a:t>
            </a:r>
          </a:p>
          <a:p>
            <a:pPr marL="401638" indent="-4016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marL="401638" indent="-4016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Main Business Areas of REMCL:</a:t>
            </a:r>
          </a:p>
          <a:p>
            <a:pPr marL="401638" indent="-4016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 smtClean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Calibri" pitchFamily="34" charset="0"/>
                <a:cs typeface="Times New Roman" pitchFamily="18" charset="0"/>
              </a:rPr>
              <a:t>Harnessing Green Energy -Wind &amp; Solar energy Projects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latin typeface="Calibri" pitchFamily="34" charset="0"/>
              <a:cs typeface="Times New Roman" pitchFamily="18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Calibri" pitchFamily="34" charset="0"/>
                <a:cs typeface="Times New Roman" pitchFamily="18" charset="0"/>
              </a:rPr>
              <a:t>Power Procurement &amp; its management.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Calibri" pitchFamily="34" charset="0"/>
                <a:cs typeface="Times New Roman" pitchFamily="18" charset="0"/>
              </a:rPr>
              <a:t>Energy Efficiency for Indian Railways.</a:t>
            </a:r>
            <a:endParaRPr lang="en-US" sz="26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14282" y="214313"/>
            <a:ext cx="8715436" cy="642919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About REMCL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14282" y="928670"/>
            <a:ext cx="854871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Total Generation capacity of India as on 30.06.2015 -    </a:t>
            </a:r>
            <a:b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  274 GW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643968" cy="571481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Power Generation Scenario in India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0" y="1857364"/>
          <a:ext cx="3643337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643438" y="1928802"/>
          <a:ext cx="428628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Bent Arrow 9"/>
          <p:cNvSpPr/>
          <p:nvPr/>
        </p:nvSpPr>
        <p:spPr>
          <a:xfrm>
            <a:off x="1357290" y="2786058"/>
            <a:ext cx="3357586" cy="428628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214313" y="714355"/>
            <a:ext cx="8715405" cy="5786457"/>
          </a:xfrm>
        </p:spPr>
        <p:txBody>
          <a:bodyPr/>
          <a:lstStyle/>
          <a:p>
            <a:pPr marL="711200" indent="-711200">
              <a:spcBef>
                <a:spcPts val="600"/>
              </a:spcBef>
            </a:pPr>
            <a:r>
              <a:rPr lang="en-US" sz="2000" b="1" dirty="0" smtClean="0">
                <a:solidFill>
                  <a:srgbClr val="1508C2"/>
                </a:solidFill>
                <a:latin typeface="Bookman Old Style" pitchFamily="18" charset="0"/>
              </a:rPr>
              <a:t>IR </a:t>
            </a:r>
            <a:r>
              <a:rPr lang="en-US" sz="2000" b="1" dirty="0" smtClean="0">
                <a:solidFill>
                  <a:srgbClr val="1508C2"/>
                </a:solidFill>
                <a:latin typeface="Bookman Old Style" pitchFamily="18" charset="0"/>
              </a:rPr>
              <a:t>consumed 18 billion units</a:t>
            </a:r>
            <a:r>
              <a:rPr lang="en-US" sz="2000" b="1" dirty="0" smtClean="0">
                <a:solidFill>
                  <a:srgbClr val="0000FF"/>
                </a:solidFill>
                <a:latin typeface="Bookman Old Style" pitchFamily="18" charset="0"/>
              </a:rPr>
              <a:t>-</a:t>
            </a:r>
            <a:r>
              <a:rPr lang="en-US" sz="2000" dirty="0" smtClean="0">
                <a:latin typeface="Bookman Old Style" pitchFamily="18" charset="0"/>
              </a:rPr>
              <a:t> about 1.8% of the country</a:t>
            </a:r>
            <a:r>
              <a:rPr lang="en-US" altLang="en-US" sz="2000" dirty="0" smtClean="0">
                <a:latin typeface="Bookman Old Style" pitchFamily="18" charset="0"/>
              </a:rPr>
              <a:t>’</a:t>
            </a:r>
            <a:r>
              <a:rPr lang="en-US" sz="2000" dirty="0" smtClean="0">
                <a:latin typeface="Bookman Old Style" pitchFamily="18" charset="0"/>
              </a:rPr>
              <a:t>s power generation.</a:t>
            </a:r>
          </a:p>
          <a:p>
            <a:pPr marL="711200" indent="-711200">
              <a:spcBef>
                <a:spcPts val="600"/>
              </a:spcBef>
              <a:buNone/>
            </a:pPr>
            <a:r>
              <a:rPr lang="en-US" sz="2000" dirty="0" smtClean="0">
                <a:latin typeface="Bookman Old Style" pitchFamily="18" charset="0"/>
              </a:rPr>
              <a:t>	-15.5 BUs for traction </a:t>
            </a:r>
          </a:p>
          <a:p>
            <a:pPr marL="711200" indent="-711200">
              <a:spcBef>
                <a:spcPts val="600"/>
              </a:spcBef>
              <a:buNone/>
            </a:pPr>
            <a:r>
              <a:rPr lang="en-US" sz="2000" dirty="0" smtClean="0">
                <a:latin typeface="Bookman Old Style" pitchFamily="18" charset="0"/>
              </a:rPr>
              <a:t>	-  2.5 BUs for non traction</a:t>
            </a:r>
          </a:p>
          <a:p>
            <a:pPr marL="711200" indent="-711200">
              <a:spcBef>
                <a:spcPts val="600"/>
              </a:spcBef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 marL="711200" indent="-711200">
              <a:spcBef>
                <a:spcPts val="600"/>
              </a:spcBef>
            </a:pPr>
            <a:r>
              <a:rPr lang="en-US" sz="2000" dirty="0" smtClean="0">
                <a:latin typeface="Bookman Old Style" pitchFamily="18" charset="0"/>
              </a:rPr>
              <a:t>Total annual electricity bill Rs.12,400 </a:t>
            </a:r>
            <a:r>
              <a:rPr lang="en-US" sz="2000" dirty="0" err="1" smtClean="0">
                <a:latin typeface="Bookman Old Style" pitchFamily="18" charset="0"/>
              </a:rPr>
              <a:t>crore</a:t>
            </a:r>
            <a:endParaRPr lang="en-US" sz="2000" dirty="0" smtClean="0">
              <a:latin typeface="Bookman Old Style" pitchFamily="18" charset="0"/>
            </a:endParaRPr>
          </a:p>
          <a:p>
            <a:pPr marL="711200" indent="-711200">
              <a:spcBef>
                <a:spcPts val="600"/>
              </a:spcBef>
              <a:buNone/>
            </a:pPr>
            <a:r>
              <a:rPr lang="en-US" sz="2000" dirty="0" smtClean="0">
                <a:latin typeface="Bookman Old Style" pitchFamily="18" charset="0"/>
              </a:rPr>
              <a:t>	- Rs.10,600 cr. for traction </a:t>
            </a:r>
          </a:p>
          <a:p>
            <a:pPr marL="711200" indent="-711200">
              <a:spcBef>
                <a:spcPts val="600"/>
              </a:spcBef>
              <a:buNone/>
            </a:pPr>
            <a:r>
              <a:rPr lang="en-US" sz="2000" dirty="0" smtClean="0">
                <a:latin typeface="Bookman Old Style" pitchFamily="18" charset="0"/>
              </a:rPr>
              <a:t>	- Rs.  1,800 cr. for non-traction</a:t>
            </a:r>
          </a:p>
          <a:p>
            <a:pPr marL="711200" indent="-711200">
              <a:spcBef>
                <a:spcPts val="600"/>
              </a:spcBef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pPr marL="711200" indent="-711200">
              <a:spcBef>
                <a:spcPts val="600"/>
              </a:spcBef>
            </a:pPr>
            <a:r>
              <a:rPr lang="en-US" sz="2000" b="1" dirty="0" smtClean="0">
                <a:solidFill>
                  <a:srgbClr val="1508C2"/>
                </a:solidFill>
                <a:latin typeface="Bookman Old Style" pitchFamily="18" charset="0"/>
              </a:rPr>
              <a:t>Peak requirement of power </a:t>
            </a:r>
            <a:r>
              <a:rPr lang="en-US" sz="2000" b="1" dirty="0" smtClean="0">
                <a:latin typeface="Bookman Old Style" pitchFamily="18" charset="0"/>
              </a:rPr>
              <a:t>– </a:t>
            </a:r>
            <a:r>
              <a:rPr lang="en-US" sz="2000" b="1" dirty="0" smtClean="0">
                <a:solidFill>
                  <a:srgbClr val="1508C2"/>
                </a:solidFill>
                <a:latin typeface="Bookman Old Style" pitchFamily="18" charset="0"/>
              </a:rPr>
              <a:t>4000 MW</a:t>
            </a:r>
          </a:p>
          <a:p>
            <a:pPr marL="711200" indent="-711200">
              <a:spcBef>
                <a:spcPts val="600"/>
              </a:spcBef>
            </a:pPr>
            <a:endParaRPr lang="en-US" sz="2000" b="1" dirty="0" smtClean="0">
              <a:solidFill>
                <a:srgbClr val="1508C2"/>
              </a:solidFill>
              <a:latin typeface="Bookman Old Style" pitchFamily="18" charset="0"/>
            </a:endParaRPr>
          </a:p>
          <a:p>
            <a:pPr marL="711200" indent="-711200">
              <a:spcBef>
                <a:spcPts val="600"/>
              </a:spcBef>
            </a:pPr>
            <a:r>
              <a:rPr lang="en-US" sz="2000" b="1" dirty="0" smtClean="0">
                <a:solidFill>
                  <a:srgbClr val="1508C2"/>
                </a:solidFill>
                <a:latin typeface="Bookman Old Style" pitchFamily="18" charset="0"/>
              </a:rPr>
              <a:t>Average cost of power – Rs.6.80 per unit</a:t>
            </a:r>
            <a:r>
              <a:rPr lang="en-US" sz="2000" dirty="0" smtClean="0">
                <a:solidFill>
                  <a:srgbClr val="1508C2"/>
                </a:solidFill>
                <a:latin typeface="Bookman Old Style" pitchFamily="18" charset="0"/>
              </a:rPr>
              <a:t>  </a:t>
            </a:r>
            <a:r>
              <a:rPr lang="en-US" sz="2000" dirty="0" smtClean="0">
                <a:latin typeface="Bookman Old Style" pitchFamily="18" charset="0"/>
              </a:rPr>
              <a:t>(Ranging from 					Rs. 4.00  to Rs. 9.00 per unit) </a:t>
            </a:r>
          </a:p>
          <a:p>
            <a:pPr marL="711200" indent="-711200" algn="just">
              <a:spcBef>
                <a:spcPts val="600"/>
              </a:spcBef>
              <a:buNone/>
            </a:pPr>
            <a:r>
              <a:rPr lang="en-US" sz="2000" dirty="0" smtClean="0">
                <a:latin typeface="Bookman Old Style" pitchFamily="18" charset="0"/>
              </a:rPr>
              <a:t>                                          </a:t>
            </a:r>
            <a:endParaRPr lang="en-US" sz="2000" b="1" dirty="0" smtClean="0">
              <a:latin typeface="Bookman Old Style" pitchFamily="18" charset="0"/>
            </a:endParaRPr>
          </a:p>
          <a:p>
            <a:pPr marL="711200" indent="-711200"/>
            <a:endParaRPr lang="en-US" sz="1800" dirty="0" smtClean="0"/>
          </a:p>
          <a:p>
            <a:pPr marL="711200" indent="-711200">
              <a:lnSpc>
                <a:spcPct val="80000"/>
              </a:lnSpc>
              <a:buFont typeface="Wingdings" pitchFamily="2" charset="2"/>
              <a:buChar char="v"/>
            </a:pPr>
            <a:endParaRPr lang="en-US" sz="1800" dirty="0" smtClean="0">
              <a:latin typeface="Bookman Old Style" pitchFamily="18" charset="0"/>
            </a:endParaRPr>
          </a:p>
          <a:p>
            <a:pPr marL="973138" lvl="1" indent="-290513">
              <a:lnSpc>
                <a:spcPct val="80000"/>
              </a:lnSpc>
              <a:buFont typeface="Arial" charset="0"/>
              <a:buChar char="•"/>
            </a:pPr>
            <a:endParaRPr lang="en-US" sz="1800" dirty="0" smtClean="0">
              <a:latin typeface="Bookman Old Style" pitchFamily="18" charset="0"/>
            </a:endParaRPr>
          </a:p>
          <a:p>
            <a:pPr marL="711200" indent="-711200">
              <a:lnSpc>
                <a:spcPct val="80000"/>
              </a:lnSpc>
            </a:pPr>
            <a:endParaRPr lang="en-US" sz="1800" dirty="0" smtClean="0">
              <a:latin typeface="Bookman Old Style" pitchFamily="18" charset="0"/>
            </a:endParaRPr>
          </a:p>
          <a:p>
            <a:pPr marL="711200" indent="-711200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v"/>
            </a:pPr>
            <a:endParaRPr lang="en-US" sz="1800" dirty="0" smtClean="0">
              <a:solidFill>
                <a:srgbClr val="1508C2"/>
              </a:solidFill>
              <a:latin typeface="Arial" charset="0"/>
              <a:cs typeface="Arial" charset="0"/>
            </a:endParaRPr>
          </a:p>
          <a:p>
            <a:pPr marL="711200" indent="-71120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en-US" sz="1800" dirty="0" smtClean="0">
              <a:solidFill>
                <a:srgbClr val="1508C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14282" y="142853"/>
            <a:ext cx="8715436" cy="4286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sz="22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Electricity Consumption- Key statistics of  FY 2014-15</a:t>
            </a:r>
            <a:endParaRPr lang="en-US" sz="2200" b="1" dirty="0" smtClean="0">
              <a:solidFill>
                <a:srgbClr val="1508C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41097FF-72C4-41AC-A619-62E2CC8CFA2A}" type="slidenum">
              <a:rPr lang="en-US" smtClean="0">
                <a:latin typeface="Arial" charset="0"/>
              </a:rPr>
              <a:pPr>
                <a:defRPr/>
              </a:pPr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533400" y="1143000"/>
            <a:ext cx="83248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IN" b="1" dirty="0" smtClean="0">
              <a:solidFill>
                <a:srgbClr val="0000FF"/>
              </a:solidFill>
            </a:endParaRPr>
          </a:p>
          <a:p>
            <a:pPr algn="just"/>
            <a:r>
              <a:rPr lang="en-IN" sz="2400" b="1" dirty="0" smtClean="0">
                <a:solidFill>
                  <a:srgbClr val="0000FF"/>
                </a:solidFill>
              </a:rPr>
              <a:t>Hon’ble </a:t>
            </a:r>
            <a:r>
              <a:rPr lang="en-IN" sz="2400" b="1" dirty="0">
                <a:solidFill>
                  <a:srgbClr val="0000FF"/>
                </a:solidFill>
              </a:rPr>
              <a:t>MR </a:t>
            </a:r>
            <a:r>
              <a:rPr lang="en-IN" sz="2400" dirty="0"/>
              <a:t>in his budget speech 2015-16 </a:t>
            </a:r>
            <a:r>
              <a:rPr lang="en-IN" sz="2400" dirty="0" smtClean="0"/>
              <a:t>has emphasised to harness solar energy by Indian Railways and announced that:</a:t>
            </a:r>
            <a:endParaRPr lang="en-IN" sz="2400" dirty="0"/>
          </a:p>
          <a:p>
            <a:endParaRPr lang="en-IN" dirty="0" smtClean="0"/>
          </a:p>
          <a:p>
            <a:endParaRPr lang="en-IN" dirty="0"/>
          </a:p>
          <a:p>
            <a:pPr algn="just"/>
            <a:r>
              <a:rPr lang="en-IN" sz="2600" i="1" dirty="0" smtClean="0">
                <a:solidFill>
                  <a:srgbClr val="0000FF"/>
                </a:solidFill>
              </a:rPr>
              <a:t>1000 </a:t>
            </a:r>
            <a:r>
              <a:rPr lang="en-IN" sz="2600" i="1" dirty="0">
                <a:solidFill>
                  <a:srgbClr val="0000FF"/>
                </a:solidFill>
              </a:rPr>
              <a:t>MW solar plants will be set up by the developers on Railways/private land and rooftop of Railway building at their own cost with subsidy/viability gap funding of Ministry of Non-Renewable Energy in the next five </a:t>
            </a:r>
            <a:r>
              <a:rPr lang="en-IN" sz="2600" i="1" dirty="0" smtClean="0">
                <a:solidFill>
                  <a:srgbClr val="0000FF"/>
                </a:solidFill>
              </a:rPr>
              <a:t>years.</a:t>
            </a:r>
            <a:endParaRPr lang="en-IN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524000" y="381000"/>
            <a:ext cx="7138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BUDGET PROUNCEMENT OF 2015-16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282" y="428604"/>
            <a:ext cx="8715436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 eaLnBrk="0" hangingPunct="0">
              <a:defRPr/>
            </a:pPr>
            <a:r>
              <a:rPr lang="en-US" sz="3400" b="1" dirty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BUDGET ANNOUNCEMENT OF 2015-16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01050" cy="64293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34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Vision of Solar on Indian Railways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000108"/>
            <a:ext cx="85011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en-US" sz="28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00FF"/>
                </a:solidFill>
              </a:rPr>
              <a:t>The Vision 2020 document of the Indian Railways states that one of the key target is to use at least 10% of its energy requirement from renewable sources. </a:t>
            </a:r>
          </a:p>
          <a:p>
            <a:pPr algn="just">
              <a:buFont typeface="Arial" pitchFamily="34" charset="0"/>
              <a:buChar char="•"/>
            </a:pPr>
            <a:endParaRPr lang="en-US" sz="28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n-US" sz="28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00FF"/>
                </a:solidFill>
              </a:rPr>
              <a:t>These initiatives would be a significant contribution of Railways to India’s 100 GW solar targets  to be executed by 2022 under the National Solar Mission.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01050" cy="64293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Opportunity  of Solar on Indian Railways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000108"/>
            <a:ext cx="85011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en-US" sz="2400" b="1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0000FF"/>
                </a:solidFill>
              </a:rPr>
              <a:t>Solar Opportunities for Traction Applications:-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</a:p>
          <a:p>
            <a:pPr algn="just"/>
            <a:r>
              <a:rPr lang="en-US" sz="2400" i="1" dirty="0" smtClean="0">
                <a:solidFill>
                  <a:srgbClr val="0000FF"/>
                </a:solidFill>
              </a:rPr>
              <a:t>Grid Connected Solar PV Plant by using private or vacant Railway land:-</a:t>
            </a:r>
          </a:p>
          <a:p>
            <a:pPr algn="just"/>
            <a:endParaRPr lang="en-US" sz="2400" i="1" dirty="0" smtClean="0">
              <a:solidFill>
                <a:srgbClr val="0000FF"/>
              </a:solidFill>
            </a:endParaRPr>
          </a:p>
          <a:p>
            <a:pPr marL="457200" indent="-457200" algn="just">
              <a:buFont typeface="+mj-lt"/>
              <a:buAutoNum type="alphaLcPeriod"/>
            </a:pPr>
            <a:r>
              <a:rPr lang="en-US" sz="2400" i="1" dirty="0" smtClean="0">
                <a:solidFill>
                  <a:srgbClr val="0000FF"/>
                </a:solidFill>
              </a:rPr>
              <a:t> Connected to Sate Grid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400" i="1" dirty="0" smtClean="0">
                <a:solidFill>
                  <a:srgbClr val="0000FF"/>
                </a:solidFill>
              </a:rPr>
              <a:t>Connected  to </a:t>
            </a:r>
            <a:r>
              <a:rPr lang="en-US" sz="2400" i="1" dirty="0" err="1" smtClean="0">
                <a:solidFill>
                  <a:srgbClr val="0000FF"/>
                </a:solidFill>
              </a:rPr>
              <a:t>Rlys</a:t>
            </a:r>
            <a:r>
              <a:rPr lang="en-US" sz="2400" i="1" dirty="0" smtClean="0">
                <a:solidFill>
                  <a:srgbClr val="0000FF"/>
                </a:solidFill>
              </a:rPr>
              <a:t>. TSS- Feeding  directly at 25 kV AC</a:t>
            </a:r>
          </a:p>
          <a:p>
            <a:pPr algn="just"/>
            <a:r>
              <a:rPr lang="en-US" sz="2400" i="1" dirty="0" smtClean="0">
                <a:solidFill>
                  <a:srgbClr val="0000FF"/>
                </a:solidFill>
              </a:rPr>
              <a:t> </a:t>
            </a:r>
          </a:p>
          <a:p>
            <a:pPr algn="just"/>
            <a:endParaRPr lang="en-US" sz="24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0000FF"/>
                </a:solidFill>
              </a:rPr>
              <a:t>Solar opportunity for Non-Traction Application:-</a:t>
            </a:r>
            <a:r>
              <a:rPr lang="en-US" sz="2400" i="1" dirty="0" smtClean="0">
                <a:solidFill>
                  <a:srgbClr val="0000FF"/>
                </a:solidFill>
              </a:rPr>
              <a:t> Rooftop Solar PV plants at Production Units, Railway Workshops, Railway Stations, Railway Buildings, Level Crossing Gates, Street Lighting etc.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214282" y="214313"/>
            <a:ext cx="8715436" cy="71435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sz="2600" b="1" dirty="0" smtClean="0">
                <a:solidFill>
                  <a:srgbClr val="1508C2"/>
                </a:solidFill>
                <a:latin typeface="Tahoma" pitchFamily="34" charset="0"/>
                <a:cs typeface="Tahoma" pitchFamily="34" charset="0"/>
              </a:rPr>
              <a:t>Potential of harnessing Solar Energy on Railways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428736"/>
            <a:ext cx="84296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i="1" dirty="0" smtClean="0">
                <a:solidFill>
                  <a:srgbClr val="0000FF"/>
                </a:solidFill>
              </a:rPr>
              <a:t>Roof Top Mounted Solar Plant:-</a:t>
            </a:r>
            <a:r>
              <a:rPr lang="en-US" sz="2600" i="1" dirty="0" smtClean="0">
                <a:solidFill>
                  <a:srgbClr val="0000FF"/>
                </a:solidFill>
              </a:rPr>
              <a:t> </a:t>
            </a:r>
          </a:p>
          <a:p>
            <a:pPr algn="just"/>
            <a:endParaRPr lang="en-US" sz="26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600" i="1" dirty="0" smtClean="0">
                <a:solidFill>
                  <a:srgbClr val="0000FF"/>
                </a:solidFill>
              </a:rPr>
              <a:t>Available roof top space		-	20,00,000 </a:t>
            </a:r>
            <a:r>
              <a:rPr lang="en-US" sz="2600" i="1" dirty="0" err="1" smtClean="0">
                <a:solidFill>
                  <a:srgbClr val="0000FF"/>
                </a:solidFill>
              </a:rPr>
              <a:t>Sq.M</a:t>
            </a:r>
            <a:endParaRPr lang="en-US" sz="26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600" i="1" dirty="0" smtClean="0">
                <a:solidFill>
                  <a:srgbClr val="0000FF"/>
                </a:solidFill>
              </a:rPr>
              <a:t>Potential for roof to plant	-		</a:t>
            </a:r>
            <a:r>
              <a:rPr lang="en-US" sz="2600" i="1" dirty="0" smtClean="0">
                <a:solidFill>
                  <a:srgbClr val="A50021"/>
                </a:solidFill>
              </a:rPr>
              <a:t>150 MW</a:t>
            </a:r>
          </a:p>
          <a:p>
            <a:pPr algn="just"/>
            <a:r>
              <a:rPr lang="en-US" sz="2600" i="1" dirty="0" smtClean="0">
                <a:solidFill>
                  <a:srgbClr val="0000FF"/>
                </a:solidFill>
              </a:rPr>
              <a:t> </a:t>
            </a:r>
          </a:p>
          <a:p>
            <a:pPr algn="just"/>
            <a:r>
              <a:rPr lang="en-US" sz="2600" b="1" i="1" dirty="0" smtClean="0">
                <a:solidFill>
                  <a:srgbClr val="0000FF"/>
                </a:solidFill>
              </a:rPr>
              <a:t>Ground Mounted Solar PV Plants:-</a:t>
            </a:r>
          </a:p>
          <a:p>
            <a:pPr algn="just"/>
            <a:endParaRPr lang="en-US" sz="2600" b="1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600" i="1" dirty="0" smtClean="0">
                <a:solidFill>
                  <a:srgbClr val="0000FF"/>
                </a:solidFill>
              </a:rPr>
              <a:t>Available Land			-	2,50,00,000 </a:t>
            </a:r>
            <a:r>
              <a:rPr lang="en-US" sz="2600" i="1" dirty="0" err="1" smtClean="0">
                <a:solidFill>
                  <a:srgbClr val="0000FF"/>
                </a:solidFill>
              </a:rPr>
              <a:t>Sq.M</a:t>
            </a:r>
            <a:endParaRPr lang="en-US" sz="2600" i="1" dirty="0" smtClean="0">
              <a:solidFill>
                <a:srgbClr val="0000FF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600" i="1" dirty="0" smtClean="0">
                <a:solidFill>
                  <a:srgbClr val="0000FF"/>
                </a:solidFill>
              </a:rPr>
              <a:t>Potential for Large solar plants-		</a:t>
            </a:r>
            <a:r>
              <a:rPr lang="en-US" sz="2600" i="1" dirty="0" smtClean="0">
                <a:solidFill>
                  <a:srgbClr val="A50021"/>
                </a:solidFill>
              </a:rPr>
              <a:t>1500 MW</a:t>
            </a:r>
            <a:endParaRPr lang="en-US" sz="2600" i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8820472" cy="564360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2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REMCL  has been mandated to install 500 MW solar plants with subsidy support of MNRE under tariff based bidding. </a:t>
            </a:r>
          </a:p>
          <a:p>
            <a:pPr algn="just">
              <a:lnSpc>
                <a:spcPct val="150000"/>
              </a:lnSpc>
            </a:pPr>
            <a:endParaRPr lang="en-US" sz="1800" b="1" i="1" dirty="0" smtClean="0">
              <a:solidFill>
                <a:srgbClr val="0000FF"/>
              </a:solidFill>
              <a:latin typeface="Arial" charset="0"/>
              <a:ea typeface="MS PGothic" pitchFamily="34" charset="-128"/>
            </a:endParaRPr>
          </a:p>
          <a:p>
            <a:pPr algn="just">
              <a:lnSpc>
                <a:spcPct val="150000"/>
              </a:lnSpc>
            </a:pPr>
            <a:r>
              <a:rPr lang="en-US" sz="2200" b="1" i="1" u="sng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Road Map for setting-up of Solar Power Plants</a:t>
            </a:r>
            <a:r>
              <a:rPr lang="en-US" sz="2200" i="1" u="sng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:-</a:t>
            </a:r>
          </a:p>
          <a:p>
            <a:pPr lvl="1" algn="just">
              <a:lnSpc>
                <a:spcPct val="150000"/>
              </a:lnSpc>
            </a:pPr>
            <a:r>
              <a:rPr lang="en-US" sz="22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Tariff based competitive bidding</a:t>
            </a:r>
            <a:r>
              <a:rPr lang="en-US" sz="2200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:- The </a:t>
            </a:r>
            <a:r>
              <a:rPr lang="en-US" sz="2200" i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Developer</a:t>
            </a:r>
            <a:r>
              <a:rPr lang="en-US" sz="2200" i="1" dirty="0" smtClean="0">
                <a:solidFill>
                  <a:srgbClr val="FF0000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to supply solar power for 25 years or more at a fixed </a:t>
            </a:r>
            <a:r>
              <a:rPr lang="en-US" sz="2200" i="1" dirty="0" err="1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levellised</a:t>
            </a:r>
            <a:r>
              <a:rPr lang="en-US" sz="2200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 tariff by setting solar plants on  </a:t>
            </a:r>
            <a:r>
              <a:rPr lang="en-US" sz="2200" i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Railways/ Private Land.</a:t>
            </a:r>
          </a:p>
          <a:p>
            <a:pPr lvl="1" algn="just">
              <a:lnSpc>
                <a:spcPct val="150000"/>
              </a:lnSpc>
            </a:pPr>
            <a:r>
              <a:rPr lang="en-US" sz="2200" b="1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EPC Model</a:t>
            </a:r>
            <a:r>
              <a:rPr lang="en-US" sz="2200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:- </a:t>
            </a:r>
            <a:r>
              <a:rPr lang="en-US" sz="2200" i="1" dirty="0" smtClean="0">
                <a:solidFill>
                  <a:srgbClr val="A50021"/>
                </a:solidFill>
                <a:latin typeface="Arial" charset="0"/>
                <a:ea typeface="MS PGothic" pitchFamily="34" charset="-128"/>
              </a:rPr>
              <a:t>REMCL</a:t>
            </a:r>
            <a:r>
              <a:rPr lang="en-US" sz="2200" i="1" dirty="0" smtClean="0">
                <a:solidFill>
                  <a:srgbClr val="002060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sz="2200" i="1" dirty="0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may set up the solar plant in EPC model and will sell the power to Zonal Railways.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9972F-EDFB-40A7-83C8-4E54B5140A17}" type="slidenum">
              <a:rPr lang="en-US" smtClean="0">
                <a:latin typeface="Arial" charset="0"/>
              </a:rPr>
              <a:pPr>
                <a:defRPr/>
              </a:pPr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285720" y="285728"/>
            <a:ext cx="8501122" cy="6429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bIns="91440" anchor="b">
            <a:normAutofit/>
          </a:bodyPr>
          <a:lstStyle/>
          <a:p>
            <a:pPr algn="ctr" defTabSz="1066800" eaLnBrk="0" hangingPunct="0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1508C2"/>
                </a:solidFill>
                <a:latin typeface="Tahoma" pitchFamily="34" charset="0"/>
                <a:ea typeface="+mj-ea"/>
                <a:cs typeface="Tahoma" pitchFamily="34" charset="0"/>
              </a:rPr>
              <a:t>Future Road Map For Solar</a:t>
            </a:r>
            <a:endParaRPr lang="en-IN" sz="2800" b="1" dirty="0">
              <a:solidFill>
                <a:srgbClr val="1508C2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6652</TotalTime>
  <Words>916</Words>
  <Application>Microsoft Office PowerPoint</Application>
  <PresentationFormat>On-screen Show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Slide 1</vt:lpstr>
      <vt:lpstr>About REMCL</vt:lpstr>
      <vt:lpstr>Power Generation Scenario in India</vt:lpstr>
      <vt:lpstr>Electricity Consumption- Key statistics of  FY 2014-15</vt:lpstr>
      <vt:lpstr>Slide 5</vt:lpstr>
      <vt:lpstr>Vision of Solar on Indian Railways</vt:lpstr>
      <vt:lpstr>Opportunity  of Solar on Indian Railways</vt:lpstr>
      <vt:lpstr>Potential of harnessing Solar Energy on Railways</vt:lpstr>
      <vt:lpstr>Slide 9</vt:lpstr>
      <vt:lpstr>Slide 10</vt:lpstr>
      <vt:lpstr>Comparison of Solar Tariff with Current Tariff</vt:lpstr>
      <vt:lpstr>Slide 12</vt:lpstr>
      <vt:lpstr>Slide 13</vt:lpstr>
      <vt:lpstr>Slide 14</vt:lpstr>
      <vt:lpstr>Slide 15</vt:lpstr>
    </vt:vector>
  </TitlesOfParts>
  <Company>Wipro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OF ELRCT(G)</dc:title>
  <dc:creator>wipro</dc:creator>
  <cp:lastModifiedBy>C-0-10</cp:lastModifiedBy>
  <cp:revision>452</cp:revision>
  <dcterms:created xsi:type="dcterms:W3CDTF">2012-09-25T11:56:33Z</dcterms:created>
  <dcterms:modified xsi:type="dcterms:W3CDTF">2015-08-03T10:50:36Z</dcterms:modified>
</cp:coreProperties>
</file>