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0" r:id="rId2"/>
    <p:sldId id="313" r:id="rId3"/>
    <p:sldId id="315" r:id="rId4"/>
    <p:sldId id="316" r:id="rId5"/>
    <p:sldId id="325" r:id="rId6"/>
    <p:sldId id="321" r:id="rId7"/>
    <p:sldId id="320" r:id="rId8"/>
    <p:sldId id="327" r:id="rId9"/>
    <p:sldId id="322" r:id="rId10"/>
    <p:sldId id="317" r:id="rId11"/>
    <p:sldId id="319" r:id="rId12"/>
    <p:sldId id="298" r:id="rId13"/>
    <p:sldId id="324" r:id="rId14"/>
    <p:sldId id="318" r:id="rId15"/>
    <p:sldId id="326" r:id="rId16"/>
    <p:sldId id="301" r:id="rId17"/>
    <p:sldId id="306" r:id="rId18"/>
    <p:sldId id="307" r:id="rId19"/>
    <p:sldId id="303" r:id="rId20"/>
    <p:sldId id="297" r:id="rId21"/>
    <p:sldId id="287" r:id="rId22"/>
  </p:sldIdLst>
  <p:sldSz cx="10058400" cy="77724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856" y="-112"/>
      </p:cViewPr>
      <p:guideLst>
        <p:guide orient="horz" pos="2448"/>
        <p:guide pos="31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C04D9D6B-4E7D-47C1-BDD1-F3B4B0DEFAB2}" type="datetimeFigureOut">
              <a:rPr lang="en-US" smtClean="0"/>
              <a:pPr/>
              <a:t>04/08/15</a:t>
            </a:fld>
            <a:endParaRPr lang="en-US"/>
          </a:p>
        </p:txBody>
      </p:sp>
      <p:sp>
        <p:nvSpPr>
          <p:cNvPr id="4" name="Slide Image Placeholder 3"/>
          <p:cNvSpPr>
            <a:spLocks noGrp="1" noRot="1" noChangeAspect="1"/>
          </p:cNvSpPr>
          <p:nvPr>
            <p:ph type="sldImg" idx="2"/>
          </p:nvPr>
        </p:nvSpPr>
        <p:spPr>
          <a:xfrm>
            <a:off x="3203575" y="914400"/>
            <a:ext cx="31940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0E86D6F9-739D-4094-ACA2-31AD44752717}" type="slidenum">
              <a:rPr lang="en-US" smtClean="0"/>
              <a:pPr/>
              <a:t>‹#›</a:t>
            </a:fld>
            <a:endParaRPr lang="en-US"/>
          </a:p>
        </p:txBody>
      </p:sp>
    </p:spTree>
    <p:extLst>
      <p:ext uri="{BB962C8B-B14F-4D97-AF65-F5344CB8AC3E}">
        <p14:creationId xmlns:p14="http://schemas.microsoft.com/office/powerpoint/2010/main" val="270497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Users\Audegn Design Labs\OneDrive\Work\Rays\PPT Dec2014\BG.png"/>
          <p:cNvPicPr>
            <a:picLocks noChangeAspect="1" noChangeArrowheads="1"/>
          </p:cNvPicPr>
          <p:nvPr userDrawn="1"/>
        </p:nvPicPr>
        <p:blipFill>
          <a:blip r:embed="rId2"/>
          <a:srcRect/>
          <a:stretch>
            <a:fillRect/>
          </a:stretch>
        </p:blipFill>
        <p:spPr bwMode="auto">
          <a:xfrm>
            <a:off x="0" y="0"/>
            <a:ext cx="10058400" cy="7772400"/>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hyperlink" Target="http://www.raysexperts.com" TargetMode="External"/><Relationship Id="rId4" Type="http://schemas.openxmlformats.org/officeDocument/2006/relationships/hyperlink" Target="mailto:info@raysexperts.com" TargetMode="External"/><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Audegn Design Labs\OneDrive\Work\Rays\PPT Dec2014\cover.png"/>
          <p:cNvPicPr>
            <a:picLocks noChangeAspect="1" noChangeArrowheads="1"/>
          </p:cNvPicPr>
          <p:nvPr/>
        </p:nvPicPr>
        <p:blipFill>
          <a:blip r:embed="rId2" cstate="print"/>
          <a:srcRect/>
          <a:stretch>
            <a:fillRect/>
          </a:stretch>
        </p:blipFill>
        <p:spPr bwMode="auto">
          <a:xfrm>
            <a:off x="0" y="0"/>
            <a:ext cx="10058400" cy="7772400"/>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6248400" y="4419600"/>
            <a:ext cx="3810000" cy="107861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Rays Expert – At a Glance</a:t>
            </a:r>
          </a:p>
          <a:p>
            <a:pPr marL="12700">
              <a:lnSpc>
                <a:spcPts val="3404"/>
              </a:lnSpc>
              <a:spcBef>
                <a:spcPts val="170"/>
              </a:spcBef>
            </a:pPr>
            <a:endParaRPr sz="3200" dirty="0">
              <a:latin typeface="Segoe UI Semibold" pitchFamily="34" charset="0"/>
              <a:ea typeface="Segoe UI Black" pitchFamily="34" charset="0"/>
              <a:cs typeface="Segoe UI Semibold" pitchFamily="34" charset="0"/>
            </a:endParaRPr>
          </a:p>
        </p:txBody>
      </p:sp>
      <p:sp>
        <p:nvSpPr>
          <p:cNvPr id="14" name="TextBox 13"/>
          <p:cNvSpPr txBox="1"/>
          <p:nvPr/>
        </p:nvSpPr>
        <p:spPr>
          <a:xfrm>
            <a:off x="533401" y="3733799"/>
            <a:ext cx="9220200" cy="4154984"/>
          </a:xfrm>
          <a:prstGeom prst="rect">
            <a:avLst/>
          </a:prstGeom>
          <a:noFill/>
        </p:spPr>
        <p:txBody>
          <a:bodyPr wrap="square" rtlCol="0">
            <a:spAutoFit/>
          </a:bodyPr>
          <a:lstStyle/>
          <a:p>
            <a:r>
              <a:rPr lang="en-US" sz="2400" b="1" dirty="0" smtClean="0"/>
              <a:t>Credentials</a:t>
            </a:r>
          </a:p>
          <a:p>
            <a:r>
              <a:rPr lang="en-US" sz="2400" b="1" dirty="0" smtClean="0"/>
              <a:t> </a:t>
            </a:r>
            <a:r>
              <a:rPr lang="en-US" sz="2000" dirty="0" smtClean="0"/>
              <a:t>Started in 2011. Now an emerging leader of Solar EPC</a:t>
            </a:r>
          </a:p>
          <a:p>
            <a:pPr marL="285750" indent="-285750">
              <a:buFont typeface="Arial" panose="020B0604020202020204" pitchFamily="34" charset="0"/>
              <a:buChar char="•"/>
            </a:pPr>
            <a:r>
              <a:rPr lang="en-US" sz="2000" dirty="0" smtClean="0"/>
              <a:t>Experience of over 150 MW out of which 125 MW projects are Successfully Commissioned and performing with High Standards</a:t>
            </a:r>
          </a:p>
          <a:p>
            <a:pPr marL="285750" indent="-285750">
              <a:buFont typeface="Arial" panose="020B0604020202020204" pitchFamily="34" charset="0"/>
              <a:buChar char="•"/>
            </a:pPr>
            <a:r>
              <a:rPr lang="en-US" sz="2000" dirty="0" smtClean="0"/>
              <a:t>Captured a market share of 3.5%. Target to maintain &amp; grow in next 5 years.</a:t>
            </a:r>
          </a:p>
          <a:p>
            <a:pPr marL="285750" indent="-285750">
              <a:buFont typeface="Arial" panose="020B0604020202020204" pitchFamily="34" charset="0"/>
              <a:buChar char="•"/>
            </a:pPr>
            <a:r>
              <a:rPr lang="en-US" sz="2000" dirty="0" smtClean="0"/>
              <a:t>World’s </a:t>
            </a:r>
            <a:r>
              <a:rPr lang="en-US" sz="2000" dirty="0"/>
              <a:t>largest Solar Project on </a:t>
            </a:r>
            <a:r>
              <a:rPr lang="en-US" sz="2000" dirty="0" smtClean="0"/>
              <a:t>a Dam Under Execution in </a:t>
            </a:r>
            <a:r>
              <a:rPr lang="en-US" sz="2000" dirty="0" err="1" smtClean="0"/>
              <a:t>Navi</a:t>
            </a:r>
            <a:r>
              <a:rPr lang="en-US" sz="2000" dirty="0" smtClean="0"/>
              <a:t> Mumbai</a:t>
            </a:r>
            <a:endParaRPr lang="en-US" sz="2000" dirty="0"/>
          </a:p>
          <a:p>
            <a:pPr marL="285750" indent="-285750">
              <a:buFont typeface="Arial" panose="020B0604020202020204" pitchFamily="34" charset="0"/>
              <a:buChar char="•"/>
            </a:pPr>
            <a:r>
              <a:rPr lang="en-US" sz="2000" dirty="0" smtClean="0"/>
              <a:t>In house team of engineers, supervisors and relationship managers</a:t>
            </a:r>
            <a:endParaRPr lang="en-US" sz="2000" dirty="0"/>
          </a:p>
          <a:p>
            <a:pPr marL="285750" indent="-285750">
              <a:buFont typeface="Arial" panose="020B0604020202020204" pitchFamily="34" charset="0"/>
              <a:buChar char="•"/>
            </a:pPr>
            <a:r>
              <a:rPr lang="en-US" sz="2000" dirty="0" smtClean="0"/>
              <a:t>Young team of IIT &amp; IIM grads working hard towards a better tomorrow </a:t>
            </a:r>
          </a:p>
          <a:p>
            <a:pPr marL="285750" indent="-285750">
              <a:buFont typeface="Arial" panose="020B0604020202020204" pitchFamily="34" charset="0"/>
              <a:buChar char="•"/>
            </a:pPr>
            <a:r>
              <a:rPr lang="en-US" sz="2000" dirty="0" smtClean="0"/>
              <a:t>Best performing plants(CUF), known for Technology &amp; Innovation among clients</a:t>
            </a:r>
          </a:p>
          <a:p>
            <a:pPr marL="285750" indent="-285750">
              <a:buFont typeface="Arial" panose="020B0604020202020204" pitchFamily="34" charset="0"/>
              <a:buChar char="•"/>
            </a:pPr>
            <a:r>
              <a:rPr lang="en-US" sz="2000" dirty="0" smtClean="0"/>
              <a:t>Excellent track record. All projects were commissioned before deadlines</a:t>
            </a:r>
          </a:p>
          <a:p>
            <a:pPr marL="285750" indent="-285750">
              <a:buFont typeface="Arial" panose="020B0604020202020204" pitchFamily="34" charset="0"/>
              <a:buChar char="•"/>
            </a:pPr>
            <a:r>
              <a:rPr lang="en-US" sz="2000" dirty="0"/>
              <a:t>Among the top 3 portfolio holders in MW size </a:t>
            </a:r>
            <a:r>
              <a:rPr lang="en-US" sz="2000" dirty="0" smtClean="0"/>
              <a:t>EPC Companies in India</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9" name="TextBox 8"/>
          <p:cNvSpPr txBox="1"/>
          <p:nvPr/>
        </p:nvSpPr>
        <p:spPr>
          <a:xfrm>
            <a:off x="457200" y="1295400"/>
            <a:ext cx="6248400" cy="2308324"/>
          </a:xfrm>
          <a:prstGeom prst="rect">
            <a:avLst/>
          </a:prstGeom>
          <a:noFill/>
        </p:spPr>
        <p:txBody>
          <a:bodyPr wrap="square" rtlCol="0">
            <a:spAutoFit/>
          </a:bodyPr>
          <a:lstStyle/>
          <a:p>
            <a:r>
              <a:rPr lang="en-US" dirty="0" err="1" smtClean="0"/>
              <a:t>RaysExperts</a:t>
            </a:r>
            <a:r>
              <a:rPr lang="en-US" dirty="0" smtClean="0"/>
              <a:t> provides hassle free solutions by offering 360 degree solutions and services for the solar energy Projects. This covers everything from tendering to land, site identification, supply of solar panels and accessories, development of site infrastructure, installation and commissioning, power evacuation and maintenance over the entire life of the project. Obtaining the necessary permissions and expediting finance from banks etc.</a:t>
            </a:r>
            <a:endParaRPr lang="en-US" dirty="0"/>
          </a:p>
        </p:txBody>
      </p:sp>
      <p:pic>
        <p:nvPicPr>
          <p:cNvPr id="4098" name="Picture 2"/>
          <p:cNvPicPr>
            <a:picLocks noChangeAspect="1" noChangeArrowheads="1"/>
          </p:cNvPicPr>
          <p:nvPr/>
        </p:nvPicPr>
        <p:blipFill>
          <a:blip r:embed="rId3"/>
          <a:srcRect/>
          <a:stretch>
            <a:fillRect/>
          </a:stretch>
        </p:blipFill>
        <p:spPr bwMode="auto">
          <a:xfrm>
            <a:off x="6705600" y="914400"/>
            <a:ext cx="3014663" cy="3078398"/>
          </a:xfrm>
          <a:prstGeom prst="rect">
            <a:avLst/>
          </a:prstGeom>
          <a:noFill/>
          <a:ln w="9525">
            <a:noFill/>
            <a:miter lim="800000"/>
            <a:headEnd/>
            <a:tailEnd/>
          </a:ln>
          <a:effectLst/>
        </p:spPr>
      </p:pic>
    </p:spTree>
    <p:extLst>
      <p:ext uri="{BB962C8B-B14F-4D97-AF65-F5344CB8AC3E}">
        <p14:creationId xmlns:p14="http://schemas.microsoft.com/office/powerpoint/2010/main" val="33064106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Leading Solar Company in India</a:t>
            </a:r>
            <a:endParaRPr sz="3200" dirty="0">
              <a:latin typeface="Segoe UI Semibold" pitchFamily="34" charset="0"/>
              <a:ea typeface="Segoe UI Black" pitchFamily="34" charset="0"/>
              <a:cs typeface="Segoe UI Semibold"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05963883"/>
              </p:ext>
            </p:extLst>
          </p:nvPr>
        </p:nvGraphicFramePr>
        <p:xfrm>
          <a:off x="457193" y="1552551"/>
          <a:ext cx="9144000" cy="5398561"/>
        </p:xfrm>
        <a:graphic>
          <a:graphicData uri="http://schemas.openxmlformats.org/drawingml/2006/table">
            <a:tbl>
              <a:tblPr firstRow="1" bandRow="1">
                <a:tableStyleId>{1FECB4D8-DB02-4DC6-A0A2-4F2EBAE1DC90}</a:tableStyleId>
              </a:tblPr>
              <a:tblGrid>
                <a:gridCol w="3229393"/>
                <a:gridCol w="768616"/>
                <a:gridCol w="2523223"/>
                <a:gridCol w="1141885"/>
                <a:gridCol w="1480883"/>
              </a:tblGrid>
              <a:tr h="325967">
                <a:tc>
                  <a:txBody>
                    <a:bodyPr/>
                    <a:lstStyle/>
                    <a:p>
                      <a:pPr algn="ctr" fontAlgn="b"/>
                      <a:r>
                        <a:rPr lang="en-US" sz="1800" b="1" u="none" strike="noStrike" kern="1200" dirty="0">
                          <a:solidFill>
                            <a:schemeClr val="lt1"/>
                          </a:solidFill>
                          <a:effectLst/>
                          <a:latin typeface="+mn-lt"/>
                          <a:ea typeface="+mn-ea"/>
                          <a:cs typeface="+mn-cs"/>
                        </a:rPr>
                        <a:t>Developer</a:t>
                      </a:r>
                    </a:p>
                  </a:txBody>
                  <a:tcPr marL="9525" marR="9525" marT="9525" marB="0" anchor="b"/>
                </a:tc>
                <a:tc>
                  <a:txBody>
                    <a:bodyPr/>
                    <a:lstStyle/>
                    <a:p>
                      <a:pPr marL="0" algn="ctr" defTabSz="914400" rtl="0" eaLnBrk="1" fontAlgn="b" latinLnBrk="0" hangingPunct="1"/>
                      <a:r>
                        <a:rPr lang="en-US" sz="1800" b="1" u="none" strike="noStrike" kern="1200" dirty="0">
                          <a:solidFill>
                            <a:schemeClr val="lt1"/>
                          </a:solidFill>
                          <a:effectLst/>
                          <a:latin typeface="+mn-lt"/>
                          <a:ea typeface="+mn-ea"/>
                          <a:cs typeface="+mn-cs"/>
                        </a:rPr>
                        <a:t>MW</a:t>
                      </a:r>
                    </a:p>
                  </a:txBody>
                  <a:tcPr marL="9525" marR="9525" marT="9525" marB="0" anchor="b"/>
                </a:tc>
                <a:tc>
                  <a:txBody>
                    <a:bodyPr/>
                    <a:lstStyle/>
                    <a:p>
                      <a:pPr marL="0" algn="ctr" defTabSz="914400" rtl="0" eaLnBrk="1" fontAlgn="b" latinLnBrk="0" hangingPunct="1"/>
                      <a:r>
                        <a:rPr lang="en-US" sz="1800" b="1" u="none" strike="noStrike" kern="1200">
                          <a:solidFill>
                            <a:schemeClr val="lt1"/>
                          </a:solidFill>
                          <a:effectLst/>
                          <a:latin typeface="+mn-lt"/>
                          <a:ea typeface="+mn-ea"/>
                          <a:cs typeface="+mn-cs"/>
                        </a:rPr>
                        <a:t>Policy</a:t>
                      </a:r>
                    </a:p>
                  </a:txBody>
                  <a:tcPr marL="9525" marR="9525" marT="9525" marB="0" anchor="b"/>
                </a:tc>
                <a:tc>
                  <a:txBody>
                    <a:bodyPr/>
                    <a:lstStyle/>
                    <a:p>
                      <a:pPr marL="0" algn="ctr" defTabSz="914400" rtl="0" eaLnBrk="1" fontAlgn="b" latinLnBrk="0" hangingPunct="1"/>
                      <a:r>
                        <a:rPr lang="en-US" sz="1800" b="1" u="none" strike="noStrike" kern="1200">
                          <a:solidFill>
                            <a:schemeClr val="lt1"/>
                          </a:solidFill>
                          <a:effectLst/>
                          <a:latin typeface="+mn-lt"/>
                          <a:ea typeface="+mn-ea"/>
                          <a:cs typeface="+mn-cs"/>
                        </a:rPr>
                        <a:t>Scope</a:t>
                      </a:r>
                    </a:p>
                  </a:txBody>
                  <a:tcPr marL="9525" marR="9525" marT="9525" marB="0" anchor="b"/>
                </a:tc>
                <a:tc>
                  <a:txBody>
                    <a:bodyPr/>
                    <a:lstStyle/>
                    <a:p>
                      <a:pPr marL="0" algn="ctr" defTabSz="914400" rtl="0" eaLnBrk="1" fontAlgn="b" latinLnBrk="0" hangingPunct="1"/>
                      <a:r>
                        <a:rPr lang="en-US" sz="1800" b="1" u="none" strike="noStrike" kern="1200" dirty="0">
                          <a:solidFill>
                            <a:schemeClr val="lt1"/>
                          </a:solidFill>
                          <a:effectLst/>
                          <a:latin typeface="+mn-lt"/>
                          <a:ea typeface="+mn-ea"/>
                          <a:cs typeface="+mn-cs"/>
                        </a:rPr>
                        <a:t>Status</a:t>
                      </a:r>
                    </a:p>
                  </a:txBody>
                  <a:tcPr marL="9525" marR="9525" marT="9525" marB="0" anchor="b"/>
                </a:tc>
              </a:tr>
              <a:tr h="325967">
                <a:tc>
                  <a:txBody>
                    <a:bodyPr/>
                    <a:lstStyle/>
                    <a:p>
                      <a:pPr algn="l" fontAlgn="b"/>
                      <a:r>
                        <a:rPr lang="en-US" sz="1800" u="none" strike="noStrike" kern="1200" dirty="0" smtClean="0">
                          <a:solidFill>
                            <a:schemeClr val="dk1"/>
                          </a:solidFill>
                          <a:effectLst/>
                          <a:latin typeface="+mn-lt"/>
                          <a:ea typeface="+mn-ea"/>
                          <a:cs typeface="+mn-cs"/>
                        </a:rPr>
                        <a:t>MP</a:t>
                      </a:r>
                      <a:r>
                        <a:rPr lang="en-US" sz="1800" u="none" strike="noStrike" kern="1200" baseline="0" dirty="0" smtClean="0">
                          <a:solidFill>
                            <a:schemeClr val="dk1"/>
                          </a:solidFill>
                          <a:effectLst/>
                          <a:latin typeface="+mn-lt"/>
                          <a:ea typeface="+mn-ea"/>
                          <a:cs typeface="+mn-cs"/>
                        </a:rPr>
                        <a:t> Solar Project</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smtClean="0">
                          <a:solidFill>
                            <a:schemeClr val="dk1"/>
                          </a:solidFill>
                          <a:effectLst/>
                          <a:latin typeface="+mn-lt"/>
                          <a:ea typeface="+mn-ea"/>
                          <a:cs typeface="+mn-cs"/>
                        </a:rPr>
                        <a:t>12</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MP Solar Policy</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Developer</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Under</a:t>
                      </a:r>
                      <a:r>
                        <a:rPr lang="en-US" sz="1800" u="none" strike="noStrike" kern="1200" baseline="0" dirty="0" smtClean="0">
                          <a:solidFill>
                            <a:schemeClr val="dk1"/>
                          </a:solidFill>
                          <a:effectLst/>
                          <a:latin typeface="+mn-lt"/>
                          <a:ea typeface="+mn-ea"/>
                          <a:cs typeface="+mn-cs"/>
                        </a:rPr>
                        <a:t> Execution</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dirty="0" smtClean="0">
                          <a:solidFill>
                            <a:schemeClr val="dk1"/>
                          </a:solidFill>
                          <a:effectLst/>
                          <a:latin typeface="+mn-lt"/>
                          <a:ea typeface="+mn-ea"/>
                          <a:cs typeface="+mn-cs"/>
                        </a:rPr>
                        <a:t>DMRC</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smtClean="0">
                          <a:solidFill>
                            <a:schemeClr val="dk1"/>
                          </a:solidFill>
                          <a:effectLst/>
                          <a:latin typeface="+mn-lt"/>
                          <a:ea typeface="+mn-ea"/>
                          <a:cs typeface="+mn-cs"/>
                        </a:rPr>
                        <a:t>7</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Rooftop </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Developer</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solidFill>
                            <a:schemeClr val="dk1"/>
                          </a:solidFill>
                          <a:effectLst/>
                          <a:latin typeface="+mn-lt"/>
                          <a:ea typeface="+mn-ea"/>
                          <a:cs typeface="+mn-cs"/>
                        </a:rPr>
                        <a:t>Under</a:t>
                      </a:r>
                      <a:r>
                        <a:rPr lang="en-US" sz="1800" u="none" strike="noStrike" kern="1200" baseline="0" dirty="0" smtClean="0">
                          <a:solidFill>
                            <a:schemeClr val="dk1"/>
                          </a:solidFill>
                          <a:effectLst/>
                          <a:latin typeface="+mn-lt"/>
                          <a:ea typeface="+mn-ea"/>
                          <a:cs typeface="+mn-cs"/>
                        </a:rPr>
                        <a:t> Execution</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dirty="0" err="1">
                          <a:effectLst/>
                        </a:rPr>
                        <a:t>Rishabh</a:t>
                      </a:r>
                      <a:r>
                        <a:rPr lang="en-US" sz="1800" u="none" strike="noStrike" kern="1200" dirty="0">
                          <a:effectLst/>
                        </a:rPr>
                        <a:t> </a:t>
                      </a:r>
                      <a:r>
                        <a:rPr lang="en-US" sz="1800" u="none" strike="noStrike" kern="1200" dirty="0" err="1">
                          <a:effectLst/>
                        </a:rPr>
                        <a:t>Buidlwell</a:t>
                      </a:r>
                      <a:r>
                        <a:rPr lang="en-US" sz="1800" u="none" strike="noStrike" kern="1200" dirty="0">
                          <a:effectLst/>
                        </a:rPr>
                        <a:t> </a:t>
                      </a:r>
                      <a:r>
                        <a:rPr lang="en-US" sz="1800" u="none" strike="noStrike" kern="1200" dirty="0" err="1">
                          <a:effectLst/>
                        </a:rPr>
                        <a:t>Pvt</a:t>
                      </a:r>
                      <a:r>
                        <a:rPr lang="en-US" sz="1800" u="none" strike="noStrike" kern="1200" dirty="0">
                          <a:effectLst/>
                        </a:rPr>
                        <a:t> Ltd</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10</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JNNSM Phase-II, Batch - I</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effectLst/>
                        </a:rPr>
                        <a:t>Commissioned</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Laxmi Diamonds Pvt Ltd</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10</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JNNSM Phase-II, Batch - I</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effectLst/>
                        </a:rPr>
                        <a:t>Commissioned</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dirty="0">
                          <a:effectLst/>
                        </a:rPr>
                        <a:t>Solar Energy Corporation of India</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1</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Roof-top Scheme</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effectLst/>
                        </a:rPr>
                        <a:t>Commissioned</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Navi Mumbai Municipal Corporation</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20</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State Scheme</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Under Execution</a:t>
                      </a:r>
                      <a:endParaRPr lang="en-US" sz="1800" u="none" strike="noStrike" kern="120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New Delhi Municipal Corporation</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4</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a:effectLst/>
                        </a:rPr>
                        <a:t>State Scheme</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Developer</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a:effectLst/>
                        </a:rPr>
                        <a:t>Under Execution</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Rajasthan State Mines &amp; Minerals Ltd</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5</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State Scheme</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a:effectLst/>
                        </a:rPr>
                        <a:t>Commissioned</a:t>
                      </a:r>
                      <a:endParaRPr lang="en-US" sz="1800" u="none" strike="noStrike" kern="1200" dirty="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dirty="0" err="1">
                          <a:effectLst/>
                        </a:rPr>
                        <a:t>Siwana</a:t>
                      </a:r>
                      <a:r>
                        <a:rPr lang="en-US" sz="1800" u="none" strike="noStrike" kern="1200" dirty="0">
                          <a:effectLst/>
                        </a:rPr>
                        <a:t> Solar Power </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5</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a:effectLst/>
                        </a:rPr>
                        <a:t>State Scheme</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Commissioned</a:t>
                      </a:r>
                      <a:endParaRPr lang="en-US" sz="1800" u="none" strike="noStrike" kern="120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Gajner Solar Park</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smtClean="0">
                          <a:effectLst/>
                        </a:rPr>
                        <a:t>55</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smtClean="0">
                          <a:effectLst/>
                        </a:rPr>
                        <a:t>State Scheme</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Commissioned</a:t>
                      </a:r>
                      <a:endParaRPr lang="en-US" sz="1800" u="none" strike="noStrike" kern="120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Kolyata Solar Park</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25</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smtClean="0">
                          <a:effectLst/>
                        </a:rPr>
                        <a:t>State Scheme</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Commissioned</a:t>
                      </a:r>
                      <a:endParaRPr lang="en-US" sz="1800" u="none" strike="noStrike" kern="1200">
                        <a:solidFill>
                          <a:schemeClr val="dk1"/>
                        </a:solidFill>
                        <a:effectLst/>
                        <a:latin typeface="+mn-lt"/>
                        <a:ea typeface="+mn-ea"/>
                        <a:cs typeface="+mn-cs"/>
                      </a:endParaRPr>
                    </a:p>
                  </a:txBody>
                  <a:tcPr marL="9525" marR="9525" marT="9525" marB="0" anchor="b"/>
                </a:tc>
              </a:tr>
              <a:tr h="325967">
                <a:tc>
                  <a:txBody>
                    <a:bodyPr/>
                    <a:lstStyle/>
                    <a:p>
                      <a:pPr algn="l" fontAlgn="b"/>
                      <a:r>
                        <a:rPr lang="en-US" sz="1800" u="none" strike="noStrike" kern="1200">
                          <a:effectLst/>
                        </a:rPr>
                        <a:t>Baap Plants</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ctr" fontAlgn="b"/>
                      <a:r>
                        <a:rPr lang="en-US" sz="1800" u="none" strike="noStrike" kern="1200" dirty="0">
                          <a:effectLst/>
                        </a:rPr>
                        <a:t>2</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smtClean="0">
                          <a:effectLst/>
                        </a:rPr>
                        <a:t>State Scheme</a:t>
                      </a:r>
                      <a:endParaRPr lang="en-US" sz="1800" u="none" strike="noStrike" kern="1200" dirty="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a:effectLst/>
                        </a:rPr>
                        <a:t>EPC</a:t>
                      </a:r>
                      <a:endParaRPr lang="en-US" sz="1800" u="none" strike="noStrike" kern="1200">
                        <a:solidFill>
                          <a:schemeClr val="dk1"/>
                        </a:solidFill>
                        <a:effectLst/>
                        <a:latin typeface="+mn-lt"/>
                        <a:ea typeface="+mn-ea"/>
                        <a:cs typeface="+mn-cs"/>
                      </a:endParaRPr>
                    </a:p>
                  </a:txBody>
                  <a:tcPr marL="9525" marR="9525" marT="9525" marB="0" anchor="b"/>
                </a:tc>
                <a:tc>
                  <a:txBody>
                    <a:bodyPr/>
                    <a:lstStyle/>
                    <a:p>
                      <a:pPr algn="l" fontAlgn="b"/>
                      <a:r>
                        <a:rPr lang="en-US" sz="1800" u="none" strike="noStrike" kern="1200" dirty="0">
                          <a:effectLst/>
                        </a:rPr>
                        <a:t>Commissioned</a:t>
                      </a:r>
                      <a:endParaRPr lang="en-US" sz="1800" u="none" strike="noStrike" kern="1200" dirty="0">
                        <a:solidFill>
                          <a:schemeClr val="dk1"/>
                        </a:solidFill>
                        <a:effectLst/>
                        <a:latin typeface="+mn-lt"/>
                        <a:ea typeface="+mn-ea"/>
                        <a:cs typeface="+mn-cs"/>
                      </a:endParaRPr>
                    </a:p>
                  </a:txBody>
                  <a:tcPr marL="9525" marR="9525" marT="9525" marB="0" anchor="b"/>
                </a:tc>
              </a:tr>
            </a:tbl>
          </a:graphicData>
        </a:graphic>
      </p:graphicFrame>
    </p:spTree>
    <p:extLst>
      <p:ext uri="{BB962C8B-B14F-4D97-AF65-F5344CB8AC3E}">
        <p14:creationId xmlns:p14="http://schemas.microsoft.com/office/powerpoint/2010/main" val="5952767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3" name="TextBox 2"/>
          <p:cNvSpPr txBox="1"/>
          <p:nvPr/>
        </p:nvSpPr>
        <p:spPr>
          <a:xfrm>
            <a:off x="457193" y="4040663"/>
            <a:ext cx="8941314" cy="2339102"/>
          </a:xfrm>
          <a:prstGeom prst="rect">
            <a:avLst/>
          </a:prstGeom>
          <a:noFill/>
        </p:spPr>
        <p:txBody>
          <a:bodyPr wrap="square" rtlCol="0">
            <a:spAutoFit/>
          </a:bodyPr>
          <a:lstStyle/>
          <a:p>
            <a:r>
              <a:rPr lang="en-US" sz="2400" b="1" dirty="0" smtClean="0"/>
              <a:t>Advantage Rays</a:t>
            </a:r>
          </a:p>
          <a:p>
            <a:endParaRPr lang="en-US" sz="2400" b="1" dirty="0"/>
          </a:p>
          <a:p>
            <a:pPr marL="285750" indent="-285750">
              <a:buFont typeface="Arial" panose="020B0604020202020204" pitchFamily="34" charset="0"/>
              <a:buChar char="•"/>
            </a:pPr>
            <a:r>
              <a:rPr lang="en-US" sz="2000" dirty="0"/>
              <a:t>We have executed over </a:t>
            </a:r>
            <a:r>
              <a:rPr lang="en-US" sz="2000" dirty="0" smtClean="0"/>
              <a:t>2 </a:t>
            </a:r>
            <a:r>
              <a:rPr lang="en-US" sz="2000" dirty="0"/>
              <a:t>MW rooftop projects which include 300 kw </a:t>
            </a:r>
            <a:r>
              <a:rPr lang="en-US" sz="2000" dirty="0" smtClean="0"/>
              <a:t>in Udaipur, </a:t>
            </a:r>
            <a:r>
              <a:rPr lang="en-US" sz="2000" dirty="0"/>
              <a:t>100 kW each at </a:t>
            </a:r>
            <a:r>
              <a:rPr lang="en-US" sz="2000" dirty="0" smtClean="0"/>
              <a:t>Jaipur</a:t>
            </a:r>
            <a:r>
              <a:rPr lang="en-US" sz="2000" dirty="0"/>
              <a:t> </a:t>
            </a:r>
            <a:r>
              <a:rPr lang="en-US" sz="2000" dirty="0" smtClean="0"/>
              <a:t>&amp; Jodhpur Airports </a:t>
            </a:r>
            <a:r>
              <a:rPr lang="en-US" sz="2000" dirty="0"/>
              <a:t>and 200 kW </a:t>
            </a:r>
            <a:r>
              <a:rPr lang="en-US" sz="2000" dirty="0" smtClean="0"/>
              <a:t>in Gurgaon etc.</a:t>
            </a:r>
          </a:p>
          <a:p>
            <a:pPr marL="285750" indent="-285750">
              <a:buFont typeface="Arial" panose="020B0604020202020204" pitchFamily="34" charset="0"/>
              <a:buChar char="•"/>
            </a:pPr>
            <a:r>
              <a:rPr lang="en-US" sz="2000" dirty="0"/>
              <a:t>We are executing </a:t>
            </a:r>
            <a:r>
              <a:rPr lang="en-US" sz="2000" dirty="0" smtClean="0"/>
              <a:t>11 </a:t>
            </a:r>
            <a:r>
              <a:rPr lang="en-US" sz="2000" dirty="0"/>
              <a:t>MW rooftop </a:t>
            </a:r>
            <a:r>
              <a:rPr lang="en-US" sz="2000" dirty="0" smtClean="0"/>
              <a:t>projects</a:t>
            </a:r>
            <a:r>
              <a:rPr lang="en-US" sz="2000" dirty="0"/>
              <a:t> </a:t>
            </a:r>
            <a:r>
              <a:rPr lang="en-US" sz="2000" dirty="0" smtClean="0"/>
              <a:t>in NCR region as developer and 10 MW Rooftop EPC across country</a:t>
            </a:r>
          </a:p>
          <a:p>
            <a:pPr marL="285750" indent="-285750">
              <a:buFont typeface="Arial" panose="020B0604020202020204" pitchFamily="34" charset="0"/>
              <a:buChar char="•"/>
            </a:pPr>
            <a:endParaRPr lang="en-US" dirty="0"/>
          </a:p>
        </p:txBody>
      </p:sp>
      <p:sp>
        <p:nvSpPr>
          <p:cNvPr id="9"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Distributive Systems</a:t>
            </a:r>
            <a:endParaRPr sz="3200" dirty="0">
              <a:latin typeface="Segoe UI Semibold" pitchFamily="34" charset="0"/>
              <a:ea typeface="Segoe UI Black" pitchFamily="34" charset="0"/>
              <a:cs typeface="Segoe UI Semibold" pitchFamily="34" charset="0"/>
            </a:endParaRPr>
          </a:p>
        </p:txBody>
      </p:sp>
      <p:pic>
        <p:nvPicPr>
          <p:cNvPr id="7170" name="Picture 2"/>
          <p:cNvPicPr>
            <a:picLocks noChangeAspect="1" noChangeArrowheads="1"/>
          </p:cNvPicPr>
          <p:nvPr/>
        </p:nvPicPr>
        <p:blipFill>
          <a:blip r:embed="rId2"/>
          <a:srcRect/>
          <a:stretch>
            <a:fillRect/>
          </a:stretch>
        </p:blipFill>
        <p:spPr bwMode="auto">
          <a:xfrm>
            <a:off x="304800" y="1371600"/>
            <a:ext cx="5203670" cy="1835273"/>
          </a:xfrm>
          <a:prstGeom prst="rect">
            <a:avLst/>
          </a:prstGeom>
          <a:noFill/>
          <a:ln w="9525">
            <a:noFill/>
            <a:miter lim="800000"/>
            <a:headEnd/>
            <a:tailEnd/>
          </a:ln>
          <a:effectLst/>
        </p:spPr>
      </p:pic>
      <p:sp>
        <p:nvSpPr>
          <p:cNvPr id="6" name="TextBox 5"/>
          <p:cNvSpPr txBox="1"/>
          <p:nvPr/>
        </p:nvSpPr>
        <p:spPr>
          <a:xfrm>
            <a:off x="5791200" y="1447801"/>
            <a:ext cx="3962400" cy="2523768"/>
          </a:xfrm>
          <a:prstGeom prst="rect">
            <a:avLst/>
          </a:prstGeom>
          <a:noFill/>
        </p:spPr>
        <p:txBody>
          <a:bodyPr wrap="square" rtlCol="0">
            <a:spAutoFit/>
          </a:bodyPr>
          <a:lstStyle/>
          <a:p>
            <a:r>
              <a:rPr lang="en-US" sz="2000" dirty="0" smtClean="0"/>
              <a:t>100 GW Solar target is consist of 40 GW rooftop projects, we can visualize that post 2016 rooftop’s will be major part of total installations. Therefore, rooftop will be our major focus along with Utility scale projects</a:t>
            </a:r>
          </a:p>
          <a:p>
            <a:endParaRPr lang="en-US" dirty="0"/>
          </a:p>
        </p:txBody>
      </p:sp>
    </p:spTree>
    <p:extLst>
      <p:ext uri="{BB962C8B-B14F-4D97-AF65-F5344CB8AC3E}">
        <p14:creationId xmlns:p14="http://schemas.microsoft.com/office/powerpoint/2010/main" val="2242444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DMRC 7 MW Solar Power Project</a:t>
            </a:r>
          </a:p>
          <a:p>
            <a:pPr marL="12700">
              <a:lnSpc>
                <a:spcPts val="3404"/>
              </a:lnSpc>
              <a:spcBef>
                <a:spcPts val="170"/>
              </a:spcBef>
            </a:pPr>
            <a:endParaRPr sz="3200" dirty="0">
              <a:latin typeface="Segoe UI Semibold" pitchFamily="34" charset="0"/>
              <a:ea typeface="Segoe UI Black" pitchFamily="34" charset="0"/>
              <a:cs typeface="Segoe UI Semibold"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8356881"/>
              </p:ext>
            </p:extLst>
          </p:nvPr>
        </p:nvGraphicFramePr>
        <p:xfrm>
          <a:off x="344995" y="1524198"/>
          <a:ext cx="9197574" cy="5285740"/>
        </p:xfrm>
        <a:graphic>
          <a:graphicData uri="http://schemas.openxmlformats.org/drawingml/2006/table">
            <a:tbl>
              <a:tblPr/>
              <a:tblGrid>
                <a:gridCol w="1255759"/>
                <a:gridCol w="3948705"/>
                <a:gridCol w="1973576"/>
                <a:gridCol w="2019534"/>
              </a:tblGrid>
              <a:tr h="342066">
                <a:tc>
                  <a:txBody>
                    <a:bodyPr/>
                    <a:lstStyle/>
                    <a:p>
                      <a:pPr algn="ctr" fontAlgn="b"/>
                      <a:r>
                        <a:rPr lang="en-US" sz="2400" b="1" i="0" u="none" strike="noStrike">
                          <a:solidFill>
                            <a:srgbClr val="000000"/>
                          </a:solidFill>
                          <a:effectLst/>
                          <a:latin typeface="+mn-lt"/>
                        </a:rPr>
                        <a:t>Sl. No.</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mn-lt"/>
                        </a:rPr>
                        <a:t>Category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a:solidFill>
                            <a:srgbClr val="000000"/>
                          </a:solidFill>
                          <a:effectLst/>
                          <a:latin typeface="+mn-lt"/>
                        </a:rPr>
                        <a:t>Site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mn-lt"/>
                        </a:rPr>
                        <a:t>DMRC</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rowSpan="3">
                  <a:txBody>
                    <a:bodyPr/>
                    <a:lstStyle/>
                    <a:p>
                      <a:pPr algn="ctr" fontAlgn="ctr"/>
                      <a:r>
                        <a:rPr lang="en-US" sz="2400" b="0" i="0" u="none" strike="noStrike">
                          <a:solidFill>
                            <a:srgbClr val="000000"/>
                          </a:solidFill>
                          <a:effectLst/>
                          <a:latin typeface="+mn-lt"/>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2400" b="1" i="0" u="none" strike="noStrike" dirty="0">
                          <a:solidFill>
                            <a:srgbClr val="000000"/>
                          </a:solidFill>
                          <a:effectLst/>
                          <a:latin typeface="+mn-lt"/>
                        </a:rPr>
                        <a:t>DEPOT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err="1">
                          <a:solidFill>
                            <a:srgbClr val="000000"/>
                          </a:solidFill>
                          <a:effectLst/>
                          <a:latin typeface="+mn-lt"/>
                        </a:rPr>
                        <a:t>Mundka</a:t>
                      </a:r>
                      <a:endParaRPr lang="en-US" sz="24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2043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dirty="0">
                          <a:solidFill>
                            <a:srgbClr val="000000"/>
                          </a:solidFill>
                          <a:effectLst/>
                          <a:latin typeface="+mn-lt"/>
                        </a:rPr>
                        <a:t>Khyber Pass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1187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dirty="0" err="1">
                          <a:solidFill>
                            <a:srgbClr val="000000"/>
                          </a:solidFill>
                          <a:effectLst/>
                          <a:latin typeface="+mn-lt"/>
                        </a:rPr>
                        <a:t>Shastri</a:t>
                      </a:r>
                      <a:r>
                        <a:rPr lang="en-US" sz="2400" b="0" i="0" u="none" strike="noStrike" dirty="0">
                          <a:solidFill>
                            <a:srgbClr val="000000"/>
                          </a:solidFill>
                          <a:effectLst/>
                          <a:latin typeface="+mn-lt"/>
                        </a:rPr>
                        <a:t> Park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1768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a:txBody>
                    <a:bodyPr/>
                    <a:lstStyle/>
                    <a:p>
                      <a:pPr algn="ctr" fontAlgn="ctr"/>
                      <a:r>
                        <a:rPr lang="en-US" sz="2400" b="0" i="0" u="none" strike="noStrike">
                          <a:solidFill>
                            <a:srgbClr val="000000"/>
                          </a:solidFill>
                          <a:effectLst/>
                          <a:latin typeface="+mn-lt"/>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mn-lt"/>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000000"/>
                          </a:solidFill>
                          <a:effectLst/>
                          <a:latin typeface="+mn-lt"/>
                        </a:rPr>
                        <a:t>Total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mn-lt"/>
                        </a:rPr>
                        <a:t>4998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42066">
                <a:tc rowSpan="6">
                  <a:txBody>
                    <a:bodyPr/>
                    <a:lstStyle/>
                    <a:p>
                      <a:pPr algn="ctr" fontAlgn="ctr"/>
                      <a:r>
                        <a:rPr lang="en-US" sz="2400" b="0" i="0" u="none" strike="noStrike" dirty="0">
                          <a:solidFill>
                            <a:srgbClr val="000000"/>
                          </a:solidFill>
                          <a:effectLst/>
                          <a:latin typeface="+mn-lt"/>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n-US" sz="2400" b="1" i="0" u="none" strike="noStrike" dirty="0">
                          <a:solidFill>
                            <a:srgbClr val="000000"/>
                          </a:solidFill>
                          <a:effectLst/>
                          <a:latin typeface="+mn-lt"/>
                        </a:rPr>
                        <a:t>RSS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err="1">
                          <a:solidFill>
                            <a:srgbClr val="000000"/>
                          </a:solidFill>
                          <a:effectLst/>
                          <a:latin typeface="+mn-lt"/>
                        </a:rPr>
                        <a:t>Rithala</a:t>
                      </a:r>
                      <a:endParaRPr lang="en-US" sz="24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dirty="0" err="1">
                          <a:solidFill>
                            <a:srgbClr val="000000"/>
                          </a:solidFill>
                          <a:effectLst/>
                          <a:latin typeface="+mn-lt"/>
                        </a:rPr>
                        <a:t>Jahangirpuri</a:t>
                      </a:r>
                      <a:endParaRPr lang="en-US" sz="24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a:solidFill>
                            <a:srgbClr val="000000"/>
                          </a:solidFill>
                          <a:effectLst/>
                          <a:latin typeface="+mn-lt"/>
                        </a:rPr>
                        <a:t>Kashmere gate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a:solidFill>
                            <a:srgbClr val="000000"/>
                          </a:solidFill>
                          <a:effectLst/>
                          <a:latin typeface="+mn-lt"/>
                        </a:rPr>
                        <a:t>New delhi</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a:solidFill>
                            <a:srgbClr val="000000"/>
                          </a:solidFill>
                          <a:effectLst/>
                          <a:latin typeface="+mn-lt"/>
                        </a:rPr>
                        <a:t>CTST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70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vMerge="1">
                  <a:txBody>
                    <a:bodyPr/>
                    <a:lstStyle/>
                    <a:p>
                      <a:endParaRPr lang="en-US"/>
                    </a:p>
                  </a:txBody>
                  <a:tcPr/>
                </a:tc>
                <a:tc vMerge="1">
                  <a:txBody>
                    <a:bodyPr/>
                    <a:lstStyle/>
                    <a:p>
                      <a:endParaRPr lang="en-US"/>
                    </a:p>
                  </a:txBody>
                  <a:tcPr/>
                </a:tc>
                <a:tc>
                  <a:txBody>
                    <a:bodyPr/>
                    <a:lstStyle/>
                    <a:p>
                      <a:pPr algn="l" fontAlgn="b"/>
                      <a:r>
                        <a:rPr lang="en-US" sz="2400" b="0" i="0" u="none" strike="noStrike">
                          <a:solidFill>
                            <a:srgbClr val="000000"/>
                          </a:solidFill>
                          <a:effectLst/>
                          <a:latin typeface="+mn-lt"/>
                        </a:rPr>
                        <a:t>Mundka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mn-lt"/>
                        </a:rPr>
                        <a:t>37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2066">
                <a:tc>
                  <a:txBody>
                    <a:bodyPr/>
                    <a:lstStyle/>
                    <a:p>
                      <a:pPr algn="ctr" fontAlgn="ctr"/>
                      <a:r>
                        <a:rPr lang="en-US" sz="2400" b="0" i="0" u="none" strike="noStrike">
                          <a:solidFill>
                            <a:srgbClr val="000000"/>
                          </a:solidFill>
                          <a:effectLst/>
                          <a:latin typeface="+mn-lt"/>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mn-lt"/>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mn-lt"/>
                        </a:rPr>
                        <a:t>Total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a:solidFill>
                            <a:srgbClr val="000000"/>
                          </a:solidFill>
                          <a:effectLst/>
                          <a:latin typeface="+mn-lt"/>
                        </a:rPr>
                        <a:t>235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672654">
                <a:tc>
                  <a:txBody>
                    <a:bodyPr/>
                    <a:lstStyle/>
                    <a:p>
                      <a:pPr algn="ctr" fontAlgn="ctr"/>
                      <a:r>
                        <a:rPr lang="en-US" sz="2400" b="0" i="0" u="none" strike="noStrike" dirty="0">
                          <a:solidFill>
                            <a:srgbClr val="000000"/>
                          </a:solidFill>
                          <a:effectLst/>
                          <a:latin typeface="+mn-lt"/>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mn-lt"/>
                        </a:rPr>
                        <a:t>Station Roof Shed &amp; Parking Area</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mn-lt"/>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mn-lt"/>
                        </a:rPr>
                        <a:t>2064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265973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DMRC 7 MW Solar Power Project</a:t>
            </a:r>
          </a:p>
          <a:p>
            <a:pPr marL="12700">
              <a:lnSpc>
                <a:spcPts val="3404"/>
              </a:lnSpc>
              <a:spcBef>
                <a:spcPts val="170"/>
              </a:spcBef>
            </a:pPr>
            <a:endParaRPr sz="3200" dirty="0">
              <a:latin typeface="Segoe UI Semibold" pitchFamily="34" charset="0"/>
              <a:ea typeface="Segoe UI Black" pitchFamily="34" charset="0"/>
              <a:cs typeface="Segoe UI Semibold" pitchFamily="34" charset="0"/>
            </a:endParaRPr>
          </a:p>
        </p:txBody>
      </p:sp>
      <p:pic>
        <p:nvPicPr>
          <p:cNvPr id="3" name="Picture 2" descr="IMG-20150608-WA0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6245"/>
            <a:ext cx="10058401" cy="6688019"/>
          </a:xfrm>
          <a:prstGeom prst="rect">
            <a:avLst/>
          </a:prstGeom>
        </p:spPr>
      </p:pic>
    </p:spTree>
    <p:extLst>
      <p:ext uri="{BB962C8B-B14F-4D97-AF65-F5344CB8AC3E}">
        <p14:creationId xmlns:p14="http://schemas.microsoft.com/office/powerpoint/2010/main" val="6842915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NDMC </a:t>
            </a:r>
            <a:r>
              <a:rPr lang="en-US" sz="3200" spc="-250" dirty="0">
                <a:solidFill>
                  <a:srgbClr val="FFFFFF"/>
                </a:solidFill>
                <a:latin typeface="Segoe UI Semibold" pitchFamily="34" charset="0"/>
                <a:ea typeface="Segoe UI Black" pitchFamily="34" charset="0"/>
                <a:cs typeface="Segoe UI Semibold" pitchFamily="34" charset="0"/>
              </a:rPr>
              <a:t>4</a:t>
            </a:r>
            <a:r>
              <a:rPr lang="en-US" sz="3200" spc="-250" dirty="0" smtClean="0">
                <a:solidFill>
                  <a:srgbClr val="FFFFFF"/>
                </a:solidFill>
                <a:latin typeface="Segoe UI Semibold" pitchFamily="34" charset="0"/>
                <a:ea typeface="Segoe UI Black" pitchFamily="34" charset="0"/>
                <a:cs typeface="Segoe UI Semibold" pitchFamily="34" charset="0"/>
              </a:rPr>
              <a:t> MW Solar Power Project</a:t>
            </a:r>
          </a:p>
          <a:p>
            <a:pPr marL="12700">
              <a:lnSpc>
                <a:spcPts val="3404"/>
              </a:lnSpc>
              <a:spcBef>
                <a:spcPts val="170"/>
              </a:spcBef>
            </a:pPr>
            <a:endParaRPr sz="3200" dirty="0">
              <a:latin typeface="Segoe UI Semibold" pitchFamily="34" charset="0"/>
              <a:ea typeface="Segoe UI Black" pitchFamily="34" charset="0"/>
              <a:cs typeface="Segoe UI Semibold" pitchFamily="34" charset="0"/>
            </a:endParaRPr>
          </a:p>
        </p:txBody>
      </p:sp>
      <p:pic>
        <p:nvPicPr>
          <p:cNvPr id="2" name="Picture 1" descr="DSC_00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9503"/>
            <a:ext cx="10058400" cy="5532206"/>
          </a:xfrm>
          <a:prstGeom prst="rect">
            <a:avLst/>
          </a:prstGeom>
        </p:spPr>
      </p:pic>
      <p:sp>
        <p:nvSpPr>
          <p:cNvPr id="5" name="TextBox 4"/>
          <p:cNvSpPr txBox="1"/>
          <p:nvPr/>
        </p:nvSpPr>
        <p:spPr>
          <a:xfrm>
            <a:off x="644832" y="1309241"/>
            <a:ext cx="8793162" cy="461665"/>
          </a:xfrm>
          <a:prstGeom prst="rect">
            <a:avLst/>
          </a:prstGeom>
          <a:noFill/>
        </p:spPr>
        <p:txBody>
          <a:bodyPr wrap="square" rtlCol="0">
            <a:spAutoFit/>
          </a:bodyPr>
          <a:lstStyle/>
          <a:p>
            <a:r>
              <a:rPr lang="en-US" sz="2400" dirty="0" smtClean="0"/>
              <a:t>Rays Experts is Solarizing over 60 building in New Delhi </a:t>
            </a:r>
            <a:endParaRPr lang="en-US" sz="2400" dirty="0"/>
          </a:p>
        </p:txBody>
      </p:sp>
      <p:sp>
        <p:nvSpPr>
          <p:cNvPr id="6" name="TextBox 5"/>
          <p:cNvSpPr txBox="1"/>
          <p:nvPr/>
        </p:nvSpPr>
        <p:spPr>
          <a:xfrm>
            <a:off x="1582769" y="2794351"/>
            <a:ext cx="7347175" cy="707886"/>
          </a:xfrm>
          <a:prstGeom prst="rect">
            <a:avLst/>
          </a:prstGeom>
          <a:noFill/>
        </p:spPr>
        <p:txBody>
          <a:bodyPr wrap="square" rtlCol="0">
            <a:spAutoFit/>
          </a:bodyPr>
          <a:lstStyle/>
          <a:p>
            <a:r>
              <a:rPr lang="en-US" sz="2000" dirty="0" smtClean="0"/>
              <a:t>50 KW System  at N </a:t>
            </a:r>
            <a:r>
              <a:rPr lang="en-US" sz="2000" dirty="0"/>
              <a:t>P </a:t>
            </a:r>
            <a:r>
              <a:rPr lang="en-US" sz="2000" dirty="0" err="1"/>
              <a:t>Bangali</a:t>
            </a:r>
            <a:r>
              <a:rPr lang="en-US" sz="2000" dirty="0"/>
              <a:t> Girls Senior Secondary </a:t>
            </a:r>
            <a:r>
              <a:rPr lang="en-US" sz="2000" dirty="0" smtClean="0"/>
              <a:t>School, </a:t>
            </a:r>
            <a:r>
              <a:rPr lang="en-US" sz="2000" dirty="0" err="1" smtClean="0"/>
              <a:t>Gole</a:t>
            </a:r>
            <a:r>
              <a:rPr lang="en-US" sz="2000" dirty="0" smtClean="0"/>
              <a:t> Market ,  </a:t>
            </a:r>
            <a:r>
              <a:rPr lang="en-US" sz="2000" dirty="0"/>
              <a:t>New Delhi</a:t>
            </a:r>
          </a:p>
        </p:txBody>
      </p:sp>
    </p:spTree>
    <p:extLst>
      <p:ext uri="{BB962C8B-B14F-4D97-AF65-F5344CB8AC3E}">
        <p14:creationId xmlns:p14="http://schemas.microsoft.com/office/powerpoint/2010/main" val="25167006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245" y="1340521"/>
            <a:ext cx="8768862" cy="561051"/>
          </a:xfrm>
          <a:prstGeom prst="rect">
            <a:avLst/>
          </a:prstGeom>
          <a:noFill/>
        </p:spPr>
        <p:txBody>
          <a:bodyPr wrap="square" rtlCol="0">
            <a:spAutoFit/>
          </a:bodyPr>
          <a:lstStyle/>
          <a:p>
            <a:pPr algn="ctr"/>
            <a:r>
              <a:rPr lang="en-US" sz="3046" dirty="0">
                <a:solidFill>
                  <a:schemeClr val="tx1">
                    <a:lumMod val="50000"/>
                    <a:lumOff val="50000"/>
                  </a:schemeClr>
                </a:solidFill>
              </a:rPr>
              <a:t>Rays</a:t>
            </a:r>
            <a:r>
              <a:rPr lang="en-US" sz="3046" b="1" dirty="0">
                <a:solidFill>
                  <a:schemeClr val="tx1">
                    <a:lumMod val="50000"/>
                    <a:lumOff val="50000"/>
                  </a:schemeClr>
                </a:solidFill>
              </a:rPr>
              <a:t> Solar Park</a:t>
            </a:r>
          </a:p>
        </p:txBody>
      </p:sp>
      <p:sp>
        <p:nvSpPr>
          <p:cNvPr id="4" name="TextBox 3"/>
          <p:cNvSpPr txBox="1"/>
          <p:nvPr/>
        </p:nvSpPr>
        <p:spPr>
          <a:xfrm>
            <a:off x="322385" y="2080846"/>
            <a:ext cx="9478109" cy="456920"/>
          </a:xfrm>
          <a:prstGeom prst="rect">
            <a:avLst/>
          </a:prstGeom>
          <a:noFill/>
        </p:spPr>
        <p:txBody>
          <a:bodyPr wrap="square" rtlCol="0">
            <a:spAutoFit/>
          </a:bodyPr>
          <a:lstStyle/>
          <a:p>
            <a:pPr algn="ctr"/>
            <a:r>
              <a:rPr lang="en-US" sz="2369" dirty="0">
                <a:solidFill>
                  <a:schemeClr val="tx1">
                    <a:lumMod val="50000"/>
                    <a:lumOff val="50000"/>
                  </a:schemeClr>
                </a:solidFill>
              </a:rPr>
              <a:t>A concept developed by</a:t>
            </a:r>
            <a:r>
              <a:rPr lang="en-US" sz="2369" b="1" dirty="0">
                <a:solidFill>
                  <a:schemeClr val="tx1">
                    <a:lumMod val="50000"/>
                    <a:lumOff val="50000"/>
                  </a:schemeClr>
                </a:solidFill>
              </a:rPr>
              <a:t> </a:t>
            </a:r>
            <a:r>
              <a:rPr lang="en-US" sz="2369" b="1" dirty="0">
                <a:solidFill>
                  <a:srgbClr val="FFC000"/>
                </a:solidFill>
              </a:rPr>
              <a:t>Rays </a:t>
            </a:r>
            <a:r>
              <a:rPr lang="en-US" sz="2369" b="1" dirty="0">
                <a:solidFill>
                  <a:srgbClr val="92D050"/>
                </a:solidFill>
              </a:rPr>
              <a:t>Experts</a:t>
            </a:r>
            <a:r>
              <a:rPr lang="en-US" sz="2369" b="1" dirty="0">
                <a:solidFill>
                  <a:srgbClr val="FFC000"/>
                </a:solidFill>
              </a:rPr>
              <a:t> </a:t>
            </a:r>
            <a:r>
              <a:rPr lang="en-US" sz="2369" dirty="0">
                <a:solidFill>
                  <a:schemeClr val="tx1">
                    <a:lumMod val="50000"/>
                    <a:lumOff val="50000"/>
                  </a:schemeClr>
                </a:solidFill>
              </a:rPr>
              <a:t>and </a:t>
            </a:r>
            <a:r>
              <a:rPr lang="en-US" sz="2369" b="1" dirty="0">
                <a:solidFill>
                  <a:schemeClr val="tx1">
                    <a:lumMod val="50000"/>
                    <a:lumOff val="50000"/>
                  </a:schemeClr>
                </a:solidFill>
              </a:rPr>
              <a:t>supported</a:t>
            </a:r>
            <a:r>
              <a:rPr lang="en-US" sz="2369" dirty="0">
                <a:solidFill>
                  <a:schemeClr val="tx1">
                    <a:lumMod val="50000"/>
                    <a:lumOff val="50000"/>
                  </a:schemeClr>
                </a:solidFill>
              </a:rPr>
              <a:t> by Indian Government</a:t>
            </a:r>
          </a:p>
        </p:txBody>
      </p:sp>
      <p:sp>
        <p:nvSpPr>
          <p:cNvPr id="6" name="TextBox 5"/>
          <p:cNvSpPr txBox="1"/>
          <p:nvPr/>
        </p:nvSpPr>
        <p:spPr>
          <a:xfrm>
            <a:off x="580292" y="2498587"/>
            <a:ext cx="8768862" cy="821507"/>
          </a:xfrm>
          <a:prstGeom prst="rect">
            <a:avLst/>
          </a:prstGeom>
          <a:noFill/>
        </p:spPr>
        <p:txBody>
          <a:bodyPr wrap="square" rtlCol="0">
            <a:spAutoFit/>
          </a:bodyPr>
          <a:lstStyle/>
          <a:p>
            <a:pPr algn="ctr"/>
            <a:r>
              <a:rPr lang="en-US" sz="2369" dirty="0">
                <a:solidFill>
                  <a:schemeClr val="tx1">
                    <a:lumMod val="50000"/>
                    <a:lumOff val="50000"/>
                  </a:schemeClr>
                </a:solidFill>
              </a:rPr>
              <a:t>Aimed to help small investors harness the </a:t>
            </a:r>
            <a:r>
              <a:rPr lang="en-US" sz="2369" b="1" dirty="0">
                <a:solidFill>
                  <a:schemeClr val="tx1">
                    <a:lumMod val="50000"/>
                    <a:lumOff val="50000"/>
                  </a:schemeClr>
                </a:solidFill>
              </a:rPr>
              <a:t>benefits</a:t>
            </a:r>
            <a:r>
              <a:rPr lang="en-US" sz="2369" b="1" dirty="0">
                <a:solidFill>
                  <a:srgbClr val="92D050"/>
                </a:solidFill>
              </a:rPr>
              <a:t> </a:t>
            </a:r>
            <a:r>
              <a:rPr lang="en-US" sz="2369" dirty="0">
                <a:solidFill>
                  <a:schemeClr val="tx1">
                    <a:lumMod val="50000"/>
                    <a:lumOff val="50000"/>
                  </a:schemeClr>
                </a:solidFill>
              </a:rPr>
              <a:t>of</a:t>
            </a:r>
            <a:r>
              <a:rPr lang="en-US" sz="2369" b="1" dirty="0">
                <a:solidFill>
                  <a:srgbClr val="92D050"/>
                </a:solidFill>
              </a:rPr>
              <a:t> </a:t>
            </a:r>
            <a:r>
              <a:rPr lang="en-US" sz="2369" b="1" dirty="0">
                <a:solidFill>
                  <a:srgbClr val="FFC000"/>
                </a:solidFill>
              </a:rPr>
              <a:t>large</a:t>
            </a:r>
            <a:r>
              <a:rPr lang="en-US" sz="2369" b="1" dirty="0">
                <a:solidFill>
                  <a:srgbClr val="92D050"/>
                </a:solidFill>
              </a:rPr>
              <a:t> solar projects</a:t>
            </a:r>
            <a:r>
              <a:rPr lang="en-US" sz="2369" dirty="0">
                <a:solidFill>
                  <a:schemeClr val="tx1">
                    <a:lumMod val="50000"/>
                    <a:lumOff val="50000"/>
                  </a:schemeClr>
                </a:solidFill>
              </a:rPr>
              <a:t> in a safe and assured way</a:t>
            </a:r>
          </a:p>
        </p:txBody>
      </p:sp>
      <p:pic>
        <p:nvPicPr>
          <p:cNvPr id="9" name="Picture 2"/>
          <p:cNvPicPr>
            <a:picLocks noChangeAspect="1" noChangeArrowheads="1"/>
          </p:cNvPicPr>
          <p:nvPr/>
        </p:nvPicPr>
        <p:blipFill>
          <a:blip r:embed="rId2" cstate="print"/>
          <a:srcRect/>
          <a:stretch>
            <a:fillRect/>
          </a:stretch>
        </p:blipFill>
        <p:spPr bwMode="auto">
          <a:xfrm>
            <a:off x="1" y="3613181"/>
            <a:ext cx="10058399" cy="3173813"/>
          </a:xfrm>
          <a:prstGeom prst="rect">
            <a:avLst/>
          </a:prstGeom>
          <a:noFill/>
          <a:ln w="9525">
            <a:noFill/>
            <a:miter lim="800000"/>
            <a:headEnd/>
            <a:tailEnd/>
          </a:ln>
          <a:effectLst/>
        </p:spPr>
      </p:pic>
    </p:spTree>
    <p:extLst>
      <p:ext uri="{BB962C8B-B14F-4D97-AF65-F5344CB8AC3E}">
        <p14:creationId xmlns:p14="http://schemas.microsoft.com/office/powerpoint/2010/main" val="2662584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Glimpses of Our Solar Park</a:t>
            </a:r>
            <a:endParaRPr sz="3200" dirty="0">
              <a:latin typeface="Segoe UI Semibold" pitchFamily="34" charset="0"/>
              <a:ea typeface="Segoe UI Black" pitchFamily="34" charset="0"/>
              <a:cs typeface="Segoe UI Semibold" pitchFamily="34" charset="0"/>
            </a:endParaRPr>
          </a:p>
        </p:txBody>
      </p:sp>
      <p:pic>
        <p:nvPicPr>
          <p:cNvPr id="8" name="Picture 2"/>
          <p:cNvPicPr>
            <a:picLocks noChangeAspect="1" noChangeArrowheads="1"/>
          </p:cNvPicPr>
          <p:nvPr/>
        </p:nvPicPr>
        <p:blipFill>
          <a:blip r:embed="rId2"/>
          <a:srcRect/>
          <a:stretch>
            <a:fillRect/>
          </a:stretch>
        </p:blipFill>
        <p:spPr bwMode="auto">
          <a:xfrm>
            <a:off x="0" y="1066800"/>
            <a:ext cx="10010026" cy="3957638"/>
          </a:xfrm>
          <a:prstGeom prst="rect">
            <a:avLst/>
          </a:prstGeom>
          <a:noFill/>
          <a:ln w="9525">
            <a:noFill/>
            <a:miter lim="800000"/>
            <a:headEnd/>
            <a:tailEnd/>
          </a:ln>
          <a:effectLst/>
        </p:spPr>
      </p:pic>
      <p:pic>
        <p:nvPicPr>
          <p:cNvPr id="5" name="Picture 2" descr="D:\Official\site pics\1.jpg"/>
          <p:cNvPicPr>
            <a:picLocks noChangeAspect="1" noChangeArrowheads="1"/>
          </p:cNvPicPr>
          <p:nvPr/>
        </p:nvPicPr>
        <p:blipFill>
          <a:blip r:embed="rId3"/>
          <a:srcRect/>
          <a:stretch>
            <a:fillRect/>
          </a:stretch>
        </p:blipFill>
        <p:spPr bwMode="auto">
          <a:xfrm>
            <a:off x="609600" y="5181600"/>
            <a:ext cx="2711824" cy="1676400"/>
          </a:xfrm>
          <a:prstGeom prst="rect">
            <a:avLst/>
          </a:prstGeom>
          <a:noFill/>
        </p:spPr>
      </p:pic>
      <p:pic>
        <p:nvPicPr>
          <p:cNvPr id="6" name="Picture 3" descr="D:\Official\site pics\2.jpg"/>
          <p:cNvPicPr>
            <a:picLocks noChangeAspect="1" noChangeArrowheads="1"/>
          </p:cNvPicPr>
          <p:nvPr/>
        </p:nvPicPr>
        <p:blipFill>
          <a:blip r:embed="rId4"/>
          <a:srcRect/>
          <a:stretch>
            <a:fillRect/>
          </a:stretch>
        </p:blipFill>
        <p:spPr bwMode="auto">
          <a:xfrm>
            <a:off x="6934200" y="5181600"/>
            <a:ext cx="2711824" cy="1676400"/>
          </a:xfrm>
          <a:prstGeom prst="rect">
            <a:avLst/>
          </a:prstGeom>
          <a:noFill/>
        </p:spPr>
      </p:pic>
      <p:pic>
        <p:nvPicPr>
          <p:cNvPr id="10" name="Picture 5" descr="D:\Official\site pics\Gajner Solar Park.jpg"/>
          <p:cNvPicPr>
            <a:picLocks noChangeAspect="1" noChangeArrowheads="1"/>
          </p:cNvPicPr>
          <p:nvPr/>
        </p:nvPicPr>
        <p:blipFill>
          <a:blip r:embed="rId5" cstate="print"/>
          <a:srcRect/>
          <a:stretch>
            <a:fillRect/>
          </a:stretch>
        </p:blipFill>
        <p:spPr bwMode="auto">
          <a:xfrm>
            <a:off x="3733800" y="5181600"/>
            <a:ext cx="2711824" cy="1676400"/>
          </a:xfrm>
          <a:prstGeom prst="rect">
            <a:avLst/>
          </a:prstGeom>
          <a:noFill/>
        </p:spPr>
      </p:pic>
    </p:spTree>
    <p:extLst>
      <p:ext uri="{BB962C8B-B14F-4D97-AF65-F5344CB8AC3E}">
        <p14:creationId xmlns:p14="http://schemas.microsoft.com/office/powerpoint/2010/main" val="22303983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How does Solar Park Work</a:t>
            </a:r>
            <a:endParaRPr sz="3200" dirty="0">
              <a:latin typeface="Segoe UI Semibold" pitchFamily="34" charset="0"/>
              <a:ea typeface="Segoe UI Black" pitchFamily="34" charset="0"/>
              <a:cs typeface="Segoe UI Semibold" pitchFamily="34" charset="0"/>
            </a:endParaRPr>
          </a:p>
        </p:txBody>
      </p:sp>
      <p:pic>
        <p:nvPicPr>
          <p:cNvPr id="6146" name="Picture 2"/>
          <p:cNvPicPr>
            <a:picLocks noChangeAspect="1" noChangeArrowheads="1"/>
          </p:cNvPicPr>
          <p:nvPr/>
        </p:nvPicPr>
        <p:blipFill>
          <a:blip r:embed="rId2"/>
          <a:srcRect/>
          <a:stretch>
            <a:fillRect/>
          </a:stretch>
        </p:blipFill>
        <p:spPr bwMode="auto">
          <a:xfrm>
            <a:off x="533400" y="1752600"/>
            <a:ext cx="9142843" cy="4876800"/>
          </a:xfrm>
          <a:prstGeom prst="rect">
            <a:avLst/>
          </a:prstGeom>
          <a:noFill/>
          <a:ln w="9525">
            <a:noFill/>
            <a:miter lim="800000"/>
            <a:headEnd/>
            <a:tailEnd/>
          </a:ln>
          <a:effectLst/>
        </p:spPr>
      </p:pic>
    </p:spTree>
    <p:extLst>
      <p:ext uri="{BB962C8B-B14F-4D97-AF65-F5344CB8AC3E}">
        <p14:creationId xmlns:p14="http://schemas.microsoft.com/office/powerpoint/2010/main" val="22303983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Work\Audegn\Raysexperts\Site Pics\Developed\orama2.jpg"/>
          <p:cNvPicPr>
            <a:picLocks noChangeAspect="1" noChangeArrowheads="1"/>
          </p:cNvPicPr>
          <p:nvPr/>
        </p:nvPicPr>
        <p:blipFill>
          <a:blip r:embed="rId2" cstate="print"/>
          <a:srcRect l="33473" r="16318"/>
          <a:stretch>
            <a:fillRect/>
          </a:stretch>
        </p:blipFill>
        <p:spPr bwMode="auto">
          <a:xfrm>
            <a:off x="0" y="1143000"/>
            <a:ext cx="10058400" cy="5835478"/>
          </a:xfrm>
          <a:prstGeom prst="rect">
            <a:avLst/>
          </a:prstGeom>
          <a:noFill/>
        </p:spPr>
      </p:pic>
      <p:sp>
        <p:nvSpPr>
          <p:cNvPr id="8" name="Rectangle 7"/>
          <p:cNvSpPr/>
          <p:nvPr/>
        </p:nvSpPr>
        <p:spPr>
          <a:xfrm>
            <a:off x="0" y="6324600"/>
            <a:ext cx="10058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142999"/>
            <a:ext cx="6705600" cy="5181601"/>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4" dirty="0" smtClean="0"/>
              <a:t> </a:t>
            </a:r>
            <a:endParaRPr lang="en-US" sz="1354" dirty="0"/>
          </a:p>
        </p:txBody>
      </p:sp>
      <p:pic>
        <p:nvPicPr>
          <p:cNvPr id="3074" name="Picture 2" descr="C:\Users\Audegn Design Labs\OneDrive\Work\Rays\PPT Dec2014\parks.png"/>
          <p:cNvPicPr>
            <a:picLocks noChangeAspect="1" noChangeArrowheads="1"/>
          </p:cNvPicPr>
          <p:nvPr/>
        </p:nvPicPr>
        <p:blipFill>
          <a:blip r:embed="rId3" cstate="print"/>
          <a:srcRect/>
          <a:stretch>
            <a:fillRect/>
          </a:stretch>
        </p:blipFill>
        <p:spPr bwMode="auto">
          <a:xfrm>
            <a:off x="457200" y="1447799"/>
            <a:ext cx="4724400" cy="4398423"/>
          </a:xfrm>
          <a:prstGeom prst="rect">
            <a:avLst/>
          </a:prstGeom>
          <a:noFill/>
        </p:spPr>
      </p:pic>
      <p:pic>
        <p:nvPicPr>
          <p:cNvPr id="3075" name="Picture 3" descr="C:\Users\Audegn Design Labs\OneDrive\Work\Rays\PPT Dec2014\clients.png"/>
          <p:cNvPicPr>
            <a:picLocks noChangeAspect="1" noChangeArrowheads="1"/>
          </p:cNvPicPr>
          <p:nvPr/>
        </p:nvPicPr>
        <p:blipFill>
          <a:blip r:embed="rId4" cstate="print"/>
          <a:srcRect/>
          <a:stretch>
            <a:fillRect/>
          </a:stretch>
        </p:blipFill>
        <p:spPr bwMode="auto">
          <a:xfrm>
            <a:off x="457200" y="6553200"/>
            <a:ext cx="9442450" cy="1032617"/>
          </a:xfrm>
          <a:prstGeom prst="rect">
            <a:avLst/>
          </a:prstGeom>
          <a:noFill/>
        </p:spPr>
      </p:pic>
      <p:sp>
        <p:nvSpPr>
          <p:cNvPr id="9"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Our Solar Parks</a:t>
            </a:r>
            <a:endParaRPr sz="3200" dirty="0">
              <a:latin typeface="Segoe UI Semibold" pitchFamily="34" charset="0"/>
              <a:ea typeface="Segoe UI Black" pitchFamily="34" charset="0"/>
              <a:cs typeface="Segoe UI Semibold" pitchFamily="34" charset="0"/>
            </a:endParaRPr>
          </a:p>
        </p:txBody>
      </p:sp>
      <p:pic>
        <p:nvPicPr>
          <p:cNvPr id="10" name="Picture 1" descr="C:\Users\Audegn Design Labs\OneDrive\Work\Rays\PPT Dec2014\facility.png"/>
          <p:cNvPicPr>
            <a:picLocks noChangeAspect="1" noChangeArrowheads="1"/>
          </p:cNvPicPr>
          <p:nvPr/>
        </p:nvPicPr>
        <p:blipFill>
          <a:blip r:embed="rId5"/>
          <a:srcRect/>
          <a:stretch>
            <a:fillRect/>
          </a:stretch>
        </p:blipFill>
        <p:spPr bwMode="auto">
          <a:xfrm>
            <a:off x="228600" y="5569407"/>
            <a:ext cx="5486400" cy="602793"/>
          </a:xfrm>
          <a:prstGeom prst="rect">
            <a:avLst/>
          </a:prstGeom>
          <a:noFill/>
        </p:spPr>
      </p:pic>
    </p:spTree>
    <p:extLst>
      <p:ext uri="{BB962C8B-B14F-4D97-AF65-F5344CB8AC3E}">
        <p14:creationId xmlns:p14="http://schemas.microsoft.com/office/powerpoint/2010/main" val="26689540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Solar Opportunity  for Indian Railway’s</a:t>
            </a:r>
            <a:endParaRPr sz="3200" dirty="0">
              <a:latin typeface="Segoe UI Semibold" pitchFamily="34" charset="0"/>
              <a:ea typeface="Segoe UI Black" pitchFamily="34" charset="0"/>
              <a:cs typeface="Segoe UI Semibold" pitchFamily="34" charset="0"/>
            </a:endParaRPr>
          </a:p>
        </p:txBody>
      </p:sp>
      <p:sp>
        <p:nvSpPr>
          <p:cNvPr id="14" name="TextBox 13"/>
          <p:cNvSpPr txBox="1"/>
          <p:nvPr/>
        </p:nvSpPr>
        <p:spPr>
          <a:xfrm>
            <a:off x="380993" y="1431116"/>
            <a:ext cx="9220200" cy="772519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Total Number of Passenger Coaches </a:t>
            </a:r>
            <a:r>
              <a:rPr lang="en-US" sz="2000" dirty="0"/>
              <a:t>62,924 </a:t>
            </a:r>
            <a:r>
              <a:rPr lang="en-US" sz="2000" dirty="0" smtClean="0"/>
              <a:t>, Surface area per coach : 40 </a:t>
            </a:r>
            <a:r>
              <a:rPr lang="en-US" sz="2000" dirty="0" err="1" smtClean="0"/>
              <a:t>Sq</a:t>
            </a:r>
            <a:r>
              <a:rPr lang="en-US" sz="2000" dirty="0" smtClean="0"/>
              <a:t> Meter</a:t>
            </a:r>
          </a:p>
          <a:p>
            <a:pPr marL="742950" lvl="1" indent="-285750">
              <a:buFont typeface="Arial" panose="020B0604020202020204" pitchFamily="34" charset="0"/>
              <a:buChar char="•"/>
            </a:pPr>
            <a:r>
              <a:rPr lang="en-US" sz="2000" dirty="0"/>
              <a:t>T</a:t>
            </a:r>
            <a:r>
              <a:rPr lang="en-US" sz="2000" dirty="0" smtClean="0"/>
              <a:t>rain’s </a:t>
            </a:r>
            <a:r>
              <a:rPr lang="en-US" sz="2000" dirty="0"/>
              <a:t>roof top has a total surface area of 40 square </a:t>
            </a:r>
            <a:r>
              <a:rPr lang="en-US" sz="2000" dirty="0" smtClean="0"/>
              <a:t>meters. Which can be used to install over 6 kW Solar system.</a:t>
            </a:r>
          </a:p>
          <a:p>
            <a:pPr marL="742950" lvl="1" indent="-285750">
              <a:buFont typeface="Arial" panose="020B0604020202020204" pitchFamily="34" charset="0"/>
              <a:buChar char="•"/>
            </a:pPr>
            <a:r>
              <a:rPr lang="en-US" sz="2000" dirty="0" smtClean="0"/>
              <a:t>Total Potential over 380 MW which will produce around 570 Million Units of Electricity in a year to be consumed at generating point only.</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2" name="Picture 1" descr="t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48" y="4064806"/>
            <a:ext cx="3073039" cy="3073039"/>
          </a:xfrm>
          <a:prstGeom prst="rect">
            <a:avLst/>
          </a:prstGeom>
        </p:spPr>
      </p:pic>
      <p:pic>
        <p:nvPicPr>
          <p:cNvPr id="3" name="Picture 2" descr="trai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884" y="4064806"/>
            <a:ext cx="5467923" cy="3073039"/>
          </a:xfrm>
          <a:prstGeom prst="rect">
            <a:avLst/>
          </a:prstGeom>
        </p:spPr>
      </p:pic>
    </p:spTree>
    <p:extLst>
      <p:ext uri="{BB962C8B-B14F-4D97-AF65-F5344CB8AC3E}">
        <p14:creationId xmlns:p14="http://schemas.microsoft.com/office/powerpoint/2010/main" val="40685174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381000" y="5257800"/>
            <a:ext cx="2971800" cy="2209800"/>
          </a:xfrm>
          <a:prstGeom prst="rect">
            <a:avLst/>
          </a:prstGeom>
        </p:spPr>
        <p:txBody>
          <a:bodyPr wrap="square" lIns="0" tIns="0" rIns="0" bIns="0" rtlCol="0">
            <a:noAutofit/>
          </a:bodyPr>
          <a:lstStyle/>
          <a:p>
            <a:pPr marL="12700" marR="30667" algn="ctr">
              <a:lnSpc>
                <a:spcPts val="1560"/>
              </a:lnSpc>
              <a:spcBef>
                <a:spcPts val="78"/>
              </a:spcBef>
            </a:pPr>
            <a:r>
              <a:rPr lang="en-US" sz="1400" dirty="0" smtClean="0">
                <a:latin typeface="Segoe UI Light" pitchFamily="34" charset="0"/>
                <a:cs typeface="Segoe UI Light" pitchFamily="34" charset="0"/>
              </a:rPr>
              <a:t>Rays Experts has been awarded following Awards:</a:t>
            </a:r>
          </a:p>
          <a:p>
            <a:pPr marL="12700" marR="30667" algn="ctr">
              <a:lnSpc>
                <a:spcPts val="1560"/>
              </a:lnSpc>
              <a:spcBef>
                <a:spcPts val="78"/>
              </a:spcBef>
            </a:pPr>
            <a:endParaRPr lang="en-US" sz="1400" dirty="0" smtClean="0">
              <a:latin typeface="Segoe UI Light" pitchFamily="34" charset="0"/>
              <a:cs typeface="Segoe UI Light" pitchFamily="34" charset="0"/>
            </a:endParaRPr>
          </a:p>
          <a:p>
            <a:pPr marL="12700" marR="30667" algn="ctr">
              <a:lnSpc>
                <a:spcPts val="1560"/>
              </a:lnSpc>
              <a:spcBef>
                <a:spcPts val="78"/>
              </a:spcBef>
            </a:pPr>
            <a:r>
              <a:rPr lang="en-US" sz="1400" dirty="0" smtClean="0">
                <a:latin typeface="Segoe UI Light" pitchFamily="34" charset="0"/>
                <a:cs typeface="Segoe UI Light" pitchFamily="34" charset="0"/>
              </a:rPr>
              <a:t>Asian Power Award</a:t>
            </a:r>
          </a:p>
          <a:p>
            <a:pPr marL="12700" marR="30667" algn="ctr">
              <a:lnSpc>
                <a:spcPts val="1560"/>
              </a:lnSpc>
              <a:spcBef>
                <a:spcPts val="78"/>
              </a:spcBef>
            </a:pPr>
            <a:r>
              <a:rPr lang="en-US" sz="1400" dirty="0" smtClean="0">
                <a:latin typeface="Segoe UI Light" pitchFamily="34" charset="0"/>
                <a:cs typeface="Segoe UI Light" pitchFamily="34" charset="0"/>
              </a:rPr>
              <a:t>India Inc. Award</a:t>
            </a:r>
          </a:p>
          <a:p>
            <a:pPr marL="12700" marR="30667" algn="ctr">
              <a:lnSpc>
                <a:spcPts val="1560"/>
              </a:lnSpc>
              <a:spcBef>
                <a:spcPts val="78"/>
              </a:spcBef>
            </a:pPr>
            <a:r>
              <a:rPr lang="en-US" sz="1400" dirty="0" smtClean="0">
                <a:latin typeface="Segoe UI Light" pitchFamily="34" charset="0"/>
                <a:cs typeface="Segoe UI Light" pitchFamily="34" charset="0"/>
              </a:rPr>
              <a:t>Woman Entrepreneur of the Year</a:t>
            </a:r>
          </a:p>
          <a:p>
            <a:pPr marL="12700" marR="30667" algn="ctr">
              <a:lnSpc>
                <a:spcPts val="1560"/>
              </a:lnSpc>
              <a:spcBef>
                <a:spcPts val="78"/>
              </a:spcBef>
            </a:pPr>
            <a:r>
              <a:rPr lang="en-US" sz="1400" dirty="0" smtClean="0">
                <a:latin typeface="Segoe UI Light" pitchFamily="34" charset="0"/>
                <a:cs typeface="Segoe UI Light" pitchFamily="34" charset="0"/>
              </a:rPr>
              <a:t>Global Quality Award</a:t>
            </a:r>
          </a:p>
          <a:p>
            <a:pPr marL="12700" marR="30667" algn="ctr">
              <a:lnSpc>
                <a:spcPts val="1560"/>
              </a:lnSpc>
              <a:spcBef>
                <a:spcPts val="78"/>
              </a:spcBef>
            </a:pPr>
            <a:endParaRPr lang="en-US" sz="1400" dirty="0" smtClean="0">
              <a:latin typeface="Segoe UI Light" pitchFamily="34" charset="0"/>
              <a:cs typeface="Segoe UI Light" pitchFamily="34" charset="0"/>
            </a:endParaRPr>
          </a:p>
          <a:p>
            <a:pPr marL="12700" marR="30667" algn="ctr">
              <a:lnSpc>
                <a:spcPts val="1560"/>
              </a:lnSpc>
              <a:spcBef>
                <a:spcPts val="78"/>
              </a:spcBef>
            </a:pPr>
            <a:endParaRPr sz="1400" dirty="0">
              <a:latin typeface="Segoe UI Light" pitchFamily="34" charset="0"/>
              <a:cs typeface="Segoe UI Light" pitchFamily="34" charset="0"/>
            </a:endParaRPr>
          </a:p>
        </p:txBody>
      </p:sp>
      <p:pic>
        <p:nvPicPr>
          <p:cNvPr id="1026" name="Picture 2"/>
          <p:cNvPicPr>
            <a:picLocks noChangeAspect="1" noChangeArrowheads="1"/>
          </p:cNvPicPr>
          <p:nvPr/>
        </p:nvPicPr>
        <p:blipFill>
          <a:blip r:embed="rId2"/>
          <a:srcRect/>
          <a:stretch>
            <a:fillRect/>
          </a:stretch>
        </p:blipFill>
        <p:spPr bwMode="auto">
          <a:xfrm>
            <a:off x="609600" y="1752600"/>
            <a:ext cx="2438399" cy="3221183"/>
          </a:xfrm>
          <a:prstGeom prst="rect">
            <a:avLst/>
          </a:prstGeom>
          <a:noFill/>
          <a:ln w="9525">
            <a:noFill/>
            <a:miter lim="800000"/>
            <a:headEnd/>
            <a:tailEnd/>
          </a:ln>
          <a:effectLst/>
        </p:spPr>
      </p:pic>
      <p:pic>
        <p:nvPicPr>
          <p:cNvPr id="4098" name="Picture 2" descr="C:\Users\Audegn Design Labs\OneDrive\Work\Rays\PPT Dec2014\Rays News.jpg"/>
          <p:cNvPicPr>
            <a:picLocks noChangeAspect="1" noChangeArrowheads="1"/>
          </p:cNvPicPr>
          <p:nvPr/>
        </p:nvPicPr>
        <p:blipFill>
          <a:blip r:embed="rId3"/>
          <a:srcRect l="14750" r="31917"/>
          <a:stretch>
            <a:fillRect/>
          </a:stretch>
        </p:blipFill>
        <p:spPr bwMode="auto">
          <a:xfrm>
            <a:off x="3474720" y="1143000"/>
            <a:ext cx="6583680" cy="6172200"/>
          </a:xfrm>
          <a:prstGeom prst="rect">
            <a:avLst/>
          </a:prstGeom>
          <a:noFill/>
        </p:spPr>
      </p:pic>
      <p:sp>
        <p:nvSpPr>
          <p:cNvPr id="9"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Awards &amp; Recognition</a:t>
            </a:r>
            <a:endParaRPr sz="3200" dirty="0">
              <a:latin typeface="Segoe UI Semibold" pitchFamily="34" charset="0"/>
              <a:ea typeface="Segoe UI Black" pitchFamily="34" charset="0"/>
              <a:cs typeface="Segoe UI Semibold" pitchFamily="34" charset="0"/>
            </a:endParaRPr>
          </a:p>
        </p:txBody>
      </p:sp>
    </p:spTree>
    <p:extLst>
      <p:ext uri="{BB962C8B-B14F-4D97-AF65-F5344CB8AC3E}">
        <p14:creationId xmlns:p14="http://schemas.microsoft.com/office/powerpoint/2010/main" val="14135767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0" name="object 10"/>
          <p:cNvSpPr/>
          <p:nvPr/>
        </p:nvSpPr>
        <p:spPr>
          <a:xfrm>
            <a:off x="6324600" y="3962399"/>
            <a:ext cx="2897124" cy="2724912"/>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840733" y="1952116"/>
            <a:ext cx="5141771" cy="482599"/>
          </a:xfrm>
          <a:prstGeom prst="rect">
            <a:avLst/>
          </a:prstGeom>
        </p:spPr>
        <p:txBody>
          <a:bodyPr wrap="square" lIns="0" tIns="0" rIns="0" bIns="0" rtlCol="0">
            <a:noAutofit/>
          </a:bodyPr>
          <a:lstStyle/>
          <a:p>
            <a:pPr marL="12700">
              <a:lnSpc>
                <a:spcPts val="3800"/>
              </a:lnSpc>
              <a:spcBef>
                <a:spcPts val="190"/>
              </a:spcBef>
            </a:pPr>
            <a:r>
              <a:rPr lang="en-US" sz="2800" spc="-64" dirty="0" smtClean="0">
                <a:latin typeface="Times New Roman"/>
                <a:cs typeface="Times New Roman"/>
              </a:rPr>
              <a:t>We would be happy to discuss more:</a:t>
            </a:r>
            <a:endParaRPr sz="2800" dirty="0">
              <a:latin typeface="Times New Roman"/>
              <a:cs typeface="Times New Roman"/>
            </a:endParaRPr>
          </a:p>
        </p:txBody>
      </p:sp>
      <p:sp>
        <p:nvSpPr>
          <p:cNvPr id="5" name="object 5"/>
          <p:cNvSpPr txBox="1"/>
          <p:nvPr/>
        </p:nvSpPr>
        <p:spPr>
          <a:xfrm>
            <a:off x="840733" y="3459515"/>
            <a:ext cx="2919690" cy="380491"/>
          </a:xfrm>
          <a:prstGeom prst="rect">
            <a:avLst/>
          </a:prstGeom>
        </p:spPr>
        <p:txBody>
          <a:bodyPr wrap="square" lIns="0" tIns="0" rIns="0" bIns="0" rtlCol="0">
            <a:noAutofit/>
          </a:bodyPr>
          <a:lstStyle/>
          <a:p>
            <a:pPr marL="12700">
              <a:lnSpc>
                <a:spcPts val="2995"/>
              </a:lnSpc>
              <a:spcBef>
                <a:spcPts val="149"/>
              </a:spcBef>
            </a:pPr>
            <a:r>
              <a:rPr sz="2800" spc="0" dirty="0" smtClean="0">
                <a:solidFill>
                  <a:srgbClr val="6BB52E"/>
                </a:solidFill>
                <a:latin typeface="Times New Roman"/>
                <a:cs typeface="Times New Roman"/>
              </a:rPr>
              <a:t>Cor</a:t>
            </a:r>
            <a:r>
              <a:rPr sz="2800" spc="5" dirty="0" smtClean="0">
                <a:solidFill>
                  <a:srgbClr val="6BB52E"/>
                </a:solidFill>
                <a:latin typeface="Times New Roman"/>
                <a:cs typeface="Times New Roman"/>
              </a:rPr>
              <a:t>p</a:t>
            </a:r>
            <a:r>
              <a:rPr sz="2800" spc="0" dirty="0" smtClean="0">
                <a:solidFill>
                  <a:srgbClr val="6BB52E"/>
                </a:solidFill>
                <a:latin typeface="Times New Roman"/>
                <a:cs typeface="Times New Roman"/>
              </a:rPr>
              <a:t>o</a:t>
            </a:r>
            <a:r>
              <a:rPr sz="2800" spc="-28" dirty="0" smtClean="0">
                <a:solidFill>
                  <a:srgbClr val="6BB52E"/>
                </a:solidFill>
                <a:latin typeface="Times New Roman"/>
                <a:cs typeface="Times New Roman"/>
              </a:rPr>
              <a:t>r</a:t>
            </a:r>
            <a:r>
              <a:rPr sz="2800" spc="5" dirty="0" smtClean="0">
                <a:solidFill>
                  <a:srgbClr val="6BB52E"/>
                </a:solidFill>
                <a:latin typeface="Times New Roman"/>
                <a:cs typeface="Times New Roman"/>
              </a:rPr>
              <a:t>a</a:t>
            </a:r>
            <a:r>
              <a:rPr sz="2800" spc="0" dirty="0" smtClean="0">
                <a:solidFill>
                  <a:srgbClr val="6BB52E"/>
                </a:solidFill>
                <a:latin typeface="Times New Roman"/>
                <a:cs typeface="Times New Roman"/>
              </a:rPr>
              <a:t>te</a:t>
            </a:r>
            <a:r>
              <a:rPr sz="2800" spc="-147" dirty="0" smtClean="0">
                <a:solidFill>
                  <a:srgbClr val="6BB52E"/>
                </a:solidFill>
                <a:latin typeface="Times New Roman"/>
                <a:cs typeface="Times New Roman"/>
              </a:rPr>
              <a:t> </a:t>
            </a:r>
            <a:r>
              <a:rPr sz="2800" spc="-4" dirty="0" smtClean="0">
                <a:solidFill>
                  <a:srgbClr val="6BB52E"/>
                </a:solidFill>
                <a:latin typeface="Times New Roman"/>
                <a:cs typeface="Times New Roman"/>
              </a:rPr>
              <a:t>Offic</a:t>
            </a:r>
            <a:r>
              <a:rPr sz="2800" spc="4" dirty="0" smtClean="0">
                <a:solidFill>
                  <a:srgbClr val="6BB52E"/>
                </a:solidFill>
                <a:latin typeface="Times New Roman"/>
                <a:cs typeface="Times New Roman"/>
              </a:rPr>
              <a:t>e</a:t>
            </a:r>
            <a:r>
              <a:rPr sz="2800" spc="0" dirty="0" smtClean="0">
                <a:solidFill>
                  <a:srgbClr val="6BB52E"/>
                </a:solidFill>
                <a:latin typeface="Times New Roman"/>
                <a:cs typeface="Times New Roman"/>
              </a:rPr>
              <a:t>:</a:t>
            </a:r>
            <a:endParaRPr sz="2800" dirty="0">
              <a:latin typeface="Times New Roman"/>
              <a:cs typeface="Times New Roman"/>
            </a:endParaRPr>
          </a:p>
        </p:txBody>
      </p:sp>
      <p:sp>
        <p:nvSpPr>
          <p:cNvPr id="4" name="object 4"/>
          <p:cNvSpPr txBox="1"/>
          <p:nvPr/>
        </p:nvSpPr>
        <p:spPr>
          <a:xfrm>
            <a:off x="840733" y="4038600"/>
            <a:ext cx="4112267" cy="152400"/>
          </a:xfrm>
          <a:prstGeom prst="rect">
            <a:avLst/>
          </a:prstGeom>
        </p:spPr>
        <p:txBody>
          <a:bodyPr wrap="square" lIns="0" tIns="0" rIns="0" bIns="0" rtlCol="0">
            <a:noAutofit/>
          </a:bodyPr>
          <a:lstStyle/>
          <a:p>
            <a:pPr marL="12700">
              <a:lnSpc>
                <a:spcPts val="1560"/>
              </a:lnSpc>
              <a:spcBef>
                <a:spcPts val="78"/>
              </a:spcBef>
            </a:pPr>
            <a:r>
              <a:rPr lang="en-US" sz="1600" spc="0" dirty="0" smtClean="0">
                <a:latin typeface="Times New Roman"/>
                <a:cs typeface="Times New Roman"/>
              </a:rPr>
              <a:t>Unit No. 124-125-126, D-4, Rectangle One, District Center </a:t>
            </a:r>
            <a:r>
              <a:rPr lang="en-US" sz="1600" spc="0" dirty="0" err="1" smtClean="0">
                <a:latin typeface="Times New Roman"/>
                <a:cs typeface="Times New Roman"/>
              </a:rPr>
              <a:t>Saket</a:t>
            </a:r>
            <a:r>
              <a:rPr lang="en-US" sz="1600" spc="0" dirty="0" smtClean="0">
                <a:latin typeface="Times New Roman"/>
                <a:cs typeface="Times New Roman"/>
              </a:rPr>
              <a:t>, </a:t>
            </a:r>
            <a:r>
              <a:rPr lang="en-US" sz="1600" dirty="0" smtClean="0">
                <a:latin typeface="Times New Roman"/>
                <a:cs typeface="Times New Roman"/>
              </a:rPr>
              <a:t>New Delhi - 110017</a:t>
            </a:r>
            <a:endParaRPr sz="1600" dirty="0">
              <a:latin typeface="Times New Roman"/>
              <a:cs typeface="Times New Roman"/>
            </a:endParaRPr>
          </a:p>
        </p:txBody>
      </p:sp>
      <p:sp>
        <p:nvSpPr>
          <p:cNvPr id="3" name="object 3"/>
          <p:cNvSpPr txBox="1"/>
          <p:nvPr/>
        </p:nvSpPr>
        <p:spPr>
          <a:xfrm>
            <a:off x="838200" y="4572000"/>
            <a:ext cx="4192750" cy="767968"/>
          </a:xfrm>
          <a:prstGeom prst="rect">
            <a:avLst/>
          </a:prstGeom>
        </p:spPr>
        <p:txBody>
          <a:bodyPr wrap="square" lIns="0" tIns="0" rIns="0" bIns="0" rtlCol="0">
            <a:noAutofit/>
          </a:bodyPr>
          <a:lstStyle/>
          <a:p>
            <a:pPr marL="12700" marR="30403">
              <a:lnSpc>
                <a:spcPts val="3005"/>
              </a:lnSpc>
              <a:spcBef>
                <a:spcPts val="150"/>
              </a:spcBef>
            </a:pPr>
            <a:r>
              <a:rPr lang="en-US" sz="2800" spc="-5" dirty="0" err="1" smtClean="0">
                <a:solidFill>
                  <a:srgbClr val="6BB52E"/>
                </a:solidFill>
                <a:latin typeface="Times New Roman"/>
                <a:cs typeface="Times New Roman"/>
              </a:rPr>
              <a:t>Jaipur</a:t>
            </a:r>
            <a:r>
              <a:rPr sz="2800" spc="-252" smtClean="0">
                <a:solidFill>
                  <a:srgbClr val="6BB52E"/>
                </a:solidFill>
                <a:latin typeface="Times New Roman"/>
                <a:cs typeface="Times New Roman"/>
              </a:rPr>
              <a:t> </a:t>
            </a:r>
            <a:r>
              <a:rPr sz="2800" spc="-5" smtClean="0">
                <a:solidFill>
                  <a:srgbClr val="6BB52E"/>
                </a:solidFill>
                <a:latin typeface="Times New Roman"/>
                <a:cs typeface="Times New Roman"/>
              </a:rPr>
              <a:t>Offic</a:t>
            </a:r>
            <a:r>
              <a:rPr sz="2800" spc="5" smtClean="0">
                <a:solidFill>
                  <a:srgbClr val="6BB52E"/>
                </a:solidFill>
                <a:latin typeface="Times New Roman"/>
                <a:cs typeface="Times New Roman"/>
              </a:rPr>
              <a:t>e</a:t>
            </a:r>
            <a:r>
              <a:rPr sz="2800" spc="0" smtClean="0">
                <a:solidFill>
                  <a:srgbClr val="6BB52E"/>
                </a:solidFill>
                <a:latin typeface="Times New Roman"/>
                <a:cs typeface="Times New Roman"/>
              </a:rPr>
              <a:t>s:</a:t>
            </a:r>
            <a:endParaRPr sz="2800">
              <a:latin typeface="Times New Roman"/>
              <a:cs typeface="Times New Roman"/>
            </a:endParaRPr>
          </a:p>
          <a:p>
            <a:pPr marL="12700">
              <a:lnSpc>
                <a:spcPct val="95825"/>
              </a:lnSpc>
              <a:spcBef>
                <a:spcPts val="1014"/>
              </a:spcBef>
            </a:pPr>
            <a:r>
              <a:rPr lang="en-US" sz="1600" dirty="0" smtClean="0">
                <a:latin typeface="Times New Roman"/>
                <a:cs typeface="Times New Roman"/>
              </a:rPr>
              <a:t>P-25, </a:t>
            </a:r>
            <a:r>
              <a:rPr lang="en-US" sz="1600" dirty="0" err="1" smtClean="0">
                <a:latin typeface="Times New Roman"/>
                <a:cs typeface="Times New Roman"/>
              </a:rPr>
              <a:t>Pinaki</a:t>
            </a:r>
            <a:r>
              <a:rPr lang="en-US" sz="1600" dirty="0" smtClean="0">
                <a:latin typeface="Times New Roman"/>
                <a:cs typeface="Times New Roman"/>
              </a:rPr>
              <a:t> House, </a:t>
            </a:r>
            <a:r>
              <a:rPr lang="en-US" sz="1600" dirty="0" err="1" smtClean="0">
                <a:latin typeface="Times New Roman"/>
                <a:cs typeface="Times New Roman"/>
              </a:rPr>
              <a:t>Yudhistir</a:t>
            </a:r>
            <a:r>
              <a:rPr lang="en-US" sz="1600" dirty="0" smtClean="0">
                <a:latin typeface="Times New Roman"/>
                <a:cs typeface="Times New Roman"/>
              </a:rPr>
              <a:t> </a:t>
            </a:r>
            <a:r>
              <a:rPr lang="en-US" sz="1600" dirty="0" err="1" smtClean="0">
                <a:latin typeface="Times New Roman"/>
                <a:cs typeface="Times New Roman"/>
              </a:rPr>
              <a:t>Marg</a:t>
            </a:r>
            <a:r>
              <a:rPr lang="en-US" sz="1600" dirty="0" smtClean="0">
                <a:latin typeface="Times New Roman"/>
                <a:cs typeface="Times New Roman"/>
              </a:rPr>
              <a:t>, C-Scheme, </a:t>
            </a:r>
            <a:r>
              <a:rPr lang="en-US" sz="1600" dirty="0" err="1" smtClean="0">
                <a:latin typeface="Times New Roman"/>
                <a:cs typeface="Times New Roman"/>
              </a:rPr>
              <a:t>Jaipur</a:t>
            </a:r>
            <a:r>
              <a:rPr lang="en-US" sz="1600" dirty="0" smtClean="0">
                <a:latin typeface="Times New Roman"/>
                <a:cs typeface="Times New Roman"/>
              </a:rPr>
              <a:t> - 302019</a:t>
            </a:r>
          </a:p>
          <a:p>
            <a:pPr marL="12700">
              <a:lnSpc>
                <a:spcPct val="95825"/>
              </a:lnSpc>
              <a:spcBef>
                <a:spcPts val="1014"/>
              </a:spcBef>
            </a:pPr>
            <a:endParaRPr sz="1600">
              <a:latin typeface="Times New Roman"/>
              <a:cs typeface="Times New Roman"/>
            </a:endParaRPr>
          </a:p>
        </p:txBody>
      </p:sp>
      <p:sp>
        <p:nvSpPr>
          <p:cNvPr id="2" name="object 2"/>
          <p:cNvSpPr txBox="1"/>
          <p:nvPr/>
        </p:nvSpPr>
        <p:spPr>
          <a:xfrm>
            <a:off x="838200" y="5715000"/>
            <a:ext cx="2718496" cy="715771"/>
          </a:xfrm>
          <a:prstGeom prst="rect">
            <a:avLst/>
          </a:prstGeom>
        </p:spPr>
        <p:txBody>
          <a:bodyPr wrap="square" lIns="0" tIns="0" rIns="0" bIns="0" rtlCol="0">
            <a:noAutofit/>
          </a:bodyPr>
          <a:lstStyle/>
          <a:p>
            <a:pPr marL="12700" marR="35049">
              <a:lnSpc>
                <a:spcPts val="1760"/>
              </a:lnSpc>
              <a:spcBef>
                <a:spcPts val="88"/>
              </a:spcBef>
            </a:pPr>
            <a:r>
              <a:rPr sz="1600" spc="-19" dirty="0" smtClean="0">
                <a:latin typeface="Times New Roman"/>
                <a:cs typeface="Times New Roman"/>
              </a:rPr>
              <a:t>W</a:t>
            </a:r>
            <a:r>
              <a:rPr sz="1600" spc="4" dirty="0" smtClean="0">
                <a:latin typeface="Times New Roman"/>
                <a:cs typeface="Times New Roman"/>
              </a:rPr>
              <a:t>e</a:t>
            </a:r>
            <a:r>
              <a:rPr sz="1600" spc="0" dirty="0" smtClean="0">
                <a:latin typeface="Times New Roman"/>
                <a:cs typeface="Times New Roman"/>
              </a:rPr>
              <a:t>b</a:t>
            </a:r>
            <a:r>
              <a:rPr sz="1600" spc="209" dirty="0" smtClean="0">
                <a:latin typeface="Times New Roman"/>
                <a:cs typeface="Times New Roman"/>
              </a:rPr>
              <a:t> </a:t>
            </a:r>
            <a:r>
              <a:rPr sz="1600" spc="0" dirty="0" smtClean="0">
                <a:latin typeface="Times New Roman"/>
                <a:cs typeface="Times New Roman"/>
              </a:rPr>
              <a:t>:</a:t>
            </a:r>
            <a:r>
              <a:rPr sz="1600" spc="-139" dirty="0" smtClean="0">
                <a:latin typeface="Times New Roman"/>
                <a:cs typeface="Times New Roman"/>
              </a:rPr>
              <a:t> </a:t>
            </a:r>
            <a:r>
              <a:rPr sz="1600" spc="0" dirty="0" smtClean="0">
                <a:latin typeface="Times New Roman"/>
                <a:cs typeface="Times New Roman"/>
                <a:hlinkClick r:id="rId3"/>
              </a:rPr>
              <a:t>ww</a:t>
            </a:r>
            <a:r>
              <a:rPr sz="1600" spc="-44" dirty="0" smtClean="0">
                <a:latin typeface="Times New Roman"/>
                <a:cs typeface="Times New Roman"/>
                <a:hlinkClick r:id="rId3"/>
              </a:rPr>
              <a:t>w</a:t>
            </a:r>
            <a:r>
              <a:rPr sz="1600" spc="0" dirty="0" smtClean="0">
                <a:latin typeface="Times New Roman"/>
                <a:cs typeface="Times New Roman"/>
                <a:hlinkClick r:id="rId3"/>
              </a:rPr>
              <a:t>.</a:t>
            </a:r>
            <a:r>
              <a:rPr sz="1600" spc="-29" dirty="0" smtClean="0">
                <a:latin typeface="Times New Roman"/>
                <a:cs typeface="Times New Roman"/>
                <a:hlinkClick r:id="rId3"/>
              </a:rPr>
              <a:t>ra</a:t>
            </a:r>
            <a:r>
              <a:rPr sz="1600" spc="0" dirty="0" smtClean="0">
                <a:latin typeface="Times New Roman"/>
                <a:cs typeface="Times New Roman"/>
                <a:hlinkClick r:id="rId3"/>
              </a:rPr>
              <a:t>y</a:t>
            </a:r>
            <a:r>
              <a:rPr sz="1600" spc="4" dirty="0" smtClean="0">
                <a:latin typeface="Times New Roman"/>
                <a:cs typeface="Times New Roman"/>
                <a:hlinkClick r:id="rId3"/>
              </a:rPr>
              <a:t>s</a:t>
            </a:r>
            <a:r>
              <a:rPr sz="1600" spc="-44" dirty="0" smtClean="0">
                <a:latin typeface="Times New Roman"/>
                <a:cs typeface="Times New Roman"/>
                <a:hlinkClick r:id="rId3"/>
              </a:rPr>
              <a:t>e</a:t>
            </a:r>
            <a:r>
              <a:rPr sz="1600" spc="9" dirty="0" smtClean="0">
                <a:latin typeface="Times New Roman"/>
                <a:cs typeface="Times New Roman"/>
                <a:hlinkClick r:id="rId3"/>
              </a:rPr>
              <a:t>x</a:t>
            </a:r>
            <a:r>
              <a:rPr sz="1600" spc="-4" dirty="0" smtClean="0">
                <a:latin typeface="Times New Roman"/>
                <a:cs typeface="Times New Roman"/>
                <a:hlinkClick r:id="rId3"/>
              </a:rPr>
              <a:t>p</a:t>
            </a:r>
            <a:r>
              <a:rPr sz="1600" spc="4" dirty="0" smtClean="0">
                <a:latin typeface="Times New Roman"/>
                <a:cs typeface="Times New Roman"/>
                <a:hlinkClick r:id="rId3"/>
              </a:rPr>
              <a:t>erts</a:t>
            </a:r>
            <a:r>
              <a:rPr sz="1600" spc="0" dirty="0" smtClean="0">
                <a:latin typeface="Times New Roman"/>
                <a:cs typeface="Times New Roman"/>
                <a:hlinkClick r:id="rId3"/>
              </a:rPr>
              <a:t>.c</a:t>
            </a:r>
            <a:r>
              <a:rPr sz="1600" spc="14" dirty="0" smtClean="0">
                <a:latin typeface="Times New Roman"/>
                <a:cs typeface="Times New Roman"/>
                <a:hlinkClick r:id="rId3"/>
              </a:rPr>
              <a:t>o</a:t>
            </a:r>
            <a:r>
              <a:rPr sz="1600" spc="0" dirty="0" smtClean="0">
                <a:latin typeface="Times New Roman"/>
                <a:cs typeface="Times New Roman"/>
                <a:hlinkClick r:id="rId3"/>
              </a:rPr>
              <a:t>m</a:t>
            </a:r>
            <a:endParaRPr sz="1600">
              <a:latin typeface="Times New Roman"/>
              <a:cs typeface="Times New Roman"/>
            </a:endParaRPr>
          </a:p>
          <a:p>
            <a:pPr marL="12700">
              <a:lnSpc>
                <a:spcPct val="95825"/>
              </a:lnSpc>
            </a:pPr>
            <a:r>
              <a:rPr sz="1600" spc="0" dirty="0" smtClean="0">
                <a:latin typeface="Times New Roman"/>
                <a:cs typeface="Times New Roman"/>
              </a:rPr>
              <a:t>E-m</a:t>
            </a:r>
            <a:r>
              <a:rPr sz="1600" spc="-4" dirty="0" smtClean="0">
                <a:latin typeface="Times New Roman"/>
                <a:cs typeface="Times New Roman"/>
              </a:rPr>
              <a:t>a</a:t>
            </a:r>
            <a:r>
              <a:rPr sz="1600" spc="0" dirty="0" smtClean="0">
                <a:latin typeface="Times New Roman"/>
                <a:cs typeface="Times New Roman"/>
              </a:rPr>
              <a:t>il</a:t>
            </a:r>
            <a:r>
              <a:rPr sz="1600" spc="-27" dirty="0" smtClean="0">
                <a:latin typeface="Times New Roman"/>
                <a:cs typeface="Times New Roman"/>
              </a:rPr>
              <a:t> </a:t>
            </a:r>
            <a:r>
              <a:rPr sz="1600" spc="0" dirty="0" smtClean="0">
                <a:latin typeface="Times New Roman"/>
                <a:cs typeface="Times New Roman"/>
              </a:rPr>
              <a:t>:</a:t>
            </a:r>
            <a:r>
              <a:rPr sz="1600" spc="-139" dirty="0" smtClean="0">
                <a:latin typeface="Times New Roman"/>
                <a:cs typeface="Times New Roman"/>
              </a:rPr>
              <a:t> </a:t>
            </a:r>
            <a:r>
              <a:rPr sz="1600" spc="0" dirty="0" smtClean="0">
                <a:latin typeface="Times New Roman"/>
                <a:cs typeface="Times New Roman"/>
                <a:hlinkClick r:id="rId4"/>
              </a:rPr>
              <a:t>info</a:t>
            </a:r>
            <a:r>
              <a:rPr sz="1600" spc="-4" dirty="0" smtClean="0">
                <a:latin typeface="Times New Roman"/>
                <a:cs typeface="Times New Roman"/>
                <a:hlinkClick r:id="rId4"/>
              </a:rPr>
              <a:t>@</a:t>
            </a:r>
            <a:r>
              <a:rPr sz="1600" spc="-29" dirty="0" smtClean="0">
                <a:latin typeface="Times New Roman"/>
                <a:cs typeface="Times New Roman"/>
                <a:hlinkClick r:id="rId4"/>
              </a:rPr>
              <a:t>ra</a:t>
            </a:r>
            <a:r>
              <a:rPr sz="1600" spc="0" dirty="0" smtClean="0">
                <a:latin typeface="Times New Roman"/>
                <a:cs typeface="Times New Roman"/>
                <a:hlinkClick r:id="rId4"/>
              </a:rPr>
              <a:t>y</a:t>
            </a:r>
            <a:r>
              <a:rPr sz="1600" spc="4" dirty="0" smtClean="0">
                <a:latin typeface="Times New Roman"/>
                <a:cs typeface="Times New Roman"/>
                <a:hlinkClick r:id="rId4"/>
              </a:rPr>
              <a:t>s</a:t>
            </a:r>
            <a:r>
              <a:rPr sz="1600" spc="-44" dirty="0" smtClean="0">
                <a:latin typeface="Times New Roman"/>
                <a:cs typeface="Times New Roman"/>
                <a:hlinkClick r:id="rId4"/>
              </a:rPr>
              <a:t>e</a:t>
            </a:r>
            <a:r>
              <a:rPr sz="1600" spc="0" dirty="0" smtClean="0">
                <a:latin typeface="Times New Roman"/>
                <a:cs typeface="Times New Roman"/>
                <a:hlinkClick r:id="rId4"/>
              </a:rPr>
              <a:t>x</a:t>
            </a:r>
            <a:r>
              <a:rPr sz="1600" spc="-4" dirty="0" smtClean="0">
                <a:latin typeface="Times New Roman"/>
                <a:cs typeface="Times New Roman"/>
                <a:hlinkClick r:id="rId4"/>
              </a:rPr>
              <a:t>p</a:t>
            </a:r>
            <a:r>
              <a:rPr sz="1600" spc="4" dirty="0" smtClean="0">
                <a:latin typeface="Times New Roman"/>
                <a:cs typeface="Times New Roman"/>
                <a:hlinkClick r:id="rId4"/>
              </a:rPr>
              <a:t>er</a:t>
            </a:r>
            <a:r>
              <a:rPr sz="1600" spc="14" dirty="0" smtClean="0">
                <a:latin typeface="Times New Roman"/>
                <a:cs typeface="Times New Roman"/>
                <a:hlinkClick r:id="rId4"/>
              </a:rPr>
              <a:t>t</a:t>
            </a:r>
            <a:r>
              <a:rPr sz="1600" spc="4" dirty="0" smtClean="0">
                <a:latin typeface="Times New Roman"/>
                <a:cs typeface="Times New Roman"/>
                <a:hlinkClick r:id="rId4"/>
              </a:rPr>
              <a:t>s</a:t>
            </a:r>
            <a:r>
              <a:rPr sz="1600" spc="0" dirty="0" smtClean="0">
                <a:latin typeface="Times New Roman"/>
                <a:cs typeface="Times New Roman"/>
                <a:hlinkClick r:id="rId4"/>
              </a:rPr>
              <a:t>.c</a:t>
            </a:r>
            <a:r>
              <a:rPr sz="1600" spc="14" dirty="0" smtClean="0">
                <a:latin typeface="Times New Roman"/>
                <a:cs typeface="Times New Roman"/>
                <a:hlinkClick r:id="rId4"/>
              </a:rPr>
              <a:t>o</a:t>
            </a:r>
            <a:r>
              <a:rPr sz="1600" spc="0" dirty="0" smtClean="0">
                <a:latin typeface="Times New Roman"/>
                <a:cs typeface="Times New Roman"/>
                <a:hlinkClick r:id="rId4"/>
              </a:rPr>
              <a:t>m</a:t>
            </a:r>
            <a:endParaRPr sz="1600">
              <a:latin typeface="Times New Roman"/>
              <a:cs typeface="Times New Roman"/>
            </a:endParaRPr>
          </a:p>
          <a:p>
            <a:pPr marL="12700" marR="35049">
              <a:lnSpc>
                <a:spcPct val="95825"/>
              </a:lnSpc>
              <a:spcBef>
                <a:spcPts val="80"/>
              </a:spcBef>
            </a:pPr>
            <a:r>
              <a:rPr sz="1600" spc="-4" dirty="0" smtClean="0">
                <a:latin typeface="Times New Roman"/>
                <a:cs typeface="Times New Roman"/>
              </a:rPr>
              <a:t>P</a:t>
            </a:r>
            <a:r>
              <a:rPr sz="1600" spc="0" dirty="0" smtClean="0">
                <a:latin typeface="Times New Roman"/>
                <a:cs typeface="Times New Roman"/>
              </a:rPr>
              <a:t>hon</a:t>
            </a:r>
            <a:r>
              <a:rPr sz="1600" spc="4" dirty="0" smtClean="0">
                <a:latin typeface="Times New Roman"/>
                <a:cs typeface="Times New Roman"/>
              </a:rPr>
              <a:t>e</a:t>
            </a:r>
            <a:r>
              <a:rPr sz="1600" spc="0" dirty="0" smtClean="0">
                <a:latin typeface="Times New Roman"/>
                <a:cs typeface="Times New Roman"/>
              </a:rPr>
              <a:t>:</a:t>
            </a:r>
            <a:r>
              <a:rPr sz="1600" spc="291" dirty="0" smtClean="0">
                <a:latin typeface="Times New Roman"/>
                <a:cs typeface="Times New Roman"/>
              </a:rPr>
              <a:t> </a:t>
            </a:r>
            <a:r>
              <a:rPr sz="1400" spc="0" dirty="0" smtClean="0">
                <a:latin typeface="Times New Roman"/>
                <a:cs typeface="Times New Roman"/>
              </a:rPr>
              <a:t>:</a:t>
            </a:r>
            <a:r>
              <a:rPr sz="1400" spc="-114" dirty="0" smtClean="0">
                <a:latin typeface="Times New Roman"/>
                <a:cs typeface="Times New Roman"/>
              </a:rPr>
              <a:t> </a:t>
            </a:r>
            <a:r>
              <a:rPr sz="1400" spc="0" smtClean="0">
                <a:latin typeface="Times New Roman"/>
                <a:cs typeface="Times New Roman"/>
              </a:rPr>
              <a:t>+91</a:t>
            </a:r>
            <a:r>
              <a:rPr sz="1400" spc="4" smtClean="0">
                <a:latin typeface="Times New Roman"/>
                <a:cs typeface="Times New Roman"/>
              </a:rPr>
              <a:t>-</a:t>
            </a:r>
            <a:r>
              <a:rPr sz="1400" spc="0" smtClean="0">
                <a:latin typeface="Times New Roman"/>
                <a:cs typeface="Times New Roman"/>
              </a:rPr>
              <a:t>1</a:t>
            </a:r>
            <a:r>
              <a:rPr lang="en-US" sz="1400" spc="0" dirty="0" smtClean="0">
                <a:latin typeface="Times New Roman"/>
                <a:cs typeface="Times New Roman"/>
              </a:rPr>
              <a:t>24</a:t>
            </a:r>
            <a:r>
              <a:rPr sz="1400" spc="4" smtClean="0">
                <a:latin typeface="Times New Roman"/>
                <a:cs typeface="Times New Roman"/>
              </a:rPr>
              <a:t>-</a:t>
            </a:r>
            <a:r>
              <a:rPr lang="en-US" sz="1400" spc="4" dirty="0" smtClean="0">
                <a:latin typeface="Times New Roman"/>
                <a:cs typeface="Times New Roman"/>
              </a:rPr>
              <a:t>6637940</a:t>
            </a:r>
            <a:endParaRPr sz="1400">
              <a:latin typeface="Times New Roman"/>
              <a:cs typeface="Times New Roman"/>
            </a:endParaRPr>
          </a:p>
        </p:txBody>
      </p:sp>
      <p:sp>
        <p:nvSpPr>
          <p:cNvPr id="13"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Reach Us</a:t>
            </a:r>
            <a:endParaRPr sz="3200" dirty="0">
              <a:latin typeface="Segoe UI Semibold" pitchFamily="34" charset="0"/>
              <a:ea typeface="Segoe UI Black" pitchFamily="34" charset="0"/>
              <a:cs typeface="Segoe UI Semibold" pitchFamily="34" charset="0"/>
            </a:endParaRPr>
          </a:p>
        </p:txBody>
      </p:sp>
    </p:spTree>
    <p:extLst>
      <p:ext uri="{BB962C8B-B14F-4D97-AF65-F5344CB8AC3E}">
        <p14:creationId xmlns:p14="http://schemas.microsoft.com/office/powerpoint/2010/main" val="17018203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Solar Opportunity  for Indian Railway’s</a:t>
            </a:r>
            <a:endParaRPr sz="3200" dirty="0">
              <a:latin typeface="Segoe UI Semibold" pitchFamily="34" charset="0"/>
              <a:ea typeface="Segoe UI Black" pitchFamily="34" charset="0"/>
              <a:cs typeface="Segoe UI Semibold" pitchFamily="34" charset="0"/>
            </a:endParaRPr>
          </a:p>
        </p:txBody>
      </p:sp>
      <p:sp>
        <p:nvSpPr>
          <p:cNvPr id="14" name="TextBox 13"/>
          <p:cNvSpPr txBox="1"/>
          <p:nvPr/>
        </p:nvSpPr>
        <p:spPr>
          <a:xfrm>
            <a:off x="380993" y="1431116"/>
            <a:ext cx="9220200" cy="3847207"/>
          </a:xfrm>
          <a:prstGeom prst="rect">
            <a:avLst/>
          </a:prstGeom>
          <a:noFill/>
        </p:spPr>
        <p:txBody>
          <a:bodyPr wrap="square" rtlCol="0">
            <a:spAutoFit/>
          </a:bodyPr>
          <a:lstStyle/>
          <a:p>
            <a:pPr marL="285750" indent="-285750">
              <a:buFont typeface="Arial" panose="020B0604020202020204" pitchFamily="34" charset="0"/>
              <a:buChar char="•"/>
            </a:pPr>
            <a:r>
              <a:rPr lang="en-US" sz="2400" dirty="0"/>
              <a:t>Total number of Railway Station are 8000, which can easily install over 800 MW of Solar </a:t>
            </a:r>
            <a:r>
              <a:rPr lang="en-US" sz="2400" dirty="0" smtClean="0"/>
              <a:t>Power </a:t>
            </a:r>
            <a:r>
              <a:rPr lang="en-US" sz="2400" dirty="0"/>
              <a:t>Plants</a:t>
            </a:r>
          </a:p>
          <a:p>
            <a:pPr marL="285750" indent="-285750">
              <a:buFont typeface="Arial" panose="020B0604020202020204" pitchFamily="34" charset="0"/>
              <a:buChar char="•"/>
            </a:pPr>
            <a:r>
              <a:rPr lang="en-US" sz="2400" dirty="0"/>
              <a:t>Railways Crossings : 18785 manned and 11563 unmanned level crossings can be made self sufficient using solar and storage systems </a:t>
            </a:r>
          </a:p>
          <a:p>
            <a:pPr marL="285750" indent="-285750">
              <a:buFont typeface="Arial" panose="020B0604020202020204" pitchFamily="34" charset="0"/>
              <a:buChar char="•"/>
            </a:pPr>
            <a:r>
              <a:rPr lang="en-US" sz="2400" dirty="0" smtClean="0"/>
              <a:t>Warehouse </a:t>
            </a:r>
            <a:r>
              <a:rPr lang="en-US" sz="2400" dirty="0"/>
              <a:t>: Indian Railway Maintains large number of warehouse which can be utilized for electricity generation</a:t>
            </a:r>
          </a:p>
          <a:p>
            <a:endParaRPr lang="en-US" sz="24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3" name="Picture 2" descr="crossin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3" y="3841582"/>
            <a:ext cx="5533821" cy="3218651"/>
          </a:xfrm>
          <a:prstGeom prst="rect">
            <a:avLst/>
          </a:prstGeom>
        </p:spPr>
      </p:pic>
      <p:pic>
        <p:nvPicPr>
          <p:cNvPr id="5" name="Picture 4" descr="Crossing PV.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149" y="3841581"/>
            <a:ext cx="4297065" cy="3218651"/>
          </a:xfrm>
          <a:prstGeom prst="rect">
            <a:avLst/>
          </a:prstGeom>
        </p:spPr>
      </p:pic>
    </p:spTree>
    <p:extLst>
      <p:ext uri="{BB962C8B-B14F-4D97-AF65-F5344CB8AC3E}">
        <p14:creationId xmlns:p14="http://schemas.microsoft.com/office/powerpoint/2010/main" val="20630540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Solar Opportunity  for Indian Railway’s</a:t>
            </a:r>
            <a:endParaRPr sz="3200" dirty="0">
              <a:latin typeface="Segoe UI Semibold" pitchFamily="34" charset="0"/>
              <a:ea typeface="Segoe UI Black" pitchFamily="34" charset="0"/>
              <a:cs typeface="Segoe UI Semibold" pitchFamily="34" charset="0"/>
            </a:endParaRPr>
          </a:p>
        </p:txBody>
      </p:sp>
      <p:sp>
        <p:nvSpPr>
          <p:cNvPr id="14" name="TextBox 13"/>
          <p:cNvSpPr txBox="1"/>
          <p:nvPr/>
        </p:nvSpPr>
        <p:spPr>
          <a:xfrm>
            <a:off x="380993" y="1196624"/>
            <a:ext cx="9220200" cy="4216539"/>
          </a:xfrm>
          <a:prstGeom prst="rect">
            <a:avLst/>
          </a:prstGeom>
          <a:noFill/>
        </p:spPr>
        <p:txBody>
          <a:bodyPr wrap="square" rtlCol="0">
            <a:spAutoFit/>
          </a:bodyPr>
          <a:lstStyle/>
          <a:p>
            <a:r>
              <a:rPr lang="en-US" sz="2400" dirty="0" smtClean="0"/>
              <a:t>PVT : </a:t>
            </a:r>
            <a:r>
              <a:rPr lang="en-US" sz="2400" dirty="0"/>
              <a:t>Photovoltaic thermal hybrid solar </a:t>
            </a:r>
            <a:r>
              <a:rPr lang="en-US" sz="2400" dirty="0" smtClean="0"/>
              <a:t>collector for Cold Storages</a:t>
            </a:r>
          </a:p>
          <a:p>
            <a:endParaRPr lang="en-US" sz="2400" dirty="0" smtClean="0"/>
          </a:p>
          <a:p>
            <a:r>
              <a:rPr lang="en-US" sz="2400" dirty="0" smtClean="0"/>
              <a:t>Cold storage warehouses if implemented using PVT can be very efficient and economical.</a:t>
            </a:r>
          </a:p>
          <a:p>
            <a:r>
              <a:rPr lang="en-US" sz="2400" dirty="0" smtClean="0"/>
              <a:t>PVT are </a:t>
            </a:r>
            <a:r>
              <a:rPr lang="en-US" sz="2400" dirty="0"/>
              <a:t>systems that convert solar radiation into thermal and electrical energy. These systems combine a solar cell, which converts sunlight into electricity, with a solar thermal collector, which captures the remaining energy and removes waste heat from the PV module.</a:t>
            </a:r>
            <a:endParaRPr lang="en-US" sz="24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2" name="Picture 1" descr="2-96277.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324" y="4377166"/>
            <a:ext cx="4956664" cy="3253761"/>
          </a:xfrm>
          <a:prstGeom prst="rect">
            <a:avLst/>
          </a:prstGeom>
        </p:spPr>
      </p:pic>
    </p:spTree>
    <p:extLst>
      <p:ext uri="{BB962C8B-B14F-4D97-AF65-F5344CB8AC3E}">
        <p14:creationId xmlns:p14="http://schemas.microsoft.com/office/powerpoint/2010/main" val="4116137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udegn Design Labs\OneDrive\Work\Rays\PPT Dec2014\BG.png"/>
          <p:cNvPicPr>
            <a:picLocks noChangeAspect="1" noChangeArrowheads="1"/>
          </p:cNvPicPr>
          <p:nvPr/>
        </p:nvPicPr>
        <p:blipFill>
          <a:blip r:embed="rId2"/>
          <a:srcRect/>
          <a:stretch>
            <a:fillRect/>
          </a:stretch>
        </p:blipFill>
        <p:spPr bwMode="auto">
          <a:xfrm>
            <a:off x="0" y="0"/>
            <a:ext cx="10058400" cy="7772400"/>
          </a:xfrm>
          <a:prstGeom prst="rect">
            <a:avLst/>
          </a:prstGeom>
          <a:noFill/>
        </p:spPr>
      </p:pic>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smtClean="0">
                <a:solidFill>
                  <a:srgbClr val="FFFFFF"/>
                </a:solidFill>
                <a:latin typeface="Segoe UI Semibold" pitchFamily="34" charset="0"/>
                <a:ea typeface="Segoe UI Black" pitchFamily="34" charset="0"/>
                <a:cs typeface="Segoe UI Semibold" pitchFamily="34" charset="0"/>
              </a:rPr>
              <a:t>Solar Opportunity  for Indian Railway’s</a:t>
            </a:r>
            <a:endParaRPr sz="3200" dirty="0">
              <a:latin typeface="Segoe UI Semibold" pitchFamily="34" charset="0"/>
              <a:ea typeface="Segoe UI Black" pitchFamily="34" charset="0"/>
              <a:cs typeface="Segoe UI Semibold" pitchFamily="34" charset="0"/>
            </a:endParaRPr>
          </a:p>
        </p:txBody>
      </p:sp>
      <p:sp>
        <p:nvSpPr>
          <p:cNvPr id="14" name="TextBox 13"/>
          <p:cNvSpPr txBox="1"/>
          <p:nvPr/>
        </p:nvSpPr>
        <p:spPr>
          <a:xfrm>
            <a:off x="380993" y="1431116"/>
            <a:ext cx="9220200" cy="2739211"/>
          </a:xfrm>
          <a:prstGeom prst="rect">
            <a:avLst/>
          </a:prstGeom>
          <a:noFill/>
        </p:spPr>
        <p:txBody>
          <a:bodyPr wrap="square" rtlCol="0">
            <a:spAutoFit/>
          </a:bodyPr>
          <a:lstStyle/>
          <a:p>
            <a:r>
              <a:rPr lang="en-US" sz="2400" dirty="0" smtClean="0"/>
              <a:t>Vacant Land Banks of over 40,000 hectare and bridge’s which can be utilized to generate electricity </a:t>
            </a:r>
          </a:p>
          <a:p>
            <a:endParaRPr lang="en-US" sz="2400" dirty="0"/>
          </a:p>
          <a:p>
            <a:r>
              <a:rPr lang="en-US" sz="2400" dirty="0" smtClean="0"/>
              <a:t>We are doing similar work at </a:t>
            </a:r>
            <a:r>
              <a:rPr lang="en-US" sz="2400" dirty="0" err="1" smtClean="0"/>
              <a:t>Morbi</a:t>
            </a:r>
            <a:r>
              <a:rPr lang="en-US" sz="2400" dirty="0" smtClean="0"/>
              <a:t> Dam, </a:t>
            </a:r>
            <a:r>
              <a:rPr lang="en-US" sz="2400" dirty="0" err="1" smtClean="0"/>
              <a:t>Navi</a:t>
            </a:r>
            <a:r>
              <a:rPr lang="en-US" sz="2400" dirty="0" smtClean="0"/>
              <a:t> Mumbai</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3" name="Picture 2" descr="Railways B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 y="4815000"/>
            <a:ext cx="5281069" cy="2957399"/>
          </a:xfrm>
          <a:prstGeom prst="rect">
            <a:avLst/>
          </a:prstGeom>
        </p:spPr>
      </p:pic>
      <p:pic>
        <p:nvPicPr>
          <p:cNvPr id="5" name="Picture 4" descr="Rail-la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357" y="4815000"/>
            <a:ext cx="4816335" cy="2957399"/>
          </a:xfrm>
          <a:prstGeom prst="rect">
            <a:avLst/>
          </a:prstGeom>
        </p:spPr>
      </p:pic>
    </p:spTree>
    <p:extLst>
      <p:ext uri="{BB962C8B-B14F-4D97-AF65-F5344CB8AC3E}">
        <p14:creationId xmlns:p14="http://schemas.microsoft.com/office/powerpoint/2010/main" val="22220891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err="1" smtClean="0">
                <a:solidFill>
                  <a:srgbClr val="FFFFFF"/>
                </a:solidFill>
                <a:latin typeface="Segoe UI Semibold" pitchFamily="34" charset="0"/>
                <a:ea typeface="Segoe UI Black" pitchFamily="34" charset="0"/>
                <a:cs typeface="Segoe UI Semibold" pitchFamily="34" charset="0"/>
              </a:rPr>
              <a:t>Morbi</a:t>
            </a:r>
            <a:r>
              <a:rPr lang="en-US" sz="3200" spc="-250" dirty="0" smtClean="0">
                <a:solidFill>
                  <a:srgbClr val="FFFFFF"/>
                </a:solidFill>
                <a:latin typeface="Segoe UI Semibold" pitchFamily="34" charset="0"/>
                <a:ea typeface="Segoe UI Black" pitchFamily="34" charset="0"/>
                <a:cs typeface="Segoe UI Semibold" pitchFamily="34" charset="0"/>
              </a:rPr>
              <a:t> Dam Project, </a:t>
            </a:r>
            <a:r>
              <a:rPr lang="en-US" sz="3200" spc="-250" dirty="0" err="1" smtClean="0">
                <a:solidFill>
                  <a:srgbClr val="FFFFFF"/>
                </a:solidFill>
                <a:latin typeface="Segoe UI Semibold" pitchFamily="34" charset="0"/>
                <a:ea typeface="Segoe UI Black" pitchFamily="34" charset="0"/>
                <a:cs typeface="Segoe UI Semibold" pitchFamily="34" charset="0"/>
              </a:rPr>
              <a:t>Navi</a:t>
            </a:r>
            <a:r>
              <a:rPr lang="en-US" sz="3200" spc="-250" dirty="0" smtClean="0">
                <a:solidFill>
                  <a:srgbClr val="FFFFFF"/>
                </a:solidFill>
                <a:latin typeface="Segoe UI Semibold" pitchFamily="34" charset="0"/>
                <a:ea typeface="Segoe UI Black" pitchFamily="34" charset="0"/>
                <a:cs typeface="Segoe UI Semibold" pitchFamily="34" charset="0"/>
              </a:rPr>
              <a:t> Mumbai</a:t>
            </a:r>
            <a:endParaRPr sz="3200" dirty="0">
              <a:latin typeface="Segoe UI Semibold" pitchFamily="34" charset="0"/>
              <a:ea typeface="Segoe UI Black" pitchFamily="34" charset="0"/>
              <a:cs typeface="Segoe UI Semibold" pitchFamily="34" charset="0"/>
            </a:endParaRPr>
          </a:p>
        </p:txBody>
      </p:sp>
      <p:pic>
        <p:nvPicPr>
          <p:cNvPr id="6" name="Picture 5" descr="20140901_121156.jpg"/>
          <p:cNvPicPr>
            <a:picLocks noChangeAspect="1"/>
          </p:cNvPicPr>
          <p:nvPr/>
        </p:nvPicPr>
        <p:blipFill>
          <a:blip r:embed="rId2" cstate="print"/>
          <a:stretch>
            <a:fillRect/>
          </a:stretch>
        </p:blipFill>
        <p:spPr>
          <a:xfrm>
            <a:off x="304800" y="1135428"/>
            <a:ext cx="9144000" cy="6559992"/>
          </a:xfrm>
          <a:prstGeom prst="rect">
            <a:avLst/>
          </a:prstGeom>
        </p:spPr>
      </p:pic>
    </p:spTree>
    <p:extLst>
      <p:ext uri="{BB962C8B-B14F-4D97-AF65-F5344CB8AC3E}">
        <p14:creationId xmlns:p14="http://schemas.microsoft.com/office/powerpoint/2010/main" val="37718875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err="1" smtClean="0">
                <a:solidFill>
                  <a:srgbClr val="FFFFFF"/>
                </a:solidFill>
                <a:latin typeface="Segoe UI Semibold" pitchFamily="34" charset="0"/>
                <a:ea typeface="Segoe UI Black" pitchFamily="34" charset="0"/>
                <a:cs typeface="Segoe UI Semibold" pitchFamily="34" charset="0"/>
              </a:rPr>
              <a:t>Morbi</a:t>
            </a:r>
            <a:r>
              <a:rPr lang="en-US" sz="3200" spc="-250" dirty="0" smtClean="0">
                <a:solidFill>
                  <a:srgbClr val="FFFFFF"/>
                </a:solidFill>
                <a:latin typeface="Segoe UI Semibold" pitchFamily="34" charset="0"/>
                <a:ea typeface="Segoe UI Black" pitchFamily="34" charset="0"/>
                <a:cs typeface="Segoe UI Semibold" pitchFamily="34" charset="0"/>
              </a:rPr>
              <a:t> Dam Project, </a:t>
            </a:r>
            <a:r>
              <a:rPr lang="en-US" sz="3200" spc="-250" dirty="0" err="1" smtClean="0">
                <a:solidFill>
                  <a:srgbClr val="FFFFFF"/>
                </a:solidFill>
                <a:latin typeface="Segoe UI Semibold" pitchFamily="34" charset="0"/>
                <a:ea typeface="Segoe UI Black" pitchFamily="34" charset="0"/>
                <a:cs typeface="Segoe UI Semibold" pitchFamily="34" charset="0"/>
              </a:rPr>
              <a:t>Navi</a:t>
            </a:r>
            <a:r>
              <a:rPr lang="en-US" sz="3200" spc="-250" dirty="0" smtClean="0">
                <a:solidFill>
                  <a:srgbClr val="FFFFFF"/>
                </a:solidFill>
                <a:latin typeface="Segoe UI Semibold" pitchFamily="34" charset="0"/>
                <a:ea typeface="Segoe UI Black" pitchFamily="34" charset="0"/>
                <a:cs typeface="Segoe UI Semibold" pitchFamily="34" charset="0"/>
              </a:rPr>
              <a:t> Mumbai</a:t>
            </a:r>
            <a:endParaRPr sz="3200" dirty="0">
              <a:latin typeface="Segoe UI Semibold" pitchFamily="34" charset="0"/>
              <a:ea typeface="Segoe UI Black" pitchFamily="34" charset="0"/>
              <a:cs typeface="Segoe UI Semibold" pitchFamily="34" charset="0"/>
            </a:endParaRPr>
          </a:p>
        </p:txBody>
      </p:sp>
      <p:pic>
        <p:nvPicPr>
          <p:cNvPr id="5" name="Picture 4" descr="C:\Users\Aman\Desktop\4.png"/>
          <p:cNvPicPr>
            <a:picLocks noChangeAspect="1" noChangeArrowheads="1"/>
          </p:cNvPicPr>
          <p:nvPr/>
        </p:nvPicPr>
        <p:blipFill>
          <a:blip r:embed="rId2"/>
          <a:srcRect/>
          <a:stretch>
            <a:fillRect/>
          </a:stretch>
        </p:blipFill>
        <p:spPr bwMode="auto">
          <a:xfrm>
            <a:off x="342669" y="1895812"/>
            <a:ext cx="9144000" cy="5486400"/>
          </a:xfrm>
          <a:prstGeom prst="rect">
            <a:avLst/>
          </a:prstGeom>
          <a:noFill/>
        </p:spPr>
      </p:pic>
    </p:spTree>
    <p:extLst>
      <p:ext uri="{BB962C8B-B14F-4D97-AF65-F5344CB8AC3E}">
        <p14:creationId xmlns:p14="http://schemas.microsoft.com/office/powerpoint/2010/main" val="9910648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err="1" smtClean="0">
                <a:solidFill>
                  <a:srgbClr val="FFFFFF"/>
                </a:solidFill>
                <a:latin typeface="Segoe UI Semibold" pitchFamily="34" charset="0"/>
                <a:ea typeface="Segoe UI Black" pitchFamily="34" charset="0"/>
                <a:cs typeface="Segoe UI Semibold" pitchFamily="34" charset="0"/>
              </a:rPr>
              <a:t>Morbi</a:t>
            </a:r>
            <a:r>
              <a:rPr lang="en-US" sz="3200" spc="-250" dirty="0" smtClean="0">
                <a:solidFill>
                  <a:srgbClr val="FFFFFF"/>
                </a:solidFill>
                <a:latin typeface="Segoe UI Semibold" pitchFamily="34" charset="0"/>
                <a:ea typeface="Segoe UI Black" pitchFamily="34" charset="0"/>
                <a:cs typeface="Segoe UI Semibold" pitchFamily="34" charset="0"/>
              </a:rPr>
              <a:t> Dam Project, </a:t>
            </a:r>
            <a:r>
              <a:rPr lang="en-US" sz="3200" spc="-250" dirty="0" err="1" smtClean="0">
                <a:solidFill>
                  <a:srgbClr val="FFFFFF"/>
                </a:solidFill>
                <a:latin typeface="Segoe UI Semibold" pitchFamily="34" charset="0"/>
                <a:ea typeface="Segoe UI Black" pitchFamily="34" charset="0"/>
                <a:cs typeface="Segoe UI Semibold" pitchFamily="34" charset="0"/>
              </a:rPr>
              <a:t>Navi</a:t>
            </a:r>
            <a:r>
              <a:rPr lang="en-US" sz="3200" spc="-250" dirty="0" smtClean="0">
                <a:solidFill>
                  <a:srgbClr val="FFFFFF"/>
                </a:solidFill>
                <a:latin typeface="Segoe UI Semibold" pitchFamily="34" charset="0"/>
                <a:ea typeface="Segoe UI Black" pitchFamily="34" charset="0"/>
                <a:cs typeface="Segoe UI Semibold" pitchFamily="34" charset="0"/>
              </a:rPr>
              <a:t> Mumbai</a:t>
            </a:r>
            <a:endParaRPr sz="3200" dirty="0">
              <a:latin typeface="Segoe UI Semibold" pitchFamily="34" charset="0"/>
              <a:ea typeface="Segoe UI Black" pitchFamily="34" charset="0"/>
              <a:cs typeface="Segoe UI Semibold" pitchFamily="34" charset="0"/>
            </a:endParaRPr>
          </a:p>
        </p:txBody>
      </p:sp>
      <p:pic>
        <p:nvPicPr>
          <p:cNvPr id="4" name="Picture 4" descr="C:\Users\Aman\Desktop\2.png"/>
          <p:cNvPicPr>
            <a:picLocks noChangeAspect="1" noChangeArrowheads="1"/>
          </p:cNvPicPr>
          <p:nvPr/>
        </p:nvPicPr>
        <p:blipFill>
          <a:blip r:embed="rId2"/>
          <a:srcRect/>
          <a:stretch>
            <a:fillRect/>
          </a:stretch>
        </p:blipFill>
        <p:spPr bwMode="auto">
          <a:xfrm>
            <a:off x="-15118" y="2381620"/>
            <a:ext cx="10058400" cy="3801541"/>
          </a:xfrm>
          <a:prstGeom prst="rect">
            <a:avLst/>
          </a:prstGeom>
          <a:noFill/>
        </p:spPr>
      </p:pic>
      <p:sp>
        <p:nvSpPr>
          <p:cNvPr id="5" name="Title 1"/>
          <p:cNvSpPr txBox="1">
            <a:spLocks/>
          </p:cNvSpPr>
          <p:nvPr/>
        </p:nvSpPr>
        <p:spPr>
          <a:xfrm>
            <a:off x="304800" y="1717471"/>
            <a:ext cx="9052560" cy="45145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u="sng" dirty="0" smtClean="0">
                <a:latin typeface="Verdana" pitchFamily="34" charset="0"/>
                <a:ea typeface="Verdana" pitchFamily="34" charset="0"/>
                <a:cs typeface="Verdana" pitchFamily="34" charset="0"/>
              </a:rPr>
              <a:t>TYPICAL</a:t>
            </a:r>
            <a:r>
              <a:rPr lang="en-US" sz="2000" b="1" u="sng" dirty="0" smtClean="0"/>
              <a:t> 2x20 STRUCTURE</a:t>
            </a:r>
            <a:endParaRPr lang="en-IN" sz="2000" b="1" u="sng" dirty="0"/>
          </a:p>
        </p:txBody>
      </p:sp>
    </p:spTree>
    <p:extLst>
      <p:ext uri="{BB962C8B-B14F-4D97-AF65-F5344CB8AC3E}">
        <p14:creationId xmlns:p14="http://schemas.microsoft.com/office/powerpoint/2010/main" val="30803450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457193" y="457193"/>
            <a:ext cx="9144000" cy="6858000"/>
          </a:xfrm>
          <a:custGeom>
            <a:avLst/>
            <a:gdLst/>
            <a:ahLst/>
            <a:cxnLst/>
            <a:rect l="l" t="t" r="r" b="b"/>
            <a:pathLst>
              <a:path w="9144000" h="6858000">
                <a:moveTo>
                  <a:pt x="9144000" y="3429006"/>
                </a:moveTo>
                <a:lnTo>
                  <a:pt x="0" y="3429006"/>
                </a:lnTo>
                <a:lnTo>
                  <a:pt x="0" y="6857975"/>
                </a:lnTo>
                <a:lnTo>
                  <a:pt x="9144000" y="6858000"/>
                </a:lnTo>
                <a:lnTo>
                  <a:pt x="9144000" y="3429006"/>
                </a:lnTo>
                <a:close/>
              </a:path>
            </a:pathLst>
          </a:custGeom>
          <a:solidFill>
            <a:srgbClr val="FFFFFF"/>
          </a:solidFill>
        </p:spPr>
        <p:txBody>
          <a:bodyPr wrap="square" lIns="0" tIns="0" rIns="0" bIns="0" rtlCol="0">
            <a:noAutofit/>
          </a:bodyPr>
          <a:lstStyle/>
          <a:p>
            <a:endParaRPr/>
          </a:p>
        </p:txBody>
      </p:sp>
      <p:sp>
        <p:nvSpPr>
          <p:cNvPr id="11" name="object 4"/>
          <p:cNvSpPr txBox="1"/>
          <p:nvPr/>
        </p:nvSpPr>
        <p:spPr>
          <a:xfrm>
            <a:off x="304800" y="381000"/>
            <a:ext cx="6324607" cy="432307"/>
          </a:xfrm>
          <a:prstGeom prst="rect">
            <a:avLst/>
          </a:prstGeom>
        </p:spPr>
        <p:txBody>
          <a:bodyPr wrap="square" lIns="0" tIns="0" rIns="0" bIns="0" rtlCol="0">
            <a:noAutofit/>
          </a:bodyPr>
          <a:lstStyle/>
          <a:p>
            <a:pPr marL="12700">
              <a:lnSpc>
                <a:spcPts val="3404"/>
              </a:lnSpc>
              <a:spcBef>
                <a:spcPts val="170"/>
              </a:spcBef>
            </a:pPr>
            <a:r>
              <a:rPr lang="en-US" sz="3200" spc="-250" dirty="0" err="1" smtClean="0">
                <a:solidFill>
                  <a:srgbClr val="FFFFFF"/>
                </a:solidFill>
                <a:latin typeface="Segoe UI Semibold" pitchFamily="34" charset="0"/>
                <a:ea typeface="Segoe UI Black" pitchFamily="34" charset="0"/>
                <a:cs typeface="Segoe UI Semibold" pitchFamily="34" charset="0"/>
              </a:rPr>
              <a:t>Morbi</a:t>
            </a:r>
            <a:r>
              <a:rPr lang="en-US" sz="3200" spc="-250" dirty="0" smtClean="0">
                <a:solidFill>
                  <a:srgbClr val="FFFFFF"/>
                </a:solidFill>
                <a:latin typeface="Segoe UI Semibold" pitchFamily="34" charset="0"/>
                <a:ea typeface="Segoe UI Black" pitchFamily="34" charset="0"/>
                <a:cs typeface="Segoe UI Semibold" pitchFamily="34" charset="0"/>
              </a:rPr>
              <a:t> Dam Project, </a:t>
            </a:r>
            <a:r>
              <a:rPr lang="en-US" sz="3200" spc="-250" dirty="0" err="1" smtClean="0">
                <a:solidFill>
                  <a:srgbClr val="FFFFFF"/>
                </a:solidFill>
                <a:latin typeface="Segoe UI Semibold" pitchFamily="34" charset="0"/>
                <a:ea typeface="Segoe UI Black" pitchFamily="34" charset="0"/>
                <a:cs typeface="Segoe UI Semibold" pitchFamily="34" charset="0"/>
              </a:rPr>
              <a:t>Navi</a:t>
            </a:r>
            <a:r>
              <a:rPr lang="en-US" sz="3200" spc="-250" dirty="0" smtClean="0">
                <a:solidFill>
                  <a:srgbClr val="FFFFFF"/>
                </a:solidFill>
                <a:latin typeface="Segoe UI Semibold" pitchFamily="34" charset="0"/>
                <a:ea typeface="Segoe UI Black" pitchFamily="34" charset="0"/>
                <a:cs typeface="Segoe UI Semibold" pitchFamily="34" charset="0"/>
              </a:rPr>
              <a:t> Mumbai</a:t>
            </a:r>
            <a:endParaRPr sz="3200" dirty="0">
              <a:latin typeface="Segoe UI Semibold" pitchFamily="34" charset="0"/>
              <a:ea typeface="Segoe UI Black" pitchFamily="34" charset="0"/>
              <a:cs typeface="Segoe UI Semibold" pitchFamily="34" charset="0"/>
            </a:endParaRPr>
          </a:p>
        </p:txBody>
      </p:sp>
      <p:sp>
        <p:nvSpPr>
          <p:cNvPr id="5" name="Title 1"/>
          <p:cNvSpPr txBox="1">
            <a:spLocks/>
          </p:cNvSpPr>
          <p:nvPr/>
        </p:nvSpPr>
        <p:spPr>
          <a:xfrm>
            <a:off x="131660" y="1099343"/>
            <a:ext cx="9052560" cy="6788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u="sng" dirty="0" smtClean="0">
                <a:latin typeface="Verdana" pitchFamily="34" charset="0"/>
                <a:ea typeface="Verdana" pitchFamily="34" charset="0"/>
                <a:cs typeface="Verdana" pitchFamily="34" charset="0"/>
              </a:rPr>
              <a:t>DESIGN</a:t>
            </a:r>
            <a:r>
              <a:rPr lang="en-US" sz="3200" u="sng" dirty="0" smtClean="0">
                <a:latin typeface="Arial Black" pitchFamily="34" charset="0"/>
              </a:rPr>
              <a:t> </a:t>
            </a:r>
            <a:r>
              <a:rPr lang="en-US" sz="3200" u="sng" dirty="0" smtClean="0">
                <a:latin typeface="Verdana" pitchFamily="34" charset="0"/>
                <a:ea typeface="Verdana" pitchFamily="34" charset="0"/>
                <a:cs typeface="Verdana" pitchFamily="34" charset="0"/>
              </a:rPr>
              <a:t>PARAMETERS</a:t>
            </a:r>
            <a:endParaRPr lang="en-US" sz="3200" u="sng" dirty="0">
              <a:latin typeface="Verdana" pitchFamily="34" charset="0"/>
              <a:ea typeface="Verdana" pitchFamily="34" charset="0"/>
              <a:cs typeface="Verdana" pitchFamily="34" charset="0"/>
            </a:endParaRPr>
          </a:p>
        </p:txBody>
      </p:sp>
      <p:sp>
        <p:nvSpPr>
          <p:cNvPr id="7" name="Content Placeholder 2"/>
          <p:cNvSpPr txBox="1">
            <a:spLocks/>
          </p:cNvSpPr>
          <p:nvPr/>
        </p:nvSpPr>
        <p:spPr>
          <a:xfrm>
            <a:off x="502920" y="1891724"/>
            <a:ext cx="9052560" cy="50952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en-US" sz="2400" dirty="0" smtClean="0">
                <a:ea typeface="Verdana" pitchFamily="34" charset="0"/>
                <a:cs typeface="Verdana" pitchFamily="34" charset="0"/>
              </a:rPr>
              <a:t>Modules</a:t>
            </a:r>
            <a:r>
              <a:rPr lang="en-US" sz="2400" dirty="0" smtClean="0"/>
              <a:t> to be rested on a typical framed </a:t>
            </a:r>
            <a:r>
              <a:rPr lang="en-US" sz="2400" dirty="0" smtClean="0">
                <a:ea typeface="Verdana" pitchFamily="34" charset="0"/>
                <a:cs typeface="Verdana" pitchFamily="34" charset="0"/>
              </a:rPr>
              <a:t>Cold</a:t>
            </a:r>
            <a:r>
              <a:rPr lang="en-US" sz="2400" dirty="0" smtClean="0"/>
              <a:t> form steel structure.</a:t>
            </a:r>
          </a:p>
          <a:p>
            <a:pPr lvl="1">
              <a:buFont typeface="Arial"/>
              <a:buChar char="•"/>
            </a:pPr>
            <a:r>
              <a:rPr lang="en-US" sz="2000" dirty="0">
                <a:ea typeface="Verdana" pitchFamily="34" charset="0"/>
                <a:cs typeface="Verdana" pitchFamily="34" charset="0"/>
              </a:rPr>
              <a:t>Design</a:t>
            </a:r>
            <a:r>
              <a:rPr lang="en-US" sz="2000" dirty="0"/>
              <a:t> Code: IS:801</a:t>
            </a:r>
          </a:p>
          <a:p>
            <a:pPr lvl="1">
              <a:buFont typeface="Arial"/>
              <a:buChar char="•"/>
            </a:pPr>
            <a:r>
              <a:rPr lang="en-US" sz="2000" dirty="0">
                <a:ea typeface="Verdana" pitchFamily="34" charset="0"/>
                <a:cs typeface="Verdana" pitchFamily="34" charset="0"/>
              </a:rPr>
              <a:t>Grade</a:t>
            </a:r>
            <a:r>
              <a:rPr lang="en-US" sz="2000" dirty="0"/>
              <a:t> of steel = 350 N/mm2 (Yield Strength)</a:t>
            </a:r>
          </a:p>
          <a:p>
            <a:pPr lvl="1">
              <a:buFont typeface="Arial"/>
              <a:buChar char="•"/>
            </a:pPr>
            <a:r>
              <a:rPr lang="en-US" sz="2000" dirty="0">
                <a:ea typeface="Verdana" pitchFamily="34" charset="0"/>
                <a:cs typeface="Verdana" pitchFamily="34" charset="0"/>
              </a:rPr>
              <a:t>Galvanized</a:t>
            </a:r>
            <a:r>
              <a:rPr lang="en-US" sz="2000" dirty="0"/>
              <a:t> Steel (as specified in IS codes) </a:t>
            </a:r>
            <a:r>
              <a:rPr lang="en-US" sz="2000" dirty="0">
                <a:ea typeface="Verdana" pitchFamily="34" charset="0"/>
                <a:cs typeface="Verdana" pitchFamily="34" charset="0"/>
              </a:rPr>
              <a:t>shall</a:t>
            </a:r>
            <a:r>
              <a:rPr lang="en-US" sz="2000" dirty="0"/>
              <a:t> be used</a:t>
            </a:r>
          </a:p>
          <a:p>
            <a:pPr lvl="1">
              <a:buFont typeface="Arial"/>
              <a:buChar char="•"/>
            </a:pPr>
            <a:r>
              <a:rPr lang="en-US" sz="2000" dirty="0">
                <a:ea typeface="Verdana" pitchFamily="34" charset="0"/>
                <a:cs typeface="Verdana" pitchFamily="34" charset="0"/>
              </a:rPr>
              <a:t>Nuts</a:t>
            </a:r>
            <a:r>
              <a:rPr lang="en-US" sz="2000" dirty="0"/>
              <a:t> &amp; bolts of class 4.6 to be used for </a:t>
            </a:r>
            <a:r>
              <a:rPr lang="en-US" sz="2000" dirty="0" smtClean="0">
                <a:ea typeface="Verdana" pitchFamily="34" charset="0"/>
                <a:cs typeface="Verdana" pitchFamily="34" charset="0"/>
              </a:rPr>
              <a:t>connection</a:t>
            </a:r>
            <a:endParaRPr lang="en-US" sz="2000" dirty="0" smtClean="0"/>
          </a:p>
          <a:p>
            <a:pPr>
              <a:buFont typeface="Wingdings" pitchFamily="2" charset="2"/>
              <a:buChar char="Ø"/>
            </a:pPr>
            <a:r>
              <a:rPr lang="en-US" sz="2400" dirty="0" smtClean="0"/>
              <a:t>Dead Load</a:t>
            </a:r>
          </a:p>
          <a:p>
            <a:pPr lvl="1">
              <a:buFont typeface="Arial"/>
              <a:buChar char="•"/>
            </a:pPr>
            <a:r>
              <a:rPr lang="en-US" sz="2000" dirty="0"/>
              <a:t>Self-weight of structure</a:t>
            </a:r>
          </a:p>
          <a:p>
            <a:pPr lvl="1">
              <a:buFont typeface="Arial"/>
              <a:buChar char="•"/>
            </a:pPr>
            <a:r>
              <a:rPr lang="en-US" sz="2000" dirty="0"/>
              <a:t>Weight of panels (23kg/panel</a:t>
            </a:r>
            <a:r>
              <a:rPr lang="en-US" sz="2000" dirty="0" smtClean="0"/>
              <a:t>)</a:t>
            </a:r>
            <a:endParaRPr lang="en-US" sz="2400" dirty="0" smtClean="0"/>
          </a:p>
          <a:p>
            <a:pPr>
              <a:buFont typeface="Wingdings" pitchFamily="2" charset="2"/>
              <a:buChar char="Ø"/>
            </a:pPr>
            <a:r>
              <a:rPr lang="en-US" sz="2400" dirty="0" smtClean="0"/>
              <a:t>Wind Load</a:t>
            </a:r>
          </a:p>
          <a:p>
            <a:pPr lvl="1">
              <a:buFont typeface="Arial"/>
              <a:buChar char="•"/>
            </a:pPr>
            <a:r>
              <a:rPr lang="en-US" sz="2000" dirty="0">
                <a:ea typeface="Verdana" pitchFamily="34" charset="0"/>
                <a:cs typeface="Verdana" pitchFamily="34" charset="0"/>
              </a:rPr>
              <a:t>Basic wind speed = 44m/s</a:t>
            </a:r>
          </a:p>
          <a:p>
            <a:pPr lvl="1">
              <a:buFont typeface="Arial"/>
              <a:buChar char="•"/>
            </a:pPr>
            <a:r>
              <a:rPr lang="en-US" sz="2000" dirty="0">
                <a:ea typeface="Verdana" pitchFamily="34" charset="0"/>
                <a:cs typeface="Verdana" pitchFamily="34" charset="0"/>
              </a:rPr>
              <a:t>Design wind speed = 39.96m/s</a:t>
            </a:r>
          </a:p>
          <a:p>
            <a:pPr lvl="1">
              <a:buFont typeface="Arial"/>
              <a:buChar char="•"/>
            </a:pPr>
            <a:r>
              <a:rPr lang="en-US" sz="2000" dirty="0">
                <a:ea typeface="Verdana" pitchFamily="34" charset="0"/>
                <a:cs typeface="Verdana" pitchFamily="34" charset="0"/>
              </a:rPr>
              <a:t>(calculated for class-A structure, terrain category 1, design life 25yrs, and for an upward slope of 30 degrees)</a:t>
            </a:r>
          </a:p>
          <a:p>
            <a:pPr lvl="1"/>
            <a:endParaRPr lang="en-US" sz="2400" dirty="0">
              <a:ea typeface="Verdana" pitchFamily="34" charset="0"/>
              <a:cs typeface="Verdana" pitchFamily="34" charset="0"/>
            </a:endParaRPr>
          </a:p>
        </p:txBody>
      </p:sp>
    </p:spTree>
    <p:extLst>
      <p:ext uri="{BB962C8B-B14F-4D97-AF65-F5344CB8AC3E}">
        <p14:creationId xmlns:p14="http://schemas.microsoft.com/office/powerpoint/2010/main" val="37718875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2669</TotalTime>
  <Words>1033</Words>
  <Application>Microsoft Macintosh PowerPoint</Application>
  <PresentationFormat>Custom</PresentationFormat>
  <Paragraphs>210</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Ashok Nehra</cp:lastModifiedBy>
  <cp:revision>58</cp:revision>
  <dcterms:modified xsi:type="dcterms:W3CDTF">2015-08-04T06:14:58Z</dcterms:modified>
</cp:coreProperties>
</file>