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60"/>
  </p:notesMasterIdLst>
  <p:handoutMasterIdLst>
    <p:handoutMasterId r:id="rId61"/>
  </p:handoutMasterIdLst>
  <p:sldIdLst>
    <p:sldId id="256" r:id="rId2"/>
    <p:sldId id="317" r:id="rId3"/>
    <p:sldId id="257" r:id="rId4"/>
    <p:sldId id="315" r:id="rId5"/>
    <p:sldId id="316" r:id="rId6"/>
    <p:sldId id="357" r:id="rId7"/>
    <p:sldId id="358" r:id="rId8"/>
    <p:sldId id="359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47" r:id="rId20"/>
    <p:sldId id="319" r:id="rId21"/>
    <p:sldId id="342" r:id="rId22"/>
    <p:sldId id="343" r:id="rId23"/>
    <p:sldId id="344" r:id="rId24"/>
    <p:sldId id="345" r:id="rId25"/>
    <p:sldId id="360" r:id="rId26"/>
    <p:sldId id="361" r:id="rId27"/>
    <p:sldId id="261" r:id="rId28"/>
    <p:sldId id="273" r:id="rId29"/>
    <p:sldId id="274" r:id="rId30"/>
    <p:sldId id="275" r:id="rId31"/>
    <p:sldId id="276" r:id="rId32"/>
    <p:sldId id="296" r:id="rId33"/>
    <p:sldId id="339" r:id="rId34"/>
    <p:sldId id="340" r:id="rId35"/>
    <p:sldId id="341" r:id="rId36"/>
    <p:sldId id="349" r:id="rId37"/>
    <p:sldId id="350" r:id="rId38"/>
    <p:sldId id="351" r:id="rId39"/>
    <p:sldId id="355" r:id="rId40"/>
    <p:sldId id="352" r:id="rId41"/>
    <p:sldId id="353" r:id="rId42"/>
    <p:sldId id="354" r:id="rId43"/>
    <p:sldId id="362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335" r:id="rId59"/>
  </p:sldIdLst>
  <p:sldSz cx="9144000" cy="6858000" type="screen4x3"/>
  <p:notesSz cx="6856413" cy="9294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0.23.107.240\shared%20folder\Information%20from%20Agency_06-07-edited%20(Autosaved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IN" b="0"/>
            </a:pPr>
            <a:r>
              <a:rPr lang="en-US" b="0" dirty="0" smtClean="0"/>
              <a:t>GW</a:t>
            </a:r>
            <a:endParaRPr lang="en-US" b="0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Market Potential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en-IN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India's Rooftop Solar Potential</c:v>
                </c:pt>
              </c:strCache>
            </c:strRef>
          </c:cat>
          <c:val>
            <c:numRef>
              <c:f>Sheet1!$B$2</c:f>
              <c:numCache>
                <c:formatCode>#,##0</c:formatCode>
                <c:ptCount val="1"/>
                <c:pt idx="0">
                  <c:v>124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Economic Potential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en-IN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India's Rooftop Solar Potential</c:v>
                </c:pt>
              </c:strCache>
            </c:strRef>
          </c:cat>
          <c:val>
            <c:numRef>
              <c:f>Sheet1!$C$2</c:f>
              <c:numCache>
                <c:formatCode>#,##0</c:formatCode>
                <c:ptCount val="1"/>
                <c:pt idx="0">
                  <c:v>210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Technical Potential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lang="en-IN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</c:f>
              <c:strCache>
                <c:ptCount val="1"/>
                <c:pt idx="0">
                  <c:v>India's Rooftop Solar Potential</c:v>
                </c:pt>
              </c:strCache>
            </c:strRef>
          </c:cat>
          <c:val>
            <c:numRef>
              <c:f>Sheet1!$D$2</c:f>
              <c:numCache>
                <c:formatCode>#,##0</c:formatCode>
                <c:ptCount val="1"/>
                <c:pt idx="0">
                  <c:v>352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039424"/>
        <c:axId val="134040960"/>
      </c:barChart>
      <c:catAx>
        <c:axId val="134039424"/>
        <c:scaling>
          <c:orientation val="minMax"/>
        </c:scaling>
        <c:delete val="1"/>
        <c:axPos val="l"/>
        <c:majorTickMark val="out"/>
        <c:minorTickMark val="none"/>
        <c:tickLblPos val="none"/>
        <c:crossAx val="134040960"/>
        <c:crosses val="autoZero"/>
        <c:auto val="1"/>
        <c:lblAlgn val="ctr"/>
        <c:lblOffset val="100"/>
        <c:noMultiLvlLbl val="0"/>
      </c:catAx>
      <c:valAx>
        <c:axId val="134040960"/>
        <c:scaling>
          <c:orientation val="minMax"/>
        </c:scaling>
        <c:delete val="0"/>
        <c:axPos val="b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13403942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b"/>
      <c:layout/>
      <c:overlay val="0"/>
      <c:txPr>
        <a:bodyPr/>
        <a:lstStyle/>
        <a:p>
          <a:pPr>
            <a:defRPr lang="en-IN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>
          <a:latin typeface="Tahoma" pitchFamily="34" charset="0"/>
          <a:cs typeface="Tahoma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'[Information from Agency_06-07-edited (Autosaved).xlsx]01-07-2015'!$E$45:$E$46</c:f>
              <c:strCache>
                <c:ptCount val="1"/>
                <c:pt idx="0">
                  <c:v>Tariff range paid by institutes No. of Institutes in that range</c:v>
                </c:pt>
              </c:strCache>
            </c:strRef>
          </c:tx>
          <c:cat>
            <c:strRef>
              <c:f>'[Information from Agency_06-07-edited (Autosaved).xlsx]01-07-2015'!$D$47:$D$55</c:f>
              <c:strCache>
                <c:ptCount val="9"/>
                <c:pt idx="0">
                  <c:v>0-7</c:v>
                </c:pt>
                <c:pt idx="1">
                  <c:v>7-8</c:v>
                </c:pt>
                <c:pt idx="2">
                  <c:v>8-9</c:v>
                </c:pt>
                <c:pt idx="3">
                  <c:v>9-10</c:v>
                </c:pt>
                <c:pt idx="4">
                  <c:v>10-11</c:v>
                </c:pt>
                <c:pt idx="5">
                  <c:v>11-12</c:v>
                </c:pt>
                <c:pt idx="6">
                  <c:v>12-13</c:v>
                </c:pt>
                <c:pt idx="7">
                  <c:v>13-14</c:v>
                </c:pt>
                <c:pt idx="8">
                  <c:v>14+</c:v>
                </c:pt>
              </c:strCache>
            </c:strRef>
          </c:cat>
          <c:val>
            <c:numRef>
              <c:f>'[Information from Agency_06-07-edited (Autosaved).xlsx]01-07-2015'!$E$47:$E$55</c:f>
              <c:numCache>
                <c:formatCode>General</c:formatCode>
                <c:ptCount val="9"/>
                <c:pt idx="0">
                  <c:v>447</c:v>
                </c:pt>
                <c:pt idx="1">
                  <c:v>116</c:v>
                </c:pt>
                <c:pt idx="2">
                  <c:v>92</c:v>
                </c:pt>
                <c:pt idx="3">
                  <c:v>45</c:v>
                </c:pt>
                <c:pt idx="4">
                  <c:v>38</c:v>
                </c:pt>
                <c:pt idx="5">
                  <c:v>17</c:v>
                </c:pt>
                <c:pt idx="6">
                  <c:v>20</c:v>
                </c:pt>
                <c:pt idx="7">
                  <c:v>7</c:v>
                </c:pt>
                <c:pt idx="8">
                  <c:v>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7986048"/>
        <c:axId val="117987968"/>
      </c:lineChart>
      <c:catAx>
        <c:axId val="117986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Range of per unit Electricity Tariff (in </a:t>
                </a:r>
                <a:r>
                  <a:rPr lang="en-US" sz="1800" dirty="0" err="1"/>
                  <a:t>Rs</a:t>
                </a:r>
                <a:r>
                  <a:rPr lang="en-US" sz="1800" dirty="0" smtClean="0"/>
                  <a:t>.)</a:t>
                </a:r>
                <a:endParaRPr lang="en-US" sz="1800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117987968"/>
        <c:crosses val="autoZero"/>
        <c:auto val="1"/>
        <c:lblAlgn val="ctr"/>
        <c:lblOffset val="100"/>
        <c:noMultiLvlLbl val="0"/>
      </c:catAx>
      <c:valAx>
        <c:axId val="1179879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No. of Institutes in that range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7986048"/>
        <c:crosses val="autoZero"/>
        <c:crossBetween val="between"/>
      </c:valAx>
    </c:plotArea>
    <c:legend>
      <c:legendPos val="t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DB3409-6912-4347-8599-975E8F65C176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9059FD0-F7DE-441C-AF0A-8A267B2ABA1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Identification/ Categorization</a:t>
          </a:r>
          <a:endParaRPr lang="en-US" b="1" dirty="0">
            <a:solidFill>
              <a:schemeClr val="bg1"/>
            </a:solidFill>
          </a:endParaRPr>
        </a:p>
      </dgm:t>
    </dgm:pt>
    <dgm:pt modelId="{F2B74463-A719-4EF9-BC52-D99F3B9828CB}" type="parTrans" cxnId="{CA39E417-A001-4ABF-B543-A009D4C7130D}">
      <dgm:prSet/>
      <dgm:spPr/>
      <dgm:t>
        <a:bodyPr/>
        <a:lstStyle/>
        <a:p>
          <a:endParaRPr lang="en-US"/>
        </a:p>
      </dgm:t>
    </dgm:pt>
    <dgm:pt modelId="{84A44E76-218C-42FB-BDAA-89C2E85BD6A2}" type="sibTrans" cxnId="{CA39E417-A001-4ABF-B543-A009D4C7130D}">
      <dgm:prSet/>
      <dgm:spPr/>
      <dgm:t>
        <a:bodyPr/>
        <a:lstStyle/>
        <a:p>
          <a:endParaRPr lang="en-US"/>
        </a:p>
      </dgm:t>
    </dgm:pt>
    <dgm:pt modelId="{2D7C80A4-6CF5-412A-AFEA-B88F258B574F}">
      <dgm:prSet phldrT="[Text]" custT="1"/>
      <dgm:spPr/>
      <dgm:t>
        <a:bodyPr/>
        <a:lstStyle/>
        <a:p>
          <a:pPr algn="l"/>
          <a:r>
            <a:rPr lang="en-US" sz="2000" b="1" dirty="0" smtClean="0">
              <a:latin typeface="Calibri" pitchFamily="34" charset="0"/>
            </a:rPr>
            <a:t>Identification of Ministries,  departments &amp; facilities</a:t>
          </a:r>
          <a:endParaRPr lang="en-US" sz="2000" b="1" dirty="0">
            <a:latin typeface="Calibri" pitchFamily="34" charset="0"/>
          </a:endParaRPr>
        </a:p>
      </dgm:t>
    </dgm:pt>
    <dgm:pt modelId="{2E7DEA0D-D366-4AD6-B1E8-DB8824AFB2D6}" type="parTrans" cxnId="{E2B4BC52-B9E1-40EC-A468-B98C7077E6C6}">
      <dgm:prSet/>
      <dgm:spPr/>
      <dgm:t>
        <a:bodyPr/>
        <a:lstStyle/>
        <a:p>
          <a:endParaRPr lang="en-US"/>
        </a:p>
      </dgm:t>
    </dgm:pt>
    <dgm:pt modelId="{93727C75-BEAB-4A13-A22D-4B109BC658BE}" type="sibTrans" cxnId="{E2B4BC52-B9E1-40EC-A468-B98C7077E6C6}">
      <dgm:prSet/>
      <dgm:spPr/>
      <dgm:t>
        <a:bodyPr/>
        <a:lstStyle/>
        <a:p>
          <a:endParaRPr lang="en-US"/>
        </a:p>
      </dgm:t>
    </dgm:pt>
    <dgm:pt modelId="{32165DD3-492B-4698-8E32-27D91A8AAA85}">
      <dgm:prSet phldrT="[Text]" custT="1"/>
      <dgm:spPr/>
      <dgm:t>
        <a:bodyPr/>
        <a:lstStyle/>
        <a:p>
          <a:pPr algn="l"/>
          <a:r>
            <a:rPr lang="en-US" sz="2000" b="1" dirty="0" smtClean="0">
              <a:latin typeface="Calibri" pitchFamily="34" charset="0"/>
            </a:rPr>
            <a:t>Categorization of structures for roof space mapping</a:t>
          </a:r>
          <a:endParaRPr lang="en-US" sz="2000" b="1" dirty="0">
            <a:latin typeface="Calibri" pitchFamily="34" charset="0"/>
          </a:endParaRPr>
        </a:p>
      </dgm:t>
    </dgm:pt>
    <dgm:pt modelId="{36F52AC2-C11D-401D-9070-497DDF8291AF}" type="parTrans" cxnId="{9D6FF3C8-CE8D-482B-BDC4-B1F168735EF5}">
      <dgm:prSet/>
      <dgm:spPr/>
      <dgm:t>
        <a:bodyPr/>
        <a:lstStyle/>
        <a:p>
          <a:endParaRPr lang="en-US"/>
        </a:p>
      </dgm:t>
    </dgm:pt>
    <dgm:pt modelId="{4BF4C169-645D-406D-BDFF-F6649419D79B}" type="sibTrans" cxnId="{9D6FF3C8-CE8D-482B-BDC4-B1F168735EF5}">
      <dgm:prSet/>
      <dgm:spPr/>
      <dgm:t>
        <a:bodyPr/>
        <a:lstStyle/>
        <a:p>
          <a:endParaRPr lang="en-US"/>
        </a:p>
      </dgm:t>
    </dgm:pt>
    <dgm:pt modelId="{2F135BE5-C2C3-4CCC-992E-8A9D2B424DC3}">
      <dgm:prSet phldrT="[Text]"/>
      <dgm:spPr>
        <a:solidFill>
          <a:schemeClr val="accent6"/>
        </a:solidFill>
      </dgm:spPr>
      <dgm:t>
        <a:bodyPr/>
        <a:lstStyle/>
        <a:p>
          <a:r>
            <a:rPr lang="en-US" b="1" dirty="0" smtClean="0"/>
            <a:t>Roof space GIS mapping</a:t>
          </a:r>
          <a:endParaRPr lang="en-US" b="1" dirty="0"/>
        </a:p>
      </dgm:t>
    </dgm:pt>
    <dgm:pt modelId="{249AFDBA-EA0C-4BC8-ABCD-5D3A79E1D74B}" type="parTrans" cxnId="{8FC1B028-5038-4330-AA76-43AC411F5884}">
      <dgm:prSet/>
      <dgm:spPr/>
      <dgm:t>
        <a:bodyPr/>
        <a:lstStyle/>
        <a:p>
          <a:endParaRPr lang="en-US"/>
        </a:p>
      </dgm:t>
    </dgm:pt>
    <dgm:pt modelId="{BD05367C-9995-4758-8637-04D97B73A606}" type="sibTrans" cxnId="{8FC1B028-5038-4330-AA76-43AC411F5884}">
      <dgm:prSet/>
      <dgm:spPr/>
      <dgm:t>
        <a:bodyPr/>
        <a:lstStyle/>
        <a:p>
          <a:endParaRPr lang="en-US"/>
        </a:p>
      </dgm:t>
    </dgm:pt>
    <dgm:pt modelId="{3FE08350-17D4-4A86-94A0-3AEBD5193C16}">
      <dgm:prSet phldrT="[Text]" custT="1"/>
      <dgm:spPr/>
      <dgm:t>
        <a:bodyPr/>
        <a:lstStyle/>
        <a:p>
          <a:r>
            <a:rPr lang="en-US" sz="2000" b="1" dirty="0" smtClean="0">
              <a:latin typeface="Calibri" pitchFamily="34" charset="0"/>
            </a:rPr>
            <a:t>Sample size</a:t>
          </a:r>
          <a:endParaRPr lang="en-US" sz="2000" b="1" dirty="0">
            <a:latin typeface="Calibri" pitchFamily="34" charset="0"/>
          </a:endParaRPr>
        </a:p>
      </dgm:t>
    </dgm:pt>
    <dgm:pt modelId="{26E8DDFB-1877-44FF-9A60-370B422E2F86}" type="parTrans" cxnId="{9AB04AC3-C71D-448F-B05E-4DA37A92EEF8}">
      <dgm:prSet/>
      <dgm:spPr/>
      <dgm:t>
        <a:bodyPr/>
        <a:lstStyle/>
        <a:p>
          <a:endParaRPr lang="en-US"/>
        </a:p>
      </dgm:t>
    </dgm:pt>
    <dgm:pt modelId="{16D8092A-F888-40B2-B2DC-E08F386F82D0}" type="sibTrans" cxnId="{9AB04AC3-C71D-448F-B05E-4DA37A92EEF8}">
      <dgm:prSet/>
      <dgm:spPr/>
      <dgm:t>
        <a:bodyPr/>
        <a:lstStyle/>
        <a:p>
          <a:endParaRPr lang="en-US"/>
        </a:p>
      </dgm:t>
    </dgm:pt>
    <dgm:pt modelId="{DED9798C-3372-43FF-B061-E35DCF69634C}">
      <dgm:prSet phldrT="[Text]" custT="1"/>
      <dgm:spPr/>
      <dgm:t>
        <a:bodyPr/>
        <a:lstStyle/>
        <a:p>
          <a:r>
            <a:rPr lang="en-US" sz="2000" b="1" dirty="0" smtClean="0">
              <a:latin typeface="Calibri" pitchFamily="34" charset="0"/>
            </a:rPr>
            <a:t>Roof space mapping</a:t>
          </a:r>
          <a:endParaRPr lang="en-US" sz="2000" b="1" dirty="0">
            <a:latin typeface="Calibri" pitchFamily="34" charset="0"/>
          </a:endParaRPr>
        </a:p>
      </dgm:t>
    </dgm:pt>
    <dgm:pt modelId="{F42CE3BD-1738-4FEF-B1B6-0EB8FA5A77AD}" type="parTrans" cxnId="{B1EED43D-EBA5-4088-B8BB-2D38AD2204F8}">
      <dgm:prSet/>
      <dgm:spPr/>
      <dgm:t>
        <a:bodyPr/>
        <a:lstStyle/>
        <a:p>
          <a:endParaRPr lang="en-US"/>
        </a:p>
      </dgm:t>
    </dgm:pt>
    <dgm:pt modelId="{09B90DFF-82D8-4FD9-9662-AFDFFB3B1692}" type="sibTrans" cxnId="{B1EED43D-EBA5-4088-B8BB-2D38AD2204F8}">
      <dgm:prSet/>
      <dgm:spPr/>
      <dgm:t>
        <a:bodyPr/>
        <a:lstStyle/>
        <a:p>
          <a:endParaRPr lang="en-US"/>
        </a:p>
      </dgm:t>
    </dgm:pt>
    <dgm:pt modelId="{344976FF-03D5-442F-B35B-E7A7618369CA}">
      <dgm:prSet phldrT="[Text]"/>
      <dgm:spPr>
        <a:solidFill>
          <a:srgbClr val="FFC000"/>
        </a:solidFill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Potential estimation</a:t>
          </a:r>
          <a:endParaRPr lang="en-US" b="1" dirty="0">
            <a:solidFill>
              <a:schemeClr val="tx1"/>
            </a:solidFill>
          </a:endParaRPr>
        </a:p>
      </dgm:t>
    </dgm:pt>
    <dgm:pt modelId="{92D40BB4-165F-4637-9D19-EDE47629669C}" type="parTrans" cxnId="{5A4DF773-80FD-4AA2-A7AD-05B6FEEEEECE}">
      <dgm:prSet/>
      <dgm:spPr/>
      <dgm:t>
        <a:bodyPr/>
        <a:lstStyle/>
        <a:p>
          <a:endParaRPr lang="en-US"/>
        </a:p>
      </dgm:t>
    </dgm:pt>
    <dgm:pt modelId="{4990E19A-C657-40C8-B123-80CBAA05E97E}" type="sibTrans" cxnId="{5A4DF773-80FD-4AA2-A7AD-05B6FEEEEECE}">
      <dgm:prSet/>
      <dgm:spPr/>
      <dgm:t>
        <a:bodyPr/>
        <a:lstStyle/>
        <a:p>
          <a:endParaRPr lang="en-US"/>
        </a:p>
      </dgm:t>
    </dgm:pt>
    <dgm:pt modelId="{BDFB55D3-C01A-4835-BF49-BB437B2C9D28}">
      <dgm:prSet phldrT="[Text]" custT="1"/>
      <dgm:spPr/>
      <dgm:t>
        <a:bodyPr/>
        <a:lstStyle/>
        <a:p>
          <a:r>
            <a:rPr lang="en-US" sz="2000" b="1" dirty="0" smtClean="0">
              <a:latin typeface="Calibri" pitchFamily="34" charset="0"/>
            </a:rPr>
            <a:t>Deriving average usable roof area</a:t>
          </a:r>
          <a:endParaRPr lang="en-US" sz="2000" b="1" dirty="0">
            <a:latin typeface="Calibri" pitchFamily="34" charset="0"/>
          </a:endParaRPr>
        </a:p>
      </dgm:t>
    </dgm:pt>
    <dgm:pt modelId="{1B212234-D4D2-430E-92DA-750479694B19}" type="parTrans" cxnId="{059FFEB6-7B7C-47D1-87C2-34C2A966C320}">
      <dgm:prSet/>
      <dgm:spPr/>
      <dgm:t>
        <a:bodyPr/>
        <a:lstStyle/>
        <a:p>
          <a:endParaRPr lang="en-US"/>
        </a:p>
      </dgm:t>
    </dgm:pt>
    <dgm:pt modelId="{15BDB61A-AEEB-41EB-A250-10510A61D54E}" type="sibTrans" cxnId="{059FFEB6-7B7C-47D1-87C2-34C2A966C320}">
      <dgm:prSet/>
      <dgm:spPr/>
      <dgm:t>
        <a:bodyPr/>
        <a:lstStyle/>
        <a:p>
          <a:endParaRPr lang="en-US"/>
        </a:p>
      </dgm:t>
    </dgm:pt>
    <dgm:pt modelId="{A21C3C4F-F7E1-4E41-8231-515FD9547811}">
      <dgm:prSet phldrT="[Text]" custT="1"/>
      <dgm:spPr/>
      <dgm:t>
        <a:bodyPr/>
        <a:lstStyle/>
        <a:p>
          <a:r>
            <a:rPr lang="en-US" sz="2000" b="1" dirty="0" smtClean="0">
              <a:latin typeface="Calibri" pitchFamily="34" charset="0"/>
            </a:rPr>
            <a:t>Determining rooftop solar potential</a:t>
          </a:r>
          <a:endParaRPr lang="en-US" sz="2000" b="1" dirty="0">
            <a:latin typeface="Calibri" pitchFamily="34" charset="0"/>
          </a:endParaRPr>
        </a:p>
      </dgm:t>
    </dgm:pt>
    <dgm:pt modelId="{FE92DE8A-6C53-415A-B91B-DA399943D67E}" type="parTrans" cxnId="{877B08D1-3E9B-4F7D-89CA-0DC724966D98}">
      <dgm:prSet/>
      <dgm:spPr/>
      <dgm:t>
        <a:bodyPr/>
        <a:lstStyle/>
        <a:p>
          <a:endParaRPr lang="en-US"/>
        </a:p>
      </dgm:t>
    </dgm:pt>
    <dgm:pt modelId="{C3CE91BE-0121-4459-A5CE-8E2F209EAF65}" type="sibTrans" cxnId="{877B08D1-3E9B-4F7D-89CA-0DC724966D98}">
      <dgm:prSet/>
      <dgm:spPr/>
      <dgm:t>
        <a:bodyPr/>
        <a:lstStyle/>
        <a:p>
          <a:endParaRPr lang="en-US"/>
        </a:p>
      </dgm:t>
    </dgm:pt>
    <dgm:pt modelId="{BCFE5110-9B9C-407B-9959-DB499E39799B}" type="pres">
      <dgm:prSet presAssocID="{36DB3409-6912-4347-8599-975E8F65C1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F50548-6706-4F97-8870-8F7EDC3F484D}" type="pres">
      <dgm:prSet presAssocID="{C9059FD0-F7DE-441C-AF0A-8A267B2ABA16}" presName="composite" presStyleCnt="0"/>
      <dgm:spPr/>
    </dgm:pt>
    <dgm:pt modelId="{177C7B81-AA9B-4402-A971-D93FD37F2F6E}" type="pres">
      <dgm:prSet presAssocID="{C9059FD0-F7DE-441C-AF0A-8A267B2ABA16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FF6092-6CC9-40FE-B753-350FBF12B459}" type="pres">
      <dgm:prSet presAssocID="{C9059FD0-F7DE-441C-AF0A-8A267B2ABA16}" presName="desTx" presStyleLbl="revTx" presStyleIdx="0" presStyleCnt="3" custScaleX="1158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E2CE5D-7845-4B03-B867-600184112407}" type="pres">
      <dgm:prSet presAssocID="{84A44E76-218C-42FB-BDAA-89C2E85BD6A2}" presName="space" presStyleCnt="0"/>
      <dgm:spPr/>
    </dgm:pt>
    <dgm:pt modelId="{C34F10AC-3873-45FB-9F76-7D3606505C40}" type="pres">
      <dgm:prSet presAssocID="{2F135BE5-C2C3-4CCC-992E-8A9D2B424DC3}" presName="composite" presStyleCnt="0"/>
      <dgm:spPr/>
    </dgm:pt>
    <dgm:pt modelId="{BAF27FC3-7DFB-4A00-8C5A-A836598D3665}" type="pres">
      <dgm:prSet presAssocID="{2F135BE5-C2C3-4CCC-992E-8A9D2B424DC3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07954-C8A1-4A92-B148-F0EBE957A96C}" type="pres">
      <dgm:prSet presAssocID="{2F135BE5-C2C3-4CCC-992E-8A9D2B424DC3}" presName="desTx" presStyleLbl="revTx" presStyleIdx="1" presStyleCnt="3" custLinFactNeighborX="8709" custLinFactNeighborY="-1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A2F3DB-3F62-4792-ADB7-97ABDA2611A1}" type="pres">
      <dgm:prSet presAssocID="{BD05367C-9995-4758-8637-04D97B73A606}" presName="space" presStyleCnt="0"/>
      <dgm:spPr/>
    </dgm:pt>
    <dgm:pt modelId="{70E0BB2C-0227-4D98-8E32-6F57B9267531}" type="pres">
      <dgm:prSet presAssocID="{344976FF-03D5-442F-B35B-E7A7618369CA}" presName="composite" presStyleCnt="0"/>
      <dgm:spPr/>
    </dgm:pt>
    <dgm:pt modelId="{34BF4477-03BD-421D-B909-7A04ACC20C0A}" type="pres">
      <dgm:prSet presAssocID="{344976FF-03D5-442F-B35B-E7A7618369CA}" presName="parTx" presStyleLbl="node1" presStyleIdx="2" presStyleCnt="3" custLinFactNeighborX="2359" custLinFactNeighborY="23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51C562-4B5B-401B-8AE6-C4333A85345D}" type="pres">
      <dgm:prSet presAssocID="{344976FF-03D5-442F-B35B-E7A7618369CA}" presName="desTx" presStyleLbl="revTx" presStyleIdx="2" presStyleCnt="3" custScaleX="107681" custLinFactNeighborX="6789" custLinFactNeighborY="-1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C1B028-5038-4330-AA76-43AC411F5884}" srcId="{36DB3409-6912-4347-8599-975E8F65C176}" destId="{2F135BE5-C2C3-4CCC-992E-8A9D2B424DC3}" srcOrd="1" destOrd="0" parTransId="{249AFDBA-EA0C-4BC8-ABCD-5D3A79E1D74B}" sibTransId="{BD05367C-9995-4758-8637-04D97B73A606}"/>
    <dgm:cxn modelId="{04098CC6-E068-4B4E-ACF4-728D089ACB6E}" type="presOf" srcId="{344976FF-03D5-442F-B35B-E7A7618369CA}" destId="{34BF4477-03BD-421D-B909-7A04ACC20C0A}" srcOrd="0" destOrd="0" presId="urn:microsoft.com/office/officeart/2005/8/layout/chevron1"/>
    <dgm:cxn modelId="{059FFEB6-7B7C-47D1-87C2-34C2A966C320}" srcId="{344976FF-03D5-442F-B35B-E7A7618369CA}" destId="{BDFB55D3-C01A-4835-BF49-BB437B2C9D28}" srcOrd="0" destOrd="0" parTransId="{1B212234-D4D2-430E-92DA-750479694B19}" sibTransId="{15BDB61A-AEEB-41EB-A250-10510A61D54E}"/>
    <dgm:cxn modelId="{C459D061-5E1A-47C8-B09B-BA4AD45F2E3D}" type="presOf" srcId="{3FE08350-17D4-4A86-94A0-3AEBD5193C16}" destId="{69007954-C8A1-4A92-B148-F0EBE957A96C}" srcOrd="0" destOrd="0" presId="urn:microsoft.com/office/officeart/2005/8/layout/chevron1"/>
    <dgm:cxn modelId="{AD20E130-9284-43E1-A67E-FCB7F310F4BF}" type="presOf" srcId="{2F135BE5-C2C3-4CCC-992E-8A9D2B424DC3}" destId="{BAF27FC3-7DFB-4A00-8C5A-A836598D3665}" srcOrd="0" destOrd="0" presId="urn:microsoft.com/office/officeart/2005/8/layout/chevron1"/>
    <dgm:cxn modelId="{9D6FF3C8-CE8D-482B-BDC4-B1F168735EF5}" srcId="{C9059FD0-F7DE-441C-AF0A-8A267B2ABA16}" destId="{32165DD3-492B-4698-8E32-27D91A8AAA85}" srcOrd="1" destOrd="0" parTransId="{36F52AC2-C11D-401D-9070-497DDF8291AF}" sibTransId="{4BF4C169-645D-406D-BDFF-F6649419D79B}"/>
    <dgm:cxn modelId="{5A4DF773-80FD-4AA2-A7AD-05B6FEEEEECE}" srcId="{36DB3409-6912-4347-8599-975E8F65C176}" destId="{344976FF-03D5-442F-B35B-E7A7618369CA}" srcOrd="2" destOrd="0" parTransId="{92D40BB4-165F-4637-9D19-EDE47629669C}" sibTransId="{4990E19A-C657-40C8-B123-80CBAA05E97E}"/>
    <dgm:cxn modelId="{F36C9D30-0F54-4F6F-AEBF-F7D12226899F}" type="presOf" srcId="{36DB3409-6912-4347-8599-975E8F65C176}" destId="{BCFE5110-9B9C-407B-9959-DB499E39799B}" srcOrd="0" destOrd="0" presId="urn:microsoft.com/office/officeart/2005/8/layout/chevron1"/>
    <dgm:cxn modelId="{CA39E417-A001-4ABF-B543-A009D4C7130D}" srcId="{36DB3409-6912-4347-8599-975E8F65C176}" destId="{C9059FD0-F7DE-441C-AF0A-8A267B2ABA16}" srcOrd="0" destOrd="0" parTransId="{F2B74463-A719-4EF9-BC52-D99F3B9828CB}" sibTransId="{84A44E76-218C-42FB-BDAA-89C2E85BD6A2}"/>
    <dgm:cxn modelId="{37BFB211-EABE-4C0E-AD1A-1A00B2098350}" type="presOf" srcId="{BDFB55D3-C01A-4835-BF49-BB437B2C9D28}" destId="{D251C562-4B5B-401B-8AE6-C4333A85345D}" srcOrd="0" destOrd="0" presId="urn:microsoft.com/office/officeart/2005/8/layout/chevron1"/>
    <dgm:cxn modelId="{B1EED43D-EBA5-4088-B8BB-2D38AD2204F8}" srcId="{2F135BE5-C2C3-4CCC-992E-8A9D2B424DC3}" destId="{DED9798C-3372-43FF-B061-E35DCF69634C}" srcOrd="1" destOrd="0" parTransId="{F42CE3BD-1738-4FEF-B1B6-0EB8FA5A77AD}" sibTransId="{09B90DFF-82D8-4FD9-9662-AFDFFB3B1692}"/>
    <dgm:cxn modelId="{8EDFED15-9AD7-490B-8BE2-0A046F25B262}" type="presOf" srcId="{A21C3C4F-F7E1-4E41-8231-515FD9547811}" destId="{D251C562-4B5B-401B-8AE6-C4333A85345D}" srcOrd="0" destOrd="1" presId="urn:microsoft.com/office/officeart/2005/8/layout/chevron1"/>
    <dgm:cxn modelId="{9AB04AC3-C71D-448F-B05E-4DA37A92EEF8}" srcId="{2F135BE5-C2C3-4CCC-992E-8A9D2B424DC3}" destId="{3FE08350-17D4-4A86-94A0-3AEBD5193C16}" srcOrd="0" destOrd="0" parTransId="{26E8DDFB-1877-44FF-9A60-370B422E2F86}" sibTransId="{16D8092A-F888-40B2-B2DC-E08F386F82D0}"/>
    <dgm:cxn modelId="{877B08D1-3E9B-4F7D-89CA-0DC724966D98}" srcId="{344976FF-03D5-442F-B35B-E7A7618369CA}" destId="{A21C3C4F-F7E1-4E41-8231-515FD9547811}" srcOrd="1" destOrd="0" parTransId="{FE92DE8A-6C53-415A-B91B-DA399943D67E}" sibTransId="{C3CE91BE-0121-4459-A5CE-8E2F209EAF65}"/>
    <dgm:cxn modelId="{E2B4BC52-B9E1-40EC-A468-B98C7077E6C6}" srcId="{C9059FD0-F7DE-441C-AF0A-8A267B2ABA16}" destId="{2D7C80A4-6CF5-412A-AFEA-B88F258B574F}" srcOrd="0" destOrd="0" parTransId="{2E7DEA0D-D366-4AD6-B1E8-DB8824AFB2D6}" sibTransId="{93727C75-BEAB-4A13-A22D-4B109BC658BE}"/>
    <dgm:cxn modelId="{08CB9842-A683-4CA9-926F-04262F469741}" type="presOf" srcId="{32165DD3-492B-4698-8E32-27D91A8AAA85}" destId="{C6FF6092-6CC9-40FE-B753-350FBF12B459}" srcOrd="0" destOrd="1" presId="urn:microsoft.com/office/officeart/2005/8/layout/chevron1"/>
    <dgm:cxn modelId="{71CB85B6-D1F6-40E9-A781-154D83352EA8}" type="presOf" srcId="{C9059FD0-F7DE-441C-AF0A-8A267B2ABA16}" destId="{177C7B81-AA9B-4402-A971-D93FD37F2F6E}" srcOrd="0" destOrd="0" presId="urn:microsoft.com/office/officeart/2005/8/layout/chevron1"/>
    <dgm:cxn modelId="{31F9C353-691A-4A0A-B55D-EAF9BED2633B}" type="presOf" srcId="{2D7C80A4-6CF5-412A-AFEA-B88F258B574F}" destId="{C6FF6092-6CC9-40FE-B753-350FBF12B459}" srcOrd="0" destOrd="0" presId="urn:microsoft.com/office/officeart/2005/8/layout/chevron1"/>
    <dgm:cxn modelId="{1CF5764F-B51F-4EA1-82E9-EA32DF056219}" type="presOf" srcId="{DED9798C-3372-43FF-B061-E35DCF69634C}" destId="{69007954-C8A1-4A92-B148-F0EBE957A96C}" srcOrd="0" destOrd="1" presId="urn:microsoft.com/office/officeart/2005/8/layout/chevron1"/>
    <dgm:cxn modelId="{991EA0C5-5E30-4238-84E7-A87126038958}" type="presParOf" srcId="{BCFE5110-9B9C-407B-9959-DB499E39799B}" destId="{B4F50548-6706-4F97-8870-8F7EDC3F484D}" srcOrd="0" destOrd="0" presId="urn:microsoft.com/office/officeart/2005/8/layout/chevron1"/>
    <dgm:cxn modelId="{A64B951E-F784-4782-BB8A-724F5AFD7C90}" type="presParOf" srcId="{B4F50548-6706-4F97-8870-8F7EDC3F484D}" destId="{177C7B81-AA9B-4402-A971-D93FD37F2F6E}" srcOrd="0" destOrd="0" presId="urn:microsoft.com/office/officeart/2005/8/layout/chevron1"/>
    <dgm:cxn modelId="{EC948EF5-EA45-4ADA-94A7-5F8BAF7CBCB4}" type="presParOf" srcId="{B4F50548-6706-4F97-8870-8F7EDC3F484D}" destId="{C6FF6092-6CC9-40FE-B753-350FBF12B459}" srcOrd="1" destOrd="0" presId="urn:microsoft.com/office/officeart/2005/8/layout/chevron1"/>
    <dgm:cxn modelId="{4074FAF0-9BF6-4E06-A4AE-3516251AEB61}" type="presParOf" srcId="{BCFE5110-9B9C-407B-9959-DB499E39799B}" destId="{B5E2CE5D-7845-4B03-B867-600184112407}" srcOrd="1" destOrd="0" presId="urn:microsoft.com/office/officeart/2005/8/layout/chevron1"/>
    <dgm:cxn modelId="{A4C0148A-6B0E-4754-A390-4410A0C8E9B2}" type="presParOf" srcId="{BCFE5110-9B9C-407B-9959-DB499E39799B}" destId="{C34F10AC-3873-45FB-9F76-7D3606505C40}" srcOrd="2" destOrd="0" presId="urn:microsoft.com/office/officeart/2005/8/layout/chevron1"/>
    <dgm:cxn modelId="{B98F18DE-D5D3-4472-B818-9523FCE13675}" type="presParOf" srcId="{C34F10AC-3873-45FB-9F76-7D3606505C40}" destId="{BAF27FC3-7DFB-4A00-8C5A-A836598D3665}" srcOrd="0" destOrd="0" presId="urn:microsoft.com/office/officeart/2005/8/layout/chevron1"/>
    <dgm:cxn modelId="{FD27F367-A58D-44F2-90BB-E5AD0E69D0CA}" type="presParOf" srcId="{C34F10AC-3873-45FB-9F76-7D3606505C40}" destId="{69007954-C8A1-4A92-B148-F0EBE957A96C}" srcOrd="1" destOrd="0" presId="urn:microsoft.com/office/officeart/2005/8/layout/chevron1"/>
    <dgm:cxn modelId="{62FEC7D4-E21E-40C3-B5F5-6A98AFD41654}" type="presParOf" srcId="{BCFE5110-9B9C-407B-9959-DB499E39799B}" destId="{AFA2F3DB-3F62-4792-ADB7-97ABDA2611A1}" srcOrd="3" destOrd="0" presId="urn:microsoft.com/office/officeart/2005/8/layout/chevron1"/>
    <dgm:cxn modelId="{FEA0CF4F-F6D7-4C4C-97AC-3CCD8E07EFCC}" type="presParOf" srcId="{BCFE5110-9B9C-407B-9959-DB499E39799B}" destId="{70E0BB2C-0227-4D98-8E32-6F57B9267531}" srcOrd="4" destOrd="0" presId="urn:microsoft.com/office/officeart/2005/8/layout/chevron1"/>
    <dgm:cxn modelId="{47F04183-B310-49E9-9DA4-710C6544BD5A}" type="presParOf" srcId="{70E0BB2C-0227-4D98-8E32-6F57B9267531}" destId="{34BF4477-03BD-421D-B909-7A04ACC20C0A}" srcOrd="0" destOrd="0" presId="urn:microsoft.com/office/officeart/2005/8/layout/chevron1"/>
    <dgm:cxn modelId="{7D1A0912-7C68-4526-80C5-ECB1A3CF62C4}" type="presParOf" srcId="{70E0BB2C-0227-4D98-8E32-6F57B9267531}" destId="{D251C562-4B5B-401B-8AE6-C4333A85345D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73A29C-2DCA-468C-A9F4-732D5457EDE5}" type="doc">
      <dgm:prSet loTypeId="urn:microsoft.com/office/officeart/2005/8/layout/funnel1" loCatId="process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8A14506B-1C29-4828-8816-87ED469A95FB}">
      <dgm:prSet phldrT="[Text]" custT="1"/>
      <dgm:spPr/>
      <dgm:t>
        <a:bodyPr/>
        <a:lstStyle/>
        <a:p>
          <a:r>
            <a:rPr lang="en-US" sz="2000" b="1" u="sng" dirty="0" smtClean="0">
              <a:solidFill>
                <a:schemeClr val="tx1"/>
              </a:solidFill>
              <a:latin typeface="Cambria" pitchFamily="18" charset="0"/>
            </a:rPr>
            <a:t>TOTAL</a:t>
          </a:r>
        </a:p>
        <a:p>
          <a:r>
            <a:rPr lang="en-US" sz="2400" b="1" dirty="0" smtClean="0">
              <a:solidFill>
                <a:schemeClr val="tx1"/>
              </a:solidFill>
              <a:latin typeface="Cambria" pitchFamily="18" charset="0"/>
            </a:rPr>
            <a:t>7196.4 MW</a:t>
          </a:r>
          <a:endParaRPr lang="en-US" sz="2400" b="1" dirty="0">
            <a:solidFill>
              <a:schemeClr val="tx1"/>
            </a:solidFill>
            <a:latin typeface="Cambria" pitchFamily="18" charset="0"/>
          </a:endParaRPr>
        </a:p>
      </dgm:t>
    </dgm:pt>
    <dgm:pt modelId="{7B993F6D-7C36-4F63-A2D4-716CA46849AF}" type="parTrans" cxnId="{352C3620-2060-477E-897B-DC3D0FAF8568}">
      <dgm:prSet/>
      <dgm:spPr/>
      <dgm:t>
        <a:bodyPr/>
        <a:lstStyle/>
        <a:p>
          <a:endParaRPr lang="en-US"/>
        </a:p>
      </dgm:t>
    </dgm:pt>
    <dgm:pt modelId="{C1E4EAB1-2B78-4B6F-8D72-178FB8D6115A}" type="sibTrans" cxnId="{352C3620-2060-477E-897B-DC3D0FAF8568}">
      <dgm:prSet/>
      <dgm:spPr/>
      <dgm:t>
        <a:bodyPr/>
        <a:lstStyle/>
        <a:p>
          <a:endParaRPr lang="en-US"/>
        </a:p>
      </dgm:t>
    </dgm:pt>
    <dgm:pt modelId="{2D667D5E-0C42-4404-9BEB-151A2E5461D9}">
      <dgm:prSet phldrT="[Text]" custT="1"/>
      <dgm:spPr/>
      <dgm:t>
        <a:bodyPr/>
        <a:lstStyle/>
        <a:p>
          <a:endParaRPr lang="en-US" sz="1000" dirty="0"/>
        </a:p>
      </dgm:t>
    </dgm:pt>
    <dgm:pt modelId="{20EDEEF6-E93A-4D0E-8A08-9AC03C064D81}" type="sibTrans" cxnId="{243140B5-41B5-4071-9582-6FC9F0F6C7DA}">
      <dgm:prSet/>
      <dgm:spPr/>
      <dgm:t>
        <a:bodyPr/>
        <a:lstStyle/>
        <a:p>
          <a:endParaRPr lang="en-US"/>
        </a:p>
      </dgm:t>
    </dgm:pt>
    <dgm:pt modelId="{792FFF99-071B-4C23-830D-97D68F89DD52}" type="parTrans" cxnId="{243140B5-41B5-4071-9582-6FC9F0F6C7DA}">
      <dgm:prSet/>
      <dgm:spPr/>
      <dgm:t>
        <a:bodyPr/>
        <a:lstStyle/>
        <a:p>
          <a:endParaRPr lang="en-US"/>
        </a:p>
      </dgm:t>
    </dgm:pt>
    <dgm:pt modelId="{E1762C99-A03C-4D90-B5BF-CC26405A107E}">
      <dgm:prSet phldrT="[Text]" custT="1"/>
      <dgm:spPr/>
      <dgm:t>
        <a:bodyPr/>
        <a:lstStyle/>
        <a:p>
          <a:endParaRPr lang="en-US" sz="1000" dirty="0"/>
        </a:p>
      </dgm:t>
    </dgm:pt>
    <dgm:pt modelId="{530ED804-4453-4BF2-82E5-3A5D4A037919}" type="sibTrans" cxnId="{4F3F20B1-F951-4753-8710-B64E21435853}">
      <dgm:prSet/>
      <dgm:spPr/>
      <dgm:t>
        <a:bodyPr/>
        <a:lstStyle/>
        <a:p>
          <a:endParaRPr lang="en-US"/>
        </a:p>
      </dgm:t>
    </dgm:pt>
    <dgm:pt modelId="{BB42C946-CAF6-4AF3-BBED-67EC92ABAB95}" type="parTrans" cxnId="{4F3F20B1-F951-4753-8710-B64E21435853}">
      <dgm:prSet/>
      <dgm:spPr/>
      <dgm:t>
        <a:bodyPr/>
        <a:lstStyle/>
        <a:p>
          <a:endParaRPr lang="en-US"/>
        </a:p>
      </dgm:t>
    </dgm:pt>
    <dgm:pt modelId="{B2CF240A-5320-4DCA-BDC2-6E063582C54F}" type="pres">
      <dgm:prSet presAssocID="{6A73A29C-2DCA-468C-A9F4-732D5457EDE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E61FF7-4F50-4570-A606-A498A2103276}" type="pres">
      <dgm:prSet presAssocID="{6A73A29C-2DCA-468C-A9F4-732D5457EDE5}" presName="ellipse" presStyleLbl="trBgShp" presStyleIdx="0" presStyleCnt="1"/>
      <dgm:spPr/>
      <dgm:t>
        <a:bodyPr/>
        <a:lstStyle/>
        <a:p>
          <a:endParaRPr lang="en-US"/>
        </a:p>
      </dgm:t>
    </dgm:pt>
    <dgm:pt modelId="{12CD79D3-CEAE-465F-A611-4CB1C45A0D2C}" type="pres">
      <dgm:prSet presAssocID="{6A73A29C-2DCA-468C-A9F4-732D5457EDE5}" presName="arrow1" presStyleLbl="fgShp" presStyleIdx="0" presStyleCnt="1"/>
      <dgm:spPr/>
      <dgm:t>
        <a:bodyPr/>
        <a:lstStyle/>
        <a:p>
          <a:endParaRPr lang="en-US"/>
        </a:p>
      </dgm:t>
    </dgm:pt>
    <dgm:pt modelId="{B287367F-7954-4E88-A4F0-204EC9126EBD}" type="pres">
      <dgm:prSet presAssocID="{6A73A29C-2DCA-468C-A9F4-732D5457EDE5}" presName="rectangle" presStyleLbl="revTx" presStyleIdx="0" presStyleCnt="1" custScaleY="159549" custLinFactNeighborX="132" custLinFactNeighborY="360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5692A-E56E-4686-9D13-E72B8ABFA2AB}" type="pres">
      <dgm:prSet presAssocID="{2D667D5E-0C42-4404-9BEB-151A2E5461D9}" presName="item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4D9B62-B275-4749-9559-9C4F18B2C172}" type="pres">
      <dgm:prSet presAssocID="{8A14506B-1C29-4828-8816-87ED469A95FB}" presName="item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F8C8D-3C22-4076-B036-AF64366BA223}" type="pres">
      <dgm:prSet presAssocID="{6A73A29C-2DCA-468C-A9F4-732D5457EDE5}" presName="funnel" presStyleLbl="trAlignAcc1" presStyleIdx="0" presStyleCnt="1"/>
      <dgm:spPr/>
      <dgm:t>
        <a:bodyPr/>
        <a:lstStyle/>
        <a:p>
          <a:endParaRPr lang="en-US"/>
        </a:p>
      </dgm:t>
    </dgm:pt>
  </dgm:ptLst>
  <dgm:cxnLst>
    <dgm:cxn modelId="{9630E805-7CC5-493F-B3F7-B2F8F3D19941}" type="presOf" srcId="{E1762C99-A03C-4D90-B5BF-CC26405A107E}" destId="{C64D9B62-B275-4749-9559-9C4F18B2C172}" srcOrd="0" destOrd="0" presId="urn:microsoft.com/office/officeart/2005/8/layout/funnel1"/>
    <dgm:cxn modelId="{157F9D5B-39A2-4934-A3B4-27E81BE1B444}" type="presOf" srcId="{2D667D5E-0C42-4404-9BEB-151A2E5461D9}" destId="{8595692A-E56E-4686-9D13-E72B8ABFA2AB}" srcOrd="0" destOrd="0" presId="urn:microsoft.com/office/officeart/2005/8/layout/funnel1"/>
    <dgm:cxn modelId="{27CF7BEA-04F8-4CA2-B3AF-636CE8AB5A1E}" type="presOf" srcId="{6A73A29C-2DCA-468C-A9F4-732D5457EDE5}" destId="{B2CF240A-5320-4DCA-BDC2-6E063582C54F}" srcOrd="0" destOrd="0" presId="urn:microsoft.com/office/officeart/2005/8/layout/funnel1"/>
    <dgm:cxn modelId="{243140B5-41B5-4071-9582-6FC9F0F6C7DA}" srcId="{6A73A29C-2DCA-468C-A9F4-732D5457EDE5}" destId="{2D667D5E-0C42-4404-9BEB-151A2E5461D9}" srcOrd="1" destOrd="0" parTransId="{792FFF99-071B-4C23-830D-97D68F89DD52}" sibTransId="{20EDEEF6-E93A-4D0E-8A08-9AC03C064D81}"/>
    <dgm:cxn modelId="{352C3620-2060-477E-897B-DC3D0FAF8568}" srcId="{6A73A29C-2DCA-468C-A9F4-732D5457EDE5}" destId="{8A14506B-1C29-4828-8816-87ED469A95FB}" srcOrd="2" destOrd="0" parTransId="{7B993F6D-7C36-4F63-A2D4-716CA46849AF}" sibTransId="{C1E4EAB1-2B78-4B6F-8D72-178FB8D6115A}"/>
    <dgm:cxn modelId="{5948401C-BE4F-4332-BE45-AADB9D002891}" type="presOf" srcId="{8A14506B-1C29-4828-8816-87ED469A95FB}" destId="{B287367F-7954-4E88-A4F0-204EC9126EBD}" srcOrd="0" destOrd="0" presId="urn:microsoft.com/office/officeart/2005/8/layout/funnel1"/>
    <dgm:cxn modelId="{4F3F20B1-F951-4753-8710-B64E21435853}" srcId="{6A73A29C-2DCA-468C-A9F4-732D5457EDE5}" destId="{E1762C99-A03C-4D90-B5BF-CC26405A107E}" srcOrd="0" destOrd="0" parTransId="{BB42C946-CAF6-4AF3-BBED-67EC92ABAB95}" sibTransId="{530ED804-4453-4BF2-82E5-3A5D4A037919}"/>
    <dgm:cxn modelId="{0DE42656-0A45-47A0-9BF7-B73EEB4054D6}" type="presParOf" srcId="{B2CF240A-5320-4DCA-BDC2-6E063582C54F}" destId="{91E61FF7-4F50-4570-A606-A498A2103276}" srcOrd="0" destOrd="0" presId="urn:microsoft.com/office/officeart/2005/8/layout/funnel1"/>
    <dgm:cxn modelId="{625A275C-6AA1-467C-AC0D-2C30B5A28828}" type="presParOf" srcId="{B2CF240A-5320-4DCA-BDC2-6E063582C54F}" destId="{12CD79D3-CEAE-465F-A611-4CB1C45A0D2C}" srcOrd="1" destOrd="0" presId="urn:microsoft.com/office/officeart/2005/8/layout/funnel1"/>
    <dgm:cxn modelId="{46FE4B13-80F7-4C34-A2ED-53175F0CE7BA}" type="presParOf" srcId="{B2CF240A-5320-4DCA-BDC2-6E063582C54F}" destId="{B287367F-7954-4E88-A4F0-204EC9126EBD}" srcOrd="2" destOrd="0" presId="urn:microsoft.com/office/officeart/2005/8/layout/funnel1"/>
    <dgm:cxn modelId="{8B5BB63A-F77B-450E-984B-705D9A81D664}" type="presParOf" srcId="{B2CF240A-5320-4DCA-BDC2-6E063582C54F}" destId="{8595692A-E56E-4686-9D13-E72B8ABFA2AB}" srcOrd="3" destOrd="0" presId="urn:microsoft.com/office/officeart/2005/8/layout/funnel1"/>
    <dgm:cxn modelId="{7EB6C9AC-4447-4E11-AFA7-9EE69B89457C}" type="presParOf" srcId="{B2CF240A-5320-4DCA-BDC2-6E063582C54F}" destId="{C64D9B62-B275-4749-9559-9C4F18B2C172}" srcOrd="4" destOrd="0" presId="urn:microsoft.com/office/officeart/2005/8/layout/funnel1"/>
    <dgm:cxn modelId="{163AFD71-B3DB-46A7-97D7-45F6386820EE}" type="presParOf" srcId="{B2CF240A-5320-4DCA-BDC2-6E063582C54F}" destId="{C69F8C8D-3C22-4076-B036-AF64366BA223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C7B81-AA9B-4402-A971-D93FD37F2F6E}">
      <dsp:nvSpPr>
        <dsp:cNvPr id="0" name=""/>
        <dsp:cNvSpPr/>
      </dsp:nvSpPr>
      <dsp:spPr>
        <a:xfrm>
          <a:off x="176081" y="211633"/>
          <a:ext cx="2734073" cy="972000"/>
        </a:xfrm>
        <a:prstGeom prst="chevron">
          <a:avLst/>
        </a:prstGeom>
        <a:solidFill>
          <a:schemeClr val="accent5">
            <a:lumMod val="7500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Identification/ Categorization</a:t>
          </a:r>
          <a:endParaRPr lang="en-US" sz="1800" b="1" kern="1200" dirty="0">
            <a:solidFill>
              <a:schemeClr val="bg1"/>
            </a:solidFill>
          </a:endParaRPr>
        </a:p>
      </dsp:txBody>
      <dsp:txXfrm>
        <a:off x="662081" y="211633"/>
        <a:ext cx="1762073" cy="972000"/>
      </dsp:txXfrm>
    </dsp:sp>
    <dsp:sp modelId="{C6FF6092-6CC9-40FE-B753-350FBF12B459}">
      <dsp:nvSpPr>
        <dsp:cNvPr id="0" name=""/>
        <dsp:cNvSpPr/>
      </dsp:nvSpPr>
      <dsp:spPr>
        <a:xfrm>
          <a:off x="3244" y="1305133"/>
          <a:ext cx="2532932" cy="20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Calibri" pitchFamily="34" charset="0"/>
            </a:rPr>
            <a:t>Identification of Ministries,  departments &amp; facilities</a:t>
          </a:r>
          <a:endParaRPr lang="en-US" sz="2000" b="1" kern="1200" dirty="0"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Calibri" pitchFamily="34" charset="0"/>
            </a:rPr>
            <a:t>Categorization of structures for roof space mapping</a:t>
          </a:r>
          <a:endParaRPr lang="en-US" sz="2000" b="1" kern="1200" dirty="0">
            <a:latin typeface="Calibri" pitchFamily="34" charset="0"/>
          </a:endParaRPr>
        </a:p>
      </dsp:txBody>
      <dsp:txXfrm>
        <a:off x="3244" y="1305133"/>
        <a:ext cx="2532932" cy="2025000"/>
      </dsp:txXfrm>
    </dsp:sp>
    <dsp:sp modelId="{BAF27FC3-7DFB-4A00-8C5A-A836598D3665}">
      <dsp:nvSpPr>
        <dsp:cNvPr id="0" name=""/>
        <dsp:cNvSpPr/>
      </dsp:nvSpPr>
      <dsp:spPr>
        <a:xfrm>
          <a:off x="2694154" y="211633"/>
          <a:ext cx="2734073" cy="972000"/>
        </a:xfrm>
        <a:prstGeom prst="chevron">
          <a:avLst/>
        </a:prstGeom>
        <a:solidFill>
          <a:schemeClr val="accent6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Roof space GIS mapping</a:t>
          </a:r>
          <a:endParaRPr lang="en-US" sz="1800" b="1" kern="1200" dirty="0"/>
        </a:p>
      </dsp:txBody>
      <dsp:txXfrm>
        <a:off x="3180154" y="211633"/>
        <a:ext cx="1762073" cy="972000"/>
      </dsp:txXfrm>
    </dsp:sp>
    <dsp:sp modelId="{69007954-C8A1-4A92-B148-F0EBE957A96C}">
      <dsp:nvSpPr>
        <dsp:cNvPr id="0" name=""/>
        <dsp:cNvSpPr/>
      </dsp:nvSpPr>
      <dsp:spPr>
        <a:xfrm>
          <a:off x="2884642" y="1273989"/>
          <a:ext cx="2187258" cy="20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Calibri" pitchFamily="34" charset="0"/>
            </a:rPr>
            <a:t>Sample size</a:t>
          </a:r>
          <a:endParaRPr lang="en-US" sz="2000" b="1" kern="1200" dirty="0"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Calibri" pitchFamily="34" charset="0"/>
            </a:rPr>
            <a:t>Roof space mapping</a:t>
          </a:r>
          <a:endParaRPr lang="en-US" sz="2000" b="1" kern="1200" dirty="0">
            <a:latin typeface="Calibri" pitchFamily="34" charset="0"/>
          </a:endParaRPr>
        </a:p>
      </dsp:txBody>
      <dsp:txXfrm>
        <a:off x="2884642" y="1273989"/>
        <a:ext cx="2187258" cy="2025000"/>
      </dsp:txXfrm>
    </dsp:sp>
    <dsp:sp modelId="{34BF4477-03BD-421D-B909-7A04ACC20C0A}">
      <dsp:nvSpPr>
        <dsp:cNvPr id="0" name=""/>
        <dsp:cNvSpPr/>
      </dsp:nvSpPr>
      <dsp:spPr>
        <a:xfrm>
          <a:off x="5299472" y="234874"/>
          <a:ext cx="2734073" cy="972000"/>
        </a:xfrm>
        <a:prstGeom prst="chevron">
          <a:avLst/>
        </a:prstGeom>
        <a:solidFill>
          <a:srgbClr val="FFC000"/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Potential estimation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5785472" y="234874"/>
        <a:ext cx="1762073" cy="972000"/>
      </dsp:txXfrm>
    </dsp:sp>
    <dsp:sp modelId="{D251C562-4B5B-401B-8AE6-C4333A85345D}">
      <dsp:nvSpPr>
        <dsp:cNvPr id="0" name=""/>
        <dsp:cNvSpPr/>
      </dsp:nvSpPr>
      <dsp:spPr>
        <a:xfrm>
          <a:off x="5360720" y="1273989"/>
          <a:ext cx="2355261" cy="202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Calibri" pitchFamily="34" charset="0"/>
            </a:rPr>
            <a:t>Deriving average usable roof area</a:t>
          </a:r>
          <a:endParaRPr lang="en-US" sz="2000" b="1" kern="1200" dirty="0">
            <a:latin typeface="Calibri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>
              <a:latin typeface="Calibri" pitchFamily="34" charset="0"/>
            </a:rPr>
            <a:t>Determining rooftop solar potential</a:t>
          </a:r>
          <a:endParaRPr lang="en-US" sz="2000" b="1" kern="1200" dirty="0">
            <a:latin typeface="Calibri" pitchFamily="34" charset="0"/>
          </a:endParaRPr>
        </a:p>
      </dsp:txBody>
      <dsp:txXfrm>
        <a:off x="5360720" y="1273989"/>
        <a:ext cx="2355261" cy="202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61FF7-4F50-4570-A606-A498A2103276}">
      <dsp:nvSpPr>
        <dsp:cNvPr id="0" name=""/>
        <dsp:cNvSpPr/>
      </dsp:nvSpPr>
      <dsp:spPr>
        <a:xfrm>
          <a:off x="712812" y="688610"/>
          <a:ext cx="2604897" cy="904646"/>
        </a:xfrm>
        <a:prstGeom prst="ellipse">
          <a:avLst/>
        </a:prstGeom>
        <a:solidFill>
          <a:schemeClr val="accent1">
            <a:tint val="50000"/>
            <a:alpha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D79D3-CEAE-465F-A611-4CB1C45A0D2C}">
      <dsp:nvSpPr>
        <dsp:cNvPr id="0" name=""/>
        <dsp:cNvSpPr/>
      </dsp:nvSpPr>
      <dsp:spPr>
        <a:xfrm>
          <a:off x="1766887" y="2903782"/>
          <a:ext cx="504825" cy="323088"/>
        </a:xfrm>
        <a:prstGeom prst="downArrow">
          <a:avLst/>
        </a:prstGeom>
        <a:gradFill rotWithShape="0">
          <a:gsLst>
            <a:gs pos="0">
              <a:schemeClr val="accent1">
                <a:tint val="55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55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55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55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87367F-7954-4E88-A4F0-204EC9126EBD}">
      <dsp:nvSpPr>
        <dsp:cNvPr id="0" name=""/>
        <dsp:cNvSpPr/>
      </dsp:nvSpPr>
      <dsp:spPr>
        <a:xfrm>
          <a:off x="810918" y="3200402"/>
          <a:ext cx="2423160" cy="9665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>
              <a:solidFill>
                <a:schemeClr val="tx1"/>
              </a:solidFill>
              <a:latin typeface="Cambria" pitchFamily="18" charset="0"/>
            </a:rPr>
            <a:t>TOTAL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/>
              </a:solidFill>
              <a:latin typeface="Cambria" pitchFamily="18" charset="0"/>
            </a:rPr>
            <a:t>7196.4 MW</a:t>
          </a:r>
          <a:endParaRPr lang="en-US" sz="2400" b="1" kern="1200" dirty="0">
            <a:solidFill>
              <a:schemeClr val="tx1"/>
            </a:solidFill>
            <a:latin typeface="Cambria" pitchFamily="18" charset="0"/>
          </a:endParaRPr>
        </a:p>
      </dsp:txBody>
      <dsp:txXfrm>
        <a:off x="810918" y="3200402"/>
        <a:ext cx="2423160" cy="966531"/>
      </dsp:txXfrm>
    </dsp:sp>
    <dsp:sp modelId="{8595692A-E56E-4686-9D13-E72B8ABFA2AB}">
      <dsp:nvSpPr>
        <dsp:cNvPr id="0" name=""/>
        <dsp:cNvSpPr/>
      </dsp:nvSpPr>
      <dsp:spPr>
        <a:xfrm>
          <a:off x="1659864" y="1663124"/>
          <a:ext cx="908685" cy="90868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shade val="5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1792938" y="1796198"/>
        <a:ext cx="642537" cy="642537"/>
      </dsp:txXfrm>
    </dsp:sp>
    <dsp:sp modelId="{C64D9B62-B275-4749-9559-9C4F18B2C172}">
      <dsp:nvSpPr>
        <dsp:cNvPr id="0" name=""/>
        <dsp:cNvSpPr/>
      </dsp:nvSpPr>
      <dsp:spPr>
        <a:xfrm>
          <a:off x="1009649" y="981409"/>
          <a:ext cx="908685" cy="908685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346161"/>
                <a:satOff val="-25283"/>
                <a:lumOff val="45974"/>
                <a:alphaOff val="0"/>
                <a:shade val="15000"/>
                <a:satMod val="180000"/>
              </a:schemeClr>
            </a:gs>
            <a:gs pos="50000">
              <a:schemeClr val="accent1">
                <a:shade val="50000"/>
                <a:hueOff val="346161"/>
                <a:satOff val="-25283"/>
                <a:lumOff val="45974"/>
                <a:alphaOff val="0"/>
                <a:shade val="45000"/>
                <a:satMod val="170000"/>
              </a:schemeClr>
            </a:gs>
            <a:gs pos="70000">
              <a:schemeClr val="accent1">
                <a:shade val="50000"/>
                <a:hueOff val="346161"/>
                <a:satOff val="-25283"/>
                <a:lumOff val="4597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shade val="50000"/>
                <a:hueOff val="346161"/>
                <a:satOff val="-25283"/>
                <a:lumOff val="4597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1142723" y="1114483"/>
        <a:ext cx="642537" cy="642537"/>
      </dsp:txXfrm>
    </dsp:sp>
    <dsp:sp modelId="{C69F8C8D-3C22-4076-B036-AF64366BA223}">
      <dsp:nvSpPr>
        <dsp:cNvPr id="0" name=""/>
        <dsp:cNvSpPr/>
      </dsp:nvSpPr>
      <dsp:spPr>
        <a:xfrm>
          <a:off x="605789" y="577549"/>
          <a:ext cx="2827020" cy="2261616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3025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DC242-93D2-4F97-AEDF-46B15DB4FC9D}" type="datetimeFigureOut">
              <a:rPr lang="en-US" smtClean="0"/>
              <a:pPr/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808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3025" y="8828088"/>
            <a:ext cx="2971800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1A2C5-53DA-4748-AB04-EB1434C9E4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0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3714" y="0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A24EC-7E85-48D2-B0CC-C8BB55215034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642" y="4415036"/>
            <a:ext cx="5485130" cy="4182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8459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3714" y="8828459"/>
            <a:ext cx="2971112" cy="4647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337E8-D103-4B14-BA2F-B3E5CB62B58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656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337E8-D103-4B14-BA2F-B3E5CB62B585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1A91-83E2-41E9-9ED3-F10ED297DAA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5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Loss of revenue is a long term risk for the Utility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1A91-83E2-41E9-9ED3-F10ED297DAA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4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 smtClean="0"/>
              <a:t>Risks are:</a:t>
            </a:r>
          </a:p>
          <a:p>
            <a:pPr marL="228600" indent="-228600">
              <a:buAutoNum type="arabicPeriod"/>
            </a:pPr>
            <a:r>
              <a:rPr lang="en-US" dirty="0" smtClean="0"/>
              <a:t>Grid availability</a:t>
            </a:r>
          </a:p>
          <a:p>
            <a:pPr marL="228600" indent="-228600">
              <a:buAutoNum type="arabicPeriod"/>
            </a:pPr>
            <a:r>
              <a:rPr lang="en-US" dirty="0" smtClean="0"/>
              <a:t>Loan default</a:t>
            </a:r>
          </a:p>
          <a:p>
            <a:pPr marL="228600" indent="-228600">
              <a:buAutoNum type="arabicPeriod"/>
            </a:pPr>
            <a:r>
              <a:rPr lang="en-US" dirty="0" smtClean="0"/>
              <a:t>System performance and O&amp;M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1A91-83E2-41E9-9ED3-F10ED297DAA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39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81A91-83E2-41E9-9ED3-F10ED297DAA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241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7EF0E-F81C-4E05-A308-AEBDD16804EF}" type="slidenum">
              <a:rPr lang="en-IN" smtClean="0"/>
              <a:pPr/>
              <a:t>38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675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524000"/>
            <a:ext cx="4389120" cy="2560320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  <a:lvl2pPr>
              <a:defRPr sz="1400" b="0"/>
            </a:lvl2pPr>
            <a:lvl3pPr>
              <a:defRPr sz="13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48200" y="1524000"/>
            <a:ext cx="4389120" cy="2560320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  <a:lvl2pPr>
              <a:defRPr sz="1400" b="0"/>
            </a:lvl2pPr>
            <a:lvl3pPr>
              <a:defRPr sz="13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114300" y="4191000"/>
            <a:ext cx="4389120" cy="2560320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  <a:lvl2pPr>
              <a:defRPr sz="1400" b="0"/>
            </a:lvl2pPr>
            <a:lvl3pPr>
              <a:defRPr sz="13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648200" y="4191000"/>
            <a:ext cx="4389120" cy="2560320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  <a:lvl2pPr>
              <a:defRPr sz="1400" b="0"/>
            </a:lvl2pPr>
            <a:lvl3pPr>
              <a:defRPr sz="1300" b="0"/>
            </a:lvl3pPr>
            <a:lvl4pPr>
              <a:defRPr sz="1200" b="0"/>
            </a:lvl4pPr>
            <a:lvl5pPr>
              <a:defRPr sz="1200"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80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25C01-63BB-4610-884E-64A33E7A1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3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2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341E86C-D807-484E-AC7E-FBADFB9662EE}" type="datetimeFigureOut">
              <a:rPr lang="en-IN" smtClean="0"/>
              <a:pPr/>
              <a:t>04-08-2015</a:t>
            </a:fld>
            <a:endParaRPr lang="en-I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83645D5-9F88-4177-83B5-1DF884E1511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as_Vegas,_N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 smtClean="0"/>
              <a:t>Grid Connected </a:t>
            </a:r>
            <a:br>
              <a:rPr lang="en-US" dirty="0" smtClean="0"/>
            </a:br>
            <a:r>
              <a:rPr lang="en-US" dirty="0" smtClean="0"/>
              <a:t>Solar Rooftop Systems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r>
              <a:rPr lang="en-US" sz="3200" dirty="0"/>
              <a:t/>
            </a:r>
            <a:br>
              <a:rPr lang="en-US" sz="3200" dirty="0"/>
            </a:b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>
              <a:defRPr/>
            </a:pPr>
            <a:r>
              <a:rPr lang="en-US" b="1" dirty="0">
                <a:solidFill>
                  <a:srgbClr val="CC0000"/>
                </a:solidFill>
              </a:rPr>
              <a:t>Government of India</a:t>
            </a:r>
          </a:p>
          <a:p>
            <a:pPr lvl="0">
              <a:defRPr/>
            </a:pPr>
            <a:r>
              <a:rPr lang="en-US" b="1" dirty="0">
                <a:solidFill>
                  <a:srgbClr val="CC0000"/>
                </a:solidFill>
              </a:rPr>
              <a:t>Ministry of New and Renewable Energy</a:t>
            </a:r>
          </a:p>
          <a:p>
            <a:endParaRPr lang="en-IN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7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Autofit/>
          </a:bodyPr>
          <a:lstStyle/>
          <a:p>
            <a:r>
              <a:rPr lang="en-I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SPACE/COST REQUIREMENT FOR RE TECHNOLOGY</a:t>
            </a:r>
            <a:br>
              <a:rPr lang="en-I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496042"/>
              </p:ext>
            </p:extLst>
          </p:nvPr>
        </p:nvGraphicFramePr>
        <p:xfrm>
          <a:off x="152400" y="1447800"/>
          <a:ext cx="8839200" cy="504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990600"/>
                <a:gridCol w="2667000"/>
                <a:gridCol w="2514600"/>
              </a:tblGrid>
              <a:tr h="624840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RE Technology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Useful life (years)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Space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Cost </a:t>
                      </a:r>
                    </a:p>
                    <a:p>
                      <a:pPr algn="ctr"/>
                      <a:endParaRPr lang="en-IN" sz="2000" b="1" dirty="0"/>
                    </a:p>
                  </a:txBody>
                  <a:tcPr/>
                </a:tc>
              </a:tr>
              <a:tr h="899160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Solar based power</a:t>
                      </a:r>
                      <a:r>
                        <a:rPr lang="en-IN" sz="2000" b="1" baseline="0" dirty="0" smtClean="0"/>
                        <a:t> Plant (PV/Thermal)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25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PV:     4-6Acres/MW</a:t>
                      </a:r>
                    </a:p>
                    <a:p>
                      <a:r>
                        <a:rPr lang="en-IN" sz="2000" b="1" dirty="0" smtClean="0"/>
                        <a:t>Thermal: 5-6.5 acres/MW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PV: 6-7 Cr/MW</a:t>
                      </a:r>
                    </a:p>
                    <a:p>
                      <a:pPr algn="ctr"/>
                      <a:r>
                        <a:rPr lang="en-IN" sz="2000" b="1" dirty="0" smtClean="0"/>
                        <a:t>Thermal: 10-12 Cr/MW</a:t>
                      </a:r>
                      <a:endParaRPr lang="en-IN" sz="2000" b="1" dirty="0"/>
                    </a:p>
                  </a:txBody>
                  <a:tcPr/>
                </a:tc>
              </a:tr>
              <a:tr h="603368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Wind based power</a:t>
                      </a:r>
                      <a:r>
                        <a:rPr lang="en-IN" sz="2000" b="1" baseline="0" dirty="0" smtClean="0"/>
                        <a:t> Plant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25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5 Acres/MW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5.75 Cr/MW</a:t>
                      </a:r>
                      <a:endParaRPr lang="en-IN" sz="2000" b="1" dirty="0"/>
                    </a:p>
                  </a:txBody>
                  <a:tcPr/>
                </a:tc>
              </a:tr>
              <a:tr h="487680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Small Hydro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35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2 Acre/MW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5.5 -7.7 Cr/MW</a:t>
                      </a:r>
                      <a:endParaRPr lang="en-IN" sz="2000" b="1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Biogas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20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500 sq. m / 1 Ton/day plant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30</a:t>
                      </a:r>
                      <a:r>
                        <a:rPr lang="en-IN" sz="2000" b="1" baseline="0" dirty="0" smtClean="0"/>
                        <a:t> lac/Ton</a:t>
                      </a:r>
                      <a:endParaRPr lang="en-IN" sz="2000" b="1" dirty="0"/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Biomass</a:t>
                      </a:r>
                      <a:r>
                        <a:rPr lang="en-IN" sz="2000" b="1" baseline="0" dirty="0" smtClean="0"/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20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1 Acre/MW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4.5-5</a:t>
                      </a:r>
                      <a:r>
                        <a:rPr lang="en-IN" sz="2000" b="1" baseline="0" dirty="0" smtClean="0"/>
                        <a:t> </a:t>
                      </a:r>
                      <a:r>
                        <a:rPr lang="en-IN" sz="2000" b="1" dirty="0" smtClean="0"/>
                        <a:t> Cr/MW</a:t>
                      </a:r>
                      <a:endParaRPr lang="en-IN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26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I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SPACE/COST REQUIREMENT FOR</a:t>
            </a:r>
            <a:r>
              <a:rPr lang="en-I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RE TECHNOLOGY</a:t>
            </a:r>
            <a:br>
              <a:rPr lang="en-I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447604"/>
              </p:ext>
            </p:extLst>
          </p:nvPr>
        </p:nvGraphicFramePr>
        <p:xfrm>
          <a:off x="80749" y="990599"/>
          <a:ext cx="8839200" cy="6048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990600"/>
                <a:gridCol w="2438400"/>
                <a:gridCol w="3200400"/>
              </a:tblGrid>
              <a:tr h="320040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RE Technology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Useful life (years)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Space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Cost </a:t>
                      </a:r>
                    </a:p>
                    <a:p>
                      <a:pPr algn="ctr"/>
                      <a:endParaRPr lang="en-IN" sz="2000" b="1" dirty="0"/>
                    </a:p>
                  </a:txBody>
                  <a:tcPr/>
                </a:tc>
              </a:tr>
              <a:tr h="897539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Solar thermal     (flat</a:t>
                      </a:r>
                      <a:r>
                        <a:rPr lang="en-IN" sz="2400" b="1" baseline="0" dirty="0" smtClean="0"/>
                        <a:t> plate ) 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25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2 M</a:t>
                      </a:r>
                      <a:r>
                        <a:rPr lang="en-IN" sz="2400" b="1" baseline="30000" dirty="0" smtClean="0"/>
                        <a:t>2</a:t>
                      </a:r>
                      <a:r>
                        <a:rPr lang="en-IN" sz="2400" b="1" dirty="0" smtClean="0"/>
                        <a:t>/100 LPD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err="1" smtClean="0"/>
                        <a:t>Rs</a:t>
                      </a:r>
                      <a:r>
                        <a:rPr lang="en-IN" sz="2400" b="1" dirty="0" smtClean="0"/>
                        <a:t>. 20000-22000/100 LPD</a:t>
                      </a:r>
                      <a:endParaRPr lang="en-IN" sz="2400" b="1" dirty="0"/>
                    </a:p>
                  </a:txBody>
                  <a:tcPr/>
                </a:tc>
              </a:tr>
              <a:tr h="1877813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Solar thermal (concentrated ) 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25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35 </a:t>
                      </a:r>
                      <a:r>
                        <a:rPr lang="en-IN" sz="2400" b="1" dirty="0" err="1" smtClean="0"/>
                        <a:t>sq</a:t>
                      </a:r>
                      <a:r>
                        <a:rPr lang="en-IN" sz="2400" b="1" dirty="0" smtClean="0"/>
                        <a:t> m/one dish</a:t>
                      </a:r>
                    </a:p>
                    <a:p>
                      <a:pPr algn="ctr"/>
                      <a:r>
                        <a:rPr lang="en-IN" sz="2400" b="1" dirty="0" smtClean="0"/>
                        <a:t>16 </a:t>
                      </a:r>
                      <a:r>
                        <a:rPr lang="en-IN" sz="2400" b="1" dirty="0" err="1" smtClean="0"/>
                        <a:t>sq</a:t>
                      </a:r>
                      <a:r>
                        <a:rPr lang="en-IN" sz="2400" b="1" dirty="0" smtClean="0"/>
                        <a:t> m </a:t>
                      </a:r>
                      <a:r>
                        <a:rPr lang="en-IN" sz="2400" b="1" dirty="0" err="1" smtClean="0"/>
                        <a:t>aper.area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12000-14000/</a:t>
                      </a:r>
                      <a:r>
                        <a:rPr lang="en-IN" sz="2400" b="1" dirty="0" err="1" smtClean="0"/>
                        <a:t>sq</a:t>
                      </a:r>
                      <a:r>
                        <a:rPr lang="en-IN" sz="2400" b="1" dirty="0" smtClean="0"/>
                        <a:t> m (single axis)</a:t>
                      </a:r>
                    </a:p>
                    <a:p>
                      <a:r>
                        <a:rPr lang="en-IN" sz="2400" b="1" dirty="0" smtClean="0"/>
                        <a:t>14000-16000/</a:t>
                      </a:r>
                      <a:r>
                        <a:rPr lang="en-IN" sz="2400" b="1" dirty="0" err="1" smtClean="0"/>
                        <a:t>sq</a:t>
                      </a:r>
                      <a:r>
                        <a:rPr lang="en-IN" sz="2400" b="1" dirty="0" smtClean="0"/>
                        <a:t> m (double axis)</a:t>
                      </a:r>
                    </a:p>
                    <a:p>
                      <a:r>
                        <a:rPr lang="en-IN" sz="2400" b="1" dirty="0" smtClean="0"/>
                        <a:t>20-30% for accessories</a:t>
                      </a:r>
                      <a:endParaRPr lang="en-IN" sz="2400" b="1" dirty="0"/>
                    </a:p>
                  </a:txBody>
                  <a:tcPr/>
                </a:tc>
              </a:tr>
              <a:tr h="1496047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Solar thermal  air</a:t>
                      </a:r>
                      <a:r>
                        <a:rPr lang="en-IN" sz="2400" b="1" baseline="0" dirty="0" smtClean="0"/>
                        <a:t> conditioning plant 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25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10 </a:t>
                      </a:r>
                      <a:r>
                        <a:rPr lang="en-IN" sz="2400" b="1" dirty="0" err="1" smtClean="0"/>
                        <a:t>sq</a:t>
                      </a:r>
                      <a:r>
                        <a:rPr lang="en-IN" sz="2400" b="1" dirty="0" smtClean="0"/>
                        <a:t> m /TR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 2.5</a:t>
                      </a:r>
                      <a:r>
                        <a:rPr lang="en-IN" sz="2400" b="1" baseline="0" dirty="0" smtClean="0"/>
                        <a:t> Lakh/TR</a:t>
                      </a:r>
                      <a:endParaRPr lang="en-IN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7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  for Indian Railways</a:t>
            </a:r>
            <a:endParaRPr lang="en-IN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n-IN" sz="2600" b="1" dirty="0" smtClean="0">
                <a:solidFill>
                  <a:srgbClr val="FF0000"/>
                </a:solidFill>
              </a:rPr>
              <a:t>Wind Energy</a:t>
            </a:r>
          </a:p>
          <a:p>
            <a:pPr marL="0" indent="0">
              <a:buNone/>
            </a:pPr>
            <a:r>
              <a:rPr lang="en-IN" sz="2600" b="1" dirty="0" smtClean="0"/>
              <a:t>        On-site </a:t>
            </a:r>
            <a:r>
              <a:rPr lang="en-IN" sz="2600" b="1" dirty="0"/>
              <a:t>power </a:t>
            </a:r>
            <a:r>
              <a:rPr lang="en-IN" sz="2600" b="1" dirty="0" smtClean="0"/>
              <a:t>generation</a:t>
            </a:r>
          </a:p>
          <a:p>
            <a:pPr marL="0" indent="0">
              <a:buNone/>
            </a:pPr>
            <a:r>
              <a:rPr lang="en-IN" sz="2600" b="1" dirty="0"/>
              <a:t> </a:t>
            </a:r>
            <a:r>
              <a:rPr lang="en-IN" sz="2600" b="1" dirty="0" smtClean="0"/>
              <a:t>       Off-site </a:t>
            </a:r>
            <a:r>
              <a:rPr lang="en-IN" sz="2600" b="1" dirty="0"/>
              <a:t>power </a:t>
            </a:r>
            <a:r>
              <a:rPr lang="en-IN" sz="2600" b="1" dirty="0" smtClean="0"/>
              <a:t>generation</a:t>
            </a:r>
          </a:p>
          <a:p>
            <a:pPr marL="0" indent="0">
              <a:buNone/>
            </a:pPr>
            <a:endParaRPr lang="en-IN" sz="700" b="1" dirty="0" smtClean="0"/>
          </a:p>
          <a:p>
            <a:pPr marL="265113" indent="-265113"/>
            <a:r>
              <a:rPr lang="en-IN" sz="2600" b="1" dirty="0">
                <a:solidFill>
                  <a:srgbClr val="FF0000"/>
                </a:solidFill>
              </a:rPr>
              <a:t> </a:t>
            </a:r>
            <a:r>
              <a:rPr lang="en-IN" sz="2600" b="1" dirty="0" smtClean="0">
                <a:solidFill>
                  <a:srgbClr val="FF0000"/>
                </a:solidFill>
              </a:rPr>
              <a:t>  </a:t>
            </a:r>
            <a:r>
              <a:rPr lang="en-US" sz="2600" b="1" dirty="0" smtClean="0">
                <a:solidFill>
                  <a:srgbClr val="FF0000"/>
                </a:solidFill>
              </a:rPr>
              <a:t>Solar Energy</a:t>
            </a:r>
            <a:endParaRPr lang="en-US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b="1" dirty="0" smtClean="0"/>
              <a:t>        Roof-top </a:t>
            </a:r>
            <a:r>
              <a:rPr lang="en-US" sz="2600" b="1" dirty="0"/>
              <a:t>solar PV </a:t>
            </a:r>
            <a:r>
              <a:rPr lang="en-US" sz="2600" b="1" dirty="0" smtClean="0"/>
              <a:t>plants </a:t>
            </a:r>
            <a:endParaRPr lang="en-US" sz="2600" b="1" dirty="0"/>
          </a:p>
          <a:p>
            <a:pPr marL="0" indent="0">
              <a:buNone/>
            </a:pPr>
            <a:r>
              <a:rPr lang="en-US" sz="2600" b="1" dirty="0" smtClean="0"/>
              <a:t>        MW Solar PV/Thermal </a:t>
            </a:r>
            <a:r>
              <a:rPr lang="en-US" sz="2600" b="1" dirty="0"/>
              <a:t>plants </a:t>
            </a:r>
          </a:p>
          <a:p>
            <a:pPr marL="0" indent="0">
              <a:buNone/>
            </a:pPr>
            <a:r>
              <a:rPr lang="en-US" sz="2600" b="1" dirty="0" smtClean="0"/>
              <a:t>        Flat plate/Concentrating </a:t>
            </a:r>
            <a:r>
              <a:rPr lang="en-US" sz="2600" b="1" dirty="0"/>
              <a:t>solar </a:t>
            </a:r>
            <a:r>
              <a:rPr lang="en-US" sz="2600" b="1" dirty="0" smtClean="0"/>
              <a:t>thermal system for            	(water heating, steam generation, cooking etc.)  </a:t>
            </a:r>
            <a:endParaRPr lang="en-US" sz="2600" b="1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Small Hydro Energy </a:t>
            </a:r>
            <a:r>
              <a:rPr lang="en-US" sz="2600" b="1" dirty="0" smtClean="0"/>
              <a:t>(Off site power generation)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600" b="1" dirty="0" smtClean="0">
                <a:solidFill>
                  <a:srgbClr val="FF0000"/>
                </a:solidFill>
              </a:rPr>
              <a:t>Waste to Energy generation</a:t>
            </a:r>
          </a:p>
          <a:p>
            <a:pPr>
              <a:buNone/>
            </a:pPr>
            <a:r>
              <a:rPr lang="en-US" sz="2200" b="1" dirty="0" smtClean="0"/>
              <a:t>      From Kitchen Waste, Solid Waste, Sewage waste water Agri. Waste on Railway Lands.</a:t>
            </a:r>
          </a:p>
          <a:p>
            <a:pPr marL="0" indent="0">
              <a:buNone/>
            </a:pPr>
            <a:r>
              <a:rPr lang="en-US" sz="2600" b="1" dirty="0"/>
              <a:t> </a:t>
            </a:r>
            <a:r>
              <a:rPr lang="en-US" sz="2600" b="1" dirty="0" smtClean="0"/>
              <a:t>        </a:t>
            </a:r>
          </a:p>
          <a:p>
            <a:pPr marL="0" indent="0">
              <a:buNone/>
            </a:pPr>
            <a:endParaRPr lang="en-US" sz="2600" b="1" dirty="0"/>
          </a:p>
          <a:p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487362"/>
          </a:xfrm>
        </p:spPr>
        <p:txBody>
          <a:bodyPr>
            <a:noAutofit/>
          </a:bodyPr>
          <a:lstStyle/>
          <a:p>
            <a:r>
              <a:rPr lang="en-IN" sz="1600" dirty="0" smtClean="0"/>
              <a:t/>
            </a:r>
            <a:br>
              <a:rPr lang="en-IN" sz="1600" dirty="0" smtClean="0"/>
            </a:br>
            <a:r>
              <a:rPr lang="en-IN" sz="1600" dirty="0"/>
              <a:t/>
            </a:r>
            <a:br>
              <a:rPr lang="en-IN" sz="1600" dirty="0"/>
            </a:br>
            <a:r>
              <a:rPr lang="en-I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ROOF TOP SPV PLANT AT STATIONS</a:t>
            </a:r>
            <a:br>
              <a:rPr lang="en-I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629946"/>
              </p:ext>
            </p:extLst>
          </p:nvPr>
        </p:nvGraphicFramePr>
        <p:xfrm>
          <a:off x="381000" y="951275"/>
          <a:ext cx="8610600" cy="7098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219200"/>
                <a:gridCol w="3048000"/>
                <a:gridCol w="2590800"/>
              </a:tblGrid>
              <a:tr h="382221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solidFill>
                            <a:schemeClr val="tx1"/>
                          </a:solidFill>
                        </a:rPr>
                        <a:t>Station</a:t>
                      </a:r>
                      <a:r>
                        <a:rPr lang="en-IN" sz="20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IN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</a:rPr>
                        <a:t>Number 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</a:rPr>
                        <a:t>Electrical  Load 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>
                          <a:solidFill>
                            <a:schemeClr val="tx1"/>
                          </a:solidFill>
                        </a:rPr>
                        <a:t>Renewable  Potential </a:t>
                      </a:r>
                      <a:endParaRPr lang="en-IN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Category A1  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/>
                        <a:t>58 </a:t>
                      </a:r>
                      <a:endParaRPr lang="en-IN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/>
                        <a:t>6</a:t>
                      </a:r>
                      <a:r>
                        <a:rPr lang="en-IN" sz="2400" b="1" baseline="0" dirty="0" smtClean="0"/>
                        <a:t> MW/2MW</a:t>
                      </a:r>
                      <a:endParaRPr lang="en-IN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lang="en-IN" sz="2400" b="1" baseline="0" dirty="0" smtClean="0">
                          <a:solidFill>
                            <a:schemeClr val="tx1"/>
                          </a:solidFill>
                        </a:rPr>
                        <a:t>  MW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3859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Category A   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/>
                        <a:t>284 </a:t>
                      </a:r>
                      <a:endParaRPr lang="en-IN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/>
                        <a:t>100kW/500kW/1</a:t>
                      </a:r>
                      <a:r>
                        <a:rPr lang="en-IN" sz="2400" b="1" baseline="0" dirty="0" smtClean="0"/>
                        <a:t> MW</a:t>
                      </a:r>
                      <a:endParaRPr lang="en-IN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104</a:t>
                      </a:r>
                      <a:r>
                        <a:rPr lang="en-IN" sz="2400" b="1" baseline="0" dirty="0" smtClean="0">
                          <a:solidFill>
                            <a:schemeClr val="tx1"/>
                          </a:solidFill>
                        </a:rPr>
                        <a:t> MW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3859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Category</a:t>
                      </a:r>
                      <a:r>
                        <a:rPr lang="en-IN" sz="2400" b="1" baseline="0" dirty="0" smtClean="0"/>
                        <a:t>  B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237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/>
                        <a:t>25kW/200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IN" sz="2400" b="1" baseline="0" dirty="0" smtClean="0">
                          <a:solidFill>
                            <a:schemeClr val="tx1"/>
                          </a:solidFill>
                        </a:rPr>
                        <a:t> MW</a:t>
                      </a:r>
                      <a:endParaRPr lang="en-IN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6012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Category</a:t>
                      </a:r>
                      <a:r>
                        <a:rPr lang="en-IN" sz="2400" b="1" baseline="0" dirty="0" smtClean="0"/>
                        <a:t>  C</a:t>
                      </a:r>
                      <a:r>
                        <a:rPr lang="en-IN" sz="2400" b="1" dirty="0" smtClean="0"/>
                        <a:t>   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429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b="1" dirty="0" smtClean="0"/>
                        <a:t>10kW/100 kW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IN" sz="2400" b="1" baseline="0" dirty="0" smtClean="0">
                          <a:solidFill>
                            <a:schemeClr val="tx1"/>
                          </a:solidFill>
                        </a:rPr>
                        <a:t> MW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19398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Category D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932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/>
                        <a:t>10kW/50kW/100kW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  7</a:t>
                      </a:r>
                      <a:r>
                        <a:rPr lang="en-IN" sz="2400" b="1" baseline="0" dirty="0" smtClean="0">
                          <a:solidFill>
                            <a:schemeClr val="tx1"/>
                          </a:solidFill>
                        </a:rPr>
                        <a:t> MW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3859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Category E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4274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/>
                        <a:t>5kW/10kW/50kW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r>
                        <a:rPr lang="en-IN" sz="2400" b="1" baseline="0" dirty="0" smtClean="0">
                          <a:solidFill>
                            <a:schemeClr val="tx1"/>
                          </a:solidFill>
                        </a:rPr>
                        <a:t> MW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3859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Category</a:t>
                      </a:r>
                      <a:r>
                        <a:rPr lang="en-IN" sz="2400" b="1" baseline="0" dirty="0" smtClean="0"/>
                        <a:t> F 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2027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dirty="0" smtClean="0"/>
                        <a:t>2kW/5kW/10kW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b="1" dirty="0" smtClean="0">
                          <a:solidFill>
                            <a:schemeClr val="tx1"/>
                          </a:solidFill>
                        </a:rPr>
                        <a:t>7   MW</a:t>
                      </a:r>
                      <a:endParaRPr lang="en-IN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36403">
                <a:tc>
                  <a:txBody>
                    <a:bodyPr/>
                    <a:lstStyle/>
                    <a:p>
                      <a:r>
                        <a:rPr lang="en-IN" sz="2800" b="1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en-IN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rgbClr val="FF0000"/>
                          </a:solidFill>
                        </a:rPr>
                        <a:t>8241</a:t>
                      </a:r>
                      <a:endParaRPr lang="en-IN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800" b="1" dirty="0" smtClean="0">
                          <a:solidFill>
                            <a:srgbClr val="FF0000"/>
                          </a:solidFill>
                        </a:rPr>
                        <a:t>200 MW</a:t>
                      </a:r>
                      <a:endParaRPr lang="en-I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62803" y="5720209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/>
              <a:t>Potential At Station Load Varies from station to station because of Scale of </a:t>
            </a:r>
            <a:r>
              <a:rPr lang="en-IN" sz="1600" b="1" dirty="0" smtClean="0"/>
              <a:t>amenities, signalling load, yard size, Maintenance </a:t>
            </a:r>
            <a:r>
              <a:rPr lang="en-IN" sz="1600" b="1" dirty="0"/>
              <a:t>facility</a:t>
            </a:r>
            <a:r>
              <a:rPr lang="en-IN" sz="1600" b="1" dirty="0" smtClean="0"/>
              <a:t>, PRS/UTS </a:t>
            </a:r>
            <a:r>
              <a:rPr lang="en-IN" sz="1600" b="1" dirty="0"/>
              <a:t>location, Pumping installation, Inclusion of quarter load,  Parcel</a:t>
            </a:r>
            <a:r>
              <a:rPr lang="en-IN" sz="1600" b="1" dirty="0" smtClean="0"/>
              <a:t>, More </a:t>
            </a:r>
            <a:r>
              <a:rPr lang="en-IN" sz="1600" b="1" dirty="0"/>
              <a:t>space more facility creation, more load requirement</a:t>
            </a:r>
            <a:br>
              <a:rPr lang="en-IN" sz="1600" b="1" dirty="0"/>
            </a:br>
            <a:endParaRPr lang="en-IN" sz="1600" b="1" dirty="0"/>
          </a:p>
        </p:txBody>
      </p:sp>
    </p:spTree>
    <p:extLst>
      <p:ext uri="{BB962C8B-B14F-4D97-AF65-F5344CB8AC3E}">
        <p14:creationId xmlns:p14="http://schemas.microsoft.com/office/powerpoint/2010/main" val="24866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570"/>
            <a:ext cx="8229600" cy="685800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ROOF  TOP SOLAR PV PLANT  </a:t>
            </a:r>
            <a:endParaRPr lang="en-I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222228"/>
              </p:ext>
            </p:extLst>
          </p:nvPr>
        </p:nvGraphicFramePr>
        <p:xfrm>
          <a:off x="228599" y="838200"/>
          <a:ext cx="8763001" cy="682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1"/>
                <a:gridCol w="1676400"/>
                <a:gridCol w="2209800"/>
                <a:gridCol w="1371600"/>
              </a:tblGrid>
              <a:tr h="602302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Item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Number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Electrical</a:t>
                      </a:r>
                      <a:r>
                        <a:rPr lang="en-IN" sz="2000" b="1" baseline="0" dirty="0" smtClean="0"/>
                        <a:t>  Load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Renewable Potential</a:t>
                      </a:r>
                      <a:r>
                        <a:rPr lang="en-IN" sz="2000" b="1" baseline="0" dirty="0" smtClean="0"/>
                        <a:t> </a:t>
                      </a:r>
                      <a:endParaRPr lang="en-IN" sz="2000" b="1" dirty="0"/>
                    </a:p>
                  </a:txBody>
                  <a:tcPr/>
                </a:tc>
              </a:tr>
              <a:tr h="340432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Work shop/shed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45/101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500 KW-1-3 MW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15 MW</a:t>
                      </a:r>
                      <a:endParaRPr lang="en-IN" sz="2000" b="1" dirty="0"/>
                    </a:p>
                  </a:txBody>
                  <a:tcPr/>
                </a:tc>
              </a:tr>
              <a:tr h="602302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Administrative building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105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100 kW-500KW-2MW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5 MW</a:t>
                      </a:r>
                      <a:endParaRPr lang="en-IN" sz="2000" b="1" dirty="0"/>
                    </a:p>
                  </a:txBody>
                  <a:tcPr/>
                </a:tc>
              </a:tr>
              <a:tr h="6023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baseline="0" dirty="0" smtClean="0"/>
                        <a:t>Freight terminal (goods shed)</a:t>
                      </a:r>
                      <a:endParaRPr lang="en-IN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1772/992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5 KW to 10 KW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15 MW</a:t>
                      </a:r>
                      <a:endParaRPr lang="en-IN" sz="2000" b="1" dirty="0"/>
                    </a:p>
                  </a:txBody>
                  <a:tcPr/>
                </a:tc>
              </a:tr>
              <a:tr h="340432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College/School</a:t>
                      </a:r>
                      <a:r>
                        <a:rPr lang="en-IN" sz="2000" b="1" baseline="0" dirty="0" smtClean="0"/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1/221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/>
                        <a:t>10-50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3 MW</a:t>
                      </a:r>
                      <a:endParaRPr lang="en-IN" sz="2000" b="1" dirty="0"/>
                    </a:p>
                  </a:txBody>
                  <a:tcPr/>
                </a:tc>
              </a:tr>
              <a:tr h="340432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Training</a:t>
                      </a:r>
                      <a:r>
                        <a:rPr lang="en-IN" sz="2000" b="1" baseline="0" dirty="0" smtClean="0"/>
                        <a:t> school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300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10-50 KW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3 MW</a:t>
                      </a:r>
                      <a:endParaRPr lang="en-IN" sz="2000" b="1" dirty="0"/>
                    </a:p>
                  </a:txBody>
                  <a:tcPr/>
                </a:tc>
              </a:tr>
              <a:tr h="602302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Hospital</a:t>
                      </a:r>
                      <a:r>
                        <a:rPr lang="en-IN" sz="2000" b="1" baseline="0" dirty="0" smtClean="0"/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125/586*</a:t>
                      </a:r>
                    </a:p>
                    <a:p>
                      <a:pPr algn="ctr"/>
                      <a:r>
                        <a:rPr lang="en-IN" sz="2000" b="1" dirty="0" smtClean="0"/>
                        <a:t> (health unit)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100 kW-1 MW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3 MW</a:t>
                      </a:r>
                      <a:endParaRPr lang="en-IN" sz="2000" b="1" dirty="0"/>
                    </a:p>
                  </a:txBody>
                  <a:tcPr/>
                </a:tc>
              </a:tr>
              <a:tr h="602302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L-</a:t>
                      </a:r>
                      <a:r>
                        <a:rPr lang="en-IN" sz="2000" b="1" dirty="0" err="1" smtClean="0"/>
                        <a:t>xing</a:t>
                      </a:r>
                      <a:r>
                        <a:rPr lang="en-IN" sz="2000" b="1" dirty="0" smtClean="0"/>
                        <a:t>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/>
                        <a:t>32735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 smtClean="0"/>
                        <a:t> (</a:t>
                      </a:r>
                      <a:r>
                        <a:rPr lang="en-IN" sz="2000" b="1" baseline="0" dirty="0" smtClean="0"/>
                        <a:t>14896 UM)</a:t>
                      </a:r>
                      <a:endParaRPr lang="en-IN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&lt;500W/</a:t>
                      </a:r>
                      <a:r>
                        <a:rPr lang="en-IN" sz="2000" b="1" dirty="0" err="1" smtClean="0"/>
                        <a:t>xing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1.5 MW</a:t>
                      </a:r>
                      <a:endParaRPr lang="en-IN" sz="2000" b="1" dirty="0"/>
                    </a:p>
                  </a:txBody>
                  <a:tcPr/>
                </a:tc>
              </a:tr>
              <a:tr h="340432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Quarter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3,00,000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 KW to 5 KW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20MW</a:t>
                      </a:r>
                      <a:endParaRPr lang="en-IN" sz="2000" b="1" dirty="0"/>
                    </a:p>
                  </a:txBody>
                  <a:tcPr/>
                </a:tc>
              </a:tr>
              <a:tr h="340432">
                <a:tc>
                  <a:txBody>
                    <a:bodyPr/>
                    <a:lstStyle/>
                    <a:p>
                      <a:r>
                        <a:rPr lang="en-IN" sz="2800" b="1" baseline="0" dirty="0" smtClean="0"/>
                        <a:t>Total</a:t>
                      </a:r>
                      <a:endParaRPr lang="en-IN" sz="2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 smtClean="0">
                          <a:solidFill>
                            <a:srgbClr val="FF0000"/>
                          </a:solidFill>
                        </a:rPr>
                        <a:t>65 MW</a:t>
                      </a:r>
                      <a:endParaRPr lang="en-IN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063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458200" cy="715962"/>
          </a:xfrm>
        </p:spPr>
        <p:txBody>
          <a:bodyPr>
            <a:norm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SOLAR THERMAL (FLAT PLATE) SYSTEMs </a:t>
            </a:r>
            <a:endParaRPr lang="en-I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262140"/>
              </p:ext>
            </p:extLst>
          </p:nvPr>
        </p:nvGraphicFramePr>
        <p:xfrm>
          <a:off x="457200" y="682193"/>
          <a:ext cx="8229600" cy="5850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1676400"/>
                <a:gridCol w="1981200"/>
                <a:gridCol w="1447800"/>
              </a:tblGrid>
              <a:tr h="658928">
                <a:tc>
                  <a:txBody>
                    <a:bodyPr/>
                    <a:lstStyle/>
                    <a:p>
                      <a:r>
                        <a:rPr lang="en-IN" b="1" dirty="0" smtClean="0"/>
                        <a:t>Item 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Number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Requirement</a:t>
                      </a:r>
                      <a:r>
                        <a:rPr lang="en-IN" b="1" baseline="0" dirty="0" smtClean="0"/>
                        <a:t>  assessment 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Potential  LPD</a:t>
                      </a:r>
                      <a:endParaRPr lang="en-IN" b="1" dirty="0"/>
                    </a:p>
                  </a:txBody>
                  <a:tcPr/>
                </a:tc>
              </a:tr>
              <a:tr h="38176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Workshop/shed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45/101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50000lpd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22.5 lakh</a:t>
                      </a:r>
                      <a:endParaRPr lang="en-IN" sz="1800" b="1" dirty="0"/>
                    </a:p>
                  </a:txBody>
                  <a:tcPr/>
                </a:tc>
              </a:tr>
              <a:tr h="1223724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Base kitchen</a:t>
                      </a:r>
                      <a:r>
                        <a:rPr lang="en-IN" sz="1800" b="1" baseline="0" dirty="0" smtClean="0"/>
                        <a:t>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796(IR+IRCTC)+</a:t>
                      </a:r>
                    </a:p>
                    <a:p>
                      <a:pPr algn="ctr"/>
                      <a:r>
                        <a:rPr lang="en-IN" sz="1800" b="1" dirty="0" smtClean="0"/>
                        <a:t>243 Canteen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300lpd/ Base Kitchen,</a:t>
                      </a:r>
                    </a:p>
                    <a:p>
                      <a:pPr algn="ctr"/>
                      <a:r>
                        <a:rPr lang="en-IN" sz="1800" b="1" dirty="0" smtClean="0"/>
                        <a:t>100lpd/canteen</a:t>
                      </a:r>
                    </a:p>
                    <a:p>
                      <a:pPr algn="ctr"/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3 lakh </a:t>
                      </a:r>
                      <a:endParaRPr lang="en-IN" sz="1800" b="1" dirty="0"/>
                    </a:p>
                  </a:txBody>
                  <a:tcPr/>
                </a:tc>
              </a:tr>
              <a:tr h="38176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College/school</a:t>
                      </a:r>
                      <a:r>
                        <a:rPr lang="en-IN" sz="1800" b="1" baseline="0" dirty="0" smtClean="0"/>
                        <a:t>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1/221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(44792 wards )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 lakh </a:t>
                      </a:r>
                      <a:endParaRPr lang="en-IN" sz="1800" b="1" dirty="0"/>
                    </a:p>
                  </a:txBody>
                  <a:tcPr/>
                </a:tc>
              </a:tr>
              <a:tr h="38176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Quarter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baseline="0" dirty="0" smtClean="0"/>
                        <a:t>Type IV &amp; above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100lpd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8 lakh </a:t>
                      </a:r>
                      <a:endParaRPr lang="en-IN" sz="1800" b="1" dirty="0"/>
                    </a:p>
                  </a:txBody>
                  <a:tcPr/>
                </a:tc>
              </a:tr>
              <a:tr h="38176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Hospital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125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1000lpd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1.25 lakh</a:t>
                      </a:r>
                      <a:r>
                        <a:rPr lang="en-IN" sz="1800" b="1" baseline="0" dirty="0" smtClean="0"/>
                        <a:t> </a:t>
                      </a:r>
                      <a:endParaRPr lang="en-IN" sz="1800" b="1" dirty="0"/>
                    </a:p>
                  </a:txBody>
                  <a:tcPr/>
                </a:tc>
              </a:tr>
              <a:tr h="941326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Division(crew lobby, retiring room, </a:t>
                      </a:r>
                      <a:r>
                        <a:rPr lang="en-IN" sz="1800" b="1" dirty="0" err="1" smtClean="0"/>
                        <a:t>dormatory</a:t>
                      </a:r>
                      <a:r>
                        <a:rPr lang="en-IN" sz="1800" b="1" dirty="0" smtClean="0"/>
                        <a:t>, rest house, </a:t>
                      </a:r>
                      <a:r>
                        <a:rPr lang="en-IN" sz="1800" b="1" dirty="0" err="1" smtClean="0"/>
                        <a:t>etc</a:t>
                      </a:r>
                      <a:r>
                        <a:rPr lang="en-IN" sz="1800" b="1" dirty="0" smtClean="0"/>
                        <a:t>)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68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70000lpd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50 lakh </a:t>
                      </a:r>
                      <a:endParaRPr lang="en-IN" sz="1800" b="1" dirty="0"/>
                    </a:p>
                  </a:txBody>
                  <a:tcPr/>
                </a:tc>
              </a:tr>
              <a:tr h="38176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Manufacturing unit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8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1,00,000lpd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8 lakh</a:t>
                      </a:r>
                      <a:endParaRPr lang="en-IN" sz="1800" b="1" dirty="0"/>
                    </a:p>
                  </a:txBody>
                  <a:tcPr/>
                </a:tc>
              </a:tr>
              <a:tr h="38176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Institutes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6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1000lpd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6000</a:t>
                      </a:r>
                      <a:endParaRPr lang="en-IN" sz="1800" b="1" dirty="0"/>
                    </a:p>
                  </a:txBody>
                  <a:tcPr/>
                </a:tc>
              </a:tr>
              <a:tr h="477970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Total</a:t>
                      </a:r>
                      <a:r>
                        <a:rPr lang="en-IN" sz="2400" b="1" baseline="0" dirty="0" smtClean="0"/>
                        <a:t> 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16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rgbClr val="FF0000"/>
                          </a:solidFill>
                        </a:rPr>
                        <a:t>93 lakh</a:t>
                      </a:r>
                      <a:endParaRPr lang="en-IN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4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143000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SOLAR THERMAL (CONCENTRATED) SYSTEM</a:t>
            </a:r>
            <a:br>
              <a:rPr lang="en-I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STEAM COOKING/APPLICATION  </a:t>
            </a:r>
            <a:endParaRPr lang="en-IN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966216"/>
              </p:ext>
            </p:extLst>
          </p:nvPr>
        </p:nvGraphicFramePr>
        <p:xfrm>
          <a:off x="457200" y="1600200"/>
          <a:ext cx="79248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1681162"/>
                <a:gridCol w="1785950"/>
                <a:gridCol w="2095488"/>
              </a:tblGrid>
              <a:tr h="762000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Item 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Number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Require</a:t>
                      </a:r>
                      <a:r>
                        <a:rPr lang="en-IN" sz="2000" baseline="0" dirty="0" smtClean="0"/>
                        <a:t>ment 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 smtClean="0"/>
                        <a:t>Potential</a:t>
                      </a:r>
                      <a:r>
                        <a:rPr lang="en-IN" sz="2000" baseline="0" dirty="0" smtClean="0"/>
                        <a:t> </a:t>
                      </a:r>
                      <a:endParaRPr lang="en-IN" sz="2000" dirty="0" smtClean="0"/>
                    </a:p>
                    <a:p>
                      <a:endParaRPr lang="en-IN" sz="20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Base kitchen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796(IR +IRCTC)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1000-8000 meal per day*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50,000 </a:t>
                      </a:r>
                      <a:r>
                        <a:rPr lang="en-IN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</a:t>
                      </a:r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mt</a:t>
                      </a:r>
                      <a:endParaRPr lang="en-IN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3340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Institutes </a:t>
                      </a:r>
                    </a:p>
                    <a:p>
                      <a:r>
                        <a:rPr lang="en-IN" sz="1800" b="1" dirty="0" smtClean="0"/>
                        <a:t>College/ school </a:t>
                      </a:r>
                    </a:p>
                    <a:p>
                      <a:r>
                        <a:rPr lang="en-IN" sz="1800" b="1" dirty="0" smtClean="0"/>
                        <a:t>/ training school </a:t>
                      </a:r>
                    </a:p>
                    <a:p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6/</a:t>
                      </a:r>
                    </a:p>
                    <a:p>
                      <a:pPr algn="ctr"/>
                      <a:r>
                        <a:rPr lang="en-IN" sz="1800" b="1" dirty="0" smtClean="0"/>
                        <a:t>1/221/300</a:t>
                      </a:r>
                    </a:p>
                    <a:p>
                      <a:pPr algn="ctr"/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150-750 meal per day*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16,000 </a:t>
                      </a:r>
                      <a:r>
                        <a:rPr lang="en-IN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</a:t>
                      </a:r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</a:t>
                      </a:r>
                    </a:p>
                    <a:p>
                      <a:pPr algn="ctr"/>
                      <a:endParaRPr lang="en-IN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Mechanized</a:t>
                      </a:r>
                      <a:r>
                        <a:rPr lang="en-IN" sz="1800" b="1" baseline="0" dirty="0" smtClean="0"/>
                        <a:t> </a:t>
                      </a:r>
                      <a:r>
                        <a:rPr lang="en-IN" sz="1800" b="1" dirty="0" smtClean="0"/>
                        <a:t>Laundry 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52(10 functional)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dirty="0" smtClean="0"/>
                        <a:t>7 Ton and above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 </a:t>
                      </a:r>
                      <a:r>
                        <a:rPr lang="en-IN" sz="18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sqm</a:t>
                      </a:r>
                      <a:r>
                        <a:rPr lang="en-I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(flat</a:t>
                      </a:r>
                      <a:r>
                        <a:rPr lang="en-IN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plate air collector)/1.5 ton /batch</a:t>
                      </a:r>
                      <a:endParaRPr lang="en-IN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716280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Total</a:t>
                      </a:r>
                      <a:r>
                        <a:rPr lang="en-IN" sz="2400" b="1" baseline="0" dirty="0" smtClean="0"/>
                        <a:t> 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>
                          <a:solidFill>
                            <a:srgbClr val="FF0000"/>
                          </a:solidFill>
                        </a:rPr>
                        <a:t>66000 </a:t>
                      </a:r>
                      <a:r>
                        <a:rPr lang="en-IN" sz="2400" b="1" dirty="0" err="1" smtClean="0">
                          <a:solidFill>
                            <a:srgbClr val="FF0000"/>
                          </a:solidFill>
                        </a:rPr>
                        <a:t>sq</a:t>
                      </a:r>
                      <a:r>
                        <a:rPr lang="en-IN" sz="2400" b="1" dirty="0" smtClean="0">
                          <a:solidFill>
                            <a:srgbClr val="FF0000"/>
                          </a:solidFill>
                        </a:rPr>
                        <a:t> m</a:t>
                      </a:r>
                      <a:endParaRPr lang="en-IN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63054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*  3-4 dish sufficient for 250 meals, bigger size lower heat loss..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17625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IN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SOLAR THERMAL AIR-CONDITIONING SYSTEM </a:t>
            </a:r>
            <a:endParaRPr lang="en-IN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683349"/>
              </p:ext>
            </p:extLst>
          </p:nvPr>
        </p:nvGraphicFramePr>
        <p:xfrm>
          <a:off x="457200" y="1676400"/>
          <a:ext cx="8458200" cy="376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/>
                <a:gridCol w="1371600"/>
                <a:gridCol w="1524000"/>
                <a:gridCol w="2438400"/>
              </a:tblGrid>
              <a:tr h="685800"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Item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Number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Electrical</a:t>
                      </a:r>
                      <a:r>
                        <a:rPr lang="en-IN" sz="2000" b="1" baseline="0" dirty="0" smtClean="0"/>
                        <a:t> load 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/>
                        <a:t>Potential</a:t>
                      </a:r>
                      <a:r>
                        <a:rPr lang="en-IN" sz="2000" b="1" baseline="0" dirty="0" smtClean="0"/>
                        <a:t> </a:t>
                      </a:r>
                      <a:endParaRPr lang="en-IN" sz="2000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en-IN" sz="2400" b="1" dirty="0" err="1" smtClean="0"/>
                        <a:t>Adm</a:t>
                      </a:r>
                      <a:r>
                        <a:rPr lang="en-IN" sz="2400" b="1" dirty="0" smtClean="0"/>
                        <a:t> Building(</a:t>
                      </a:r>
                      <a:r>
                        <a:rPr lang="en-IN" sz="2400" b="1" dirty="0" err="1" smtClean="0"/>
                        <a:t>Zonal</a:t>
                      </a:r>
                      <a:r>
                        <a:rPr lang="en-IN" sz="2400" b="1" dirty="0" smtClean="0"/>
                        <a:t> rly ,Manufacturing unit, Institute, DRM office head quarter office), 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105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50 kW-500 kW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50-100 kW/</a:t>
                      </a:r>
                      <a:r>
                        <a:rPr lang="en-IN" sz="2400" b="1" dirty="0" err="1" smtClean="0"/>
                        <a:t>Admn</a:t>
                      </a:r>
                      <a:r>
                        <a:rPr lang="en-IN" sz="2400" b="1" dirty="0" smtClean="0"/>
                        <a:t> building</a:t>
                      </a:r>
                      <a:endParaRPr lang="en-IN" sz="2400" b="1" dirty="0"/>
                    </a:p>
                  </a:txBody>
                  <a:tcPr/>
                </a:tc>
              </a:tr>
              <a:tr h="1143000"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A1/A class station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58/284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100 kW-250 kW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400" b="1" dirty="0" smtClean="0"/>
                        <a:t>50-100 kW/station</a:t>
                      </a:r>
                      <a:endParaRPr lang="en-IN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33400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Can help in reduction of maximum peak demand and associated tariff.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309203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2800" b="1" smtClean="0"/>
              <a:t>ARUN160, installed at Latur for milk pasteurisation and its focus on focus plate– June 2005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2057400"/>
            <a:ext cx="6172200" cy="4570413"/>
          </a:xfrm>
          <a:noFill/>
        </p:spPr>
      </p:pic>
    </p:spTree>
    <p:extLst>
      <p:ext uri="{BB962C8B-B14F-4D97-AF65-F5344CB8AC3E}">
        <p14:creationId xmlns:p14="http://schemas.microsoft.com/office/powerpoint/2010/main" val="226512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142852"/>
            <a:ext cx="6386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Present Status in India 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357167"/>
            <a:ext cx="84058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360.81 MW of Solar Rooftop Projects sanctioned  </a:t>
            </a:r>
          </a:p>
          <a:p>
            <a:pPr algn="ctr"/>
            <a:r>
              <a:rPr lang="en-US" sz="2400" dirty="0" smtClean="0">
                <a:solidFill>
                  <a:srgbClr val="7030A0"/>
                </a:solidFill>
              </a:rPr>
              <a:t>by MNRE and 54.187 MW commissioned </a:t>
            </a:r>
            <a:endParaRPr lang="en-US" sz="2800" dirty="0" smtClean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5" name="Picture 5" descr="goi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37833"/>
              </p:ext>
            </p:extLst>
          </p:nvPr>
        </p:nvGraphicFramePr>
        <p:xfrm>
          <a:off x="285719" y="1785926"/>
          <a:ext cx="8572562" cy="4228798"/>
        </p:xfrm>
        <a:graphic>
          <a:graphicData uri="http://schemas.openxmlformats.org/drawingml/2006/table">
            <a:tbl>
              <a:tblPr/>
              <a:tblGrid>
                <a:gridCol w="2857521"/>
                <a:gridCol w="1785950"/>
                <a:gridCol w="1898747"/>
                <a:gridCol w="2030344"/>
              </a:tblGrid>
              <a:tr h="729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Sector</a:t>
                      </a:r>
                    </a:p>
                  </a:txBody>
                  <a:tcPr marL="7639" marR="7639" marT="7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Installed by </a:t>
                      </a:r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SECI (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MW)</a:t>
                      </a:r>
                    </a:p>
                  </a:txBody>
                  <a:tcPr marL="7639" marR="7639" marT="7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Installed by States  (MW)</a:t>
                      </a:r>
                    </a:p>
                  </a:txBody>
                  <a:tcPr marL="7639" marR="7639" marT="7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installed (MW)</a:t>
                      </a:r>
                    </a:p>
                  </a:txBody>
                  <a:tcPr marL="7639" marR="7639" marT="763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Commercial 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10.90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17.22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28.91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Government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4.893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7.253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Hospital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1.6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0.47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2.07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974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Institutional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(Schools,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Collages)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5.131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8.346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654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Religious institution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7.52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7.64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Residential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0.298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0.298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872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Total </a:t>
                      </a: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18.35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35.532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54.187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7639" marR="7639" marT="763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38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19400" y="983673"/>
            <a:ext cx="36576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1,00,000 MW</a:t>
            </a:r>
          </a:p>
          <a:p>
            <a:pPr algn="ctr"/>
            <a:r>
              <a:rPr lang="en-US" dirty="0" smtClean="0"/>
              <a:t>Till year 2022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781800" y="3532909"/>
            <a:ext cx="1676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40,000 MW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0600" y="3532909"/>
            <a:ext cx="1676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20,000 MW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667000" y="3581400"/>
            <a:ext cx="1676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20,000 MW</a:t>
            </a:r>
          </a:p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33400" y="3581400"/>
            <a:ext cx="1676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20,000 MW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51816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Solar </a:t>
            </a:r>
            <a:r>
              <a:rPr lang="en-US" sz="2000" dirty="0" smtClean="0">
                <a:solidFill>
                  <a:srgbClr val="C00000"/>
                </a:solidFill>
              </a:rPr>
              <a:t>Park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5112371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Unemployed Graduate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2056" y="5130830"/>
            <a:ext cx="196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States/Private/Others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9509" y="513543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Solar Rooftop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16" name="Elbow Connector 15"/>
          <p:cNvCxnSpPr>
            <a:stCxn id="4" idx="2"/>
            <a:endCxn id="7" idx="0"/>
          </p:cNvCxnSpPr>
          <p:nvPr/>
        </p:nvCxnSpPr>
        <p:spPr>
          <a:xfrm rot="5400000">
            <a:off x="3387437" y="2320636"/>
            <a:ext cx="1378527" cy="11430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2289465" y="1208808"/>
            <a:ext cx="1378527" cy="336665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4" idx="2"/>
            <a:endCxn id="6" idx="0"/>
          </p:cNvCxnSpPr>
          <p:nvPr/>
        </p:nvCxnSpPr>
        <p:spPr>
          <a:xfrm rot="16200000" flipH="1">
            <a:off x="4478482" y="2372591"/>
            <a:ext cx="1330036" cy="9906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6200000" flipH="1">
            <a:off x="5476009" y="1395846"/>
            <a:ext cx="1330036" cy="2957945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9937" y="195185"/>
            <a:ext cx="804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Road Map for Solar Power by 2022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23" name="Picture 5" descr="goi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457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034" y="1143000"/>
            <a:ext cx="8392446" cy="5486400"/>
          </a:xfrm>
        </p:spPr>
        <p:txBody>
          <a:bodyPr>
            <a:normAutofit fontScale="85000" lnSpcReduction="20000"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 States have come out with Solar Policy supporting grid connected rooftop systems :                                       </a:t>
            </a:r>
          </a:p>
          <a:p>
            <a:pPr algn="just"/>
            <a:endParaRPr lang="en-US" sz="21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Andhra Pradesh Chhattisgarh,  Gujarat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Haryana, Karnataka, 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Kerala,  Manipur, Punjab, Rajasthan, Uttar Pradesh, Tamil 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Nadu, </a:t>
            </a:r>
            <a:r>
              <a:rPr lang="en-US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Uttarakhand</a:t>
            </a:r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West 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Bengal.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sz="21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SERCs of 19 States/UTs have notified regulations for net metering/feed-in-tariff mechanism :-                      </a:t>
            </a:r>
          </a:p>
          <a:p>
            <a:endParaRPr lang="en-US" sz="2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Andhra Pradesh, Chhattisgarh, Delhi, Haryana, Karnataka, Kerala, Tamil Nadu,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Uttarakhand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West Bengal, Andaman &amp; Nicobar, Chandigarh, Dadra &amp; Nagar Haveli, Daman &amp; Diu, Lakshadweep, Pondicherry, Goa, UP, Rajasthan and </a:t>
            </a:r>
            <a:r>
              <a:rPr lang="en-US" sz="2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Odisha</a:t>
            </a: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1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Remaining States are requested being pursued to come out with their policies/regulations.</a:t>
            </a:r>
          </a:p>
          <a:p>
            <a:pPr algn="just"/>
            <a:endParaRPr lang="en-US" sz="2600" dirty="0"/>
          </a:p>
          <a:p>
            <a:pPr algn="just"/>
            <a:endParaRPr lang="en-US" sz="26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67036"/>
            <a:ext cx="8092758" cy="10983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2700" dirty="0">
                <a:solidFill>
                  <a:srgbClr val="FF0000"/>
                </a:solidFill>
              </a:rPr>
              <a:t/>
            </a:r>
            <a:br>
              <a:rPr lang="en-US" sz="2700" dirty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Present Status: Policies and Regulations  </a:t>
            </a:r>
            <a:r>
              <a:rPr lang="en-US" sz="3600" dirty="0">
                <a:solidFill>
                  <a:srgbClr val="FF0000"/>
                </a:solidFill>
              </a:rPr>
              <a:t/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4400" dirty="0">
                <a:solidFill>
                  <a:srgbClr val="FF0000"/>
                </a:solidFill>
              </a:rPr>
              <a:t/>
            </a:r>
            <a:br>
              <a:rPr lang="en-US" sz="4400" dirty="0">
                <a:solidFill>
                  <a:srgbClr val="FF0000"/>
                </a:solidFill>
              </a:rPr>
            </a:b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5" name="Picture 5" descr="goi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93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435280" cy="4525963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Following remaining States should notify regulations and policy for grid connected rooftop systems</a:t>
            </a:r>
            <a:r>
              <a:rPr lang="en-US" sz="3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:-</a:t>
            </a:r>
          </a:p>
          <a:p>
            <a:pPr marL="109728" indent="0"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Arunachal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Pradesh, Bihar,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Himachal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Pradesh, Jammu &amp;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Kashmir, Gujarat, Jharkhand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Telangana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Assam,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Madhya Pradesh, Maharashtra, Manipur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Meghalaya, Mizoram,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Nagaland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Punjab, Sikkim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Tripura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Present Status: Policies and Regulations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2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5589240"/>
          </a:xfrm>
        </p:spPr>
        <p:txBody>
          <a:bodyPr>
            <a:normAutofit fontScale="70000" lnSpcReduction="20000"/>
          </a:bodyPr>
          <a:lstStyle/>
          <a:p>
            <a:r>
              <a:rPr lang="en-US" sz="3400" b="1" dirty="0">
                <a:latin typeface="Arial" pitchFamily="34" charset="0"/>
                <a:cs typeface="Arial" pitchFamily="34" charset="0"/>
              </a:rPr>
              <a:t>Department of Financial Services 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has advised all </a:t>
            </a:r>
            <a:r>
              <a:rPr lang="en-US" sz="3400" b="1" dirty="0">
                <a:latin typeface="Arial" pitchFamily="34" charset="0"/>
                <a:cs typeface="Arial" pitchFamily="34" charset="0"/>
              </a:rPr>
              <a:t>Public Sector Banks 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3400" b="1" dirty="0">
                <a:latin typeface="Arial" pitchFamily="34" charset="0"/>
                <a:cs typeface="Arial" pitchFamily="34" charset="0"/>
              </a:rPr>
              <a:t>provide loans for grid connected rooftop solar </a:t>
            </a:r>
            <a:r>
              <a:rPr lang="en-US" sz="3400" b="1" dirty="0" smtClean="0">
                <a:latin typeface="Arial" pitchFamily="34" charset="0"/>
                <a:cs typeface="Arial" pitchFamily="34" charset="0"/>
              </a:rPr>
              <a:t>systems as </a:t>
            </a:r>
            <a:r>
              <a:rPr lang="en-US" sz="3400" b="1" dirty="0">
                <a:latin typeface="Arial" pitchFamily="34" charset="0"/>
                <a:cs typeface="Arial" pitchFamily="34" charset="0"/>
              </a:rPr>
              <a:t>home loan/ home improvement loan. </a:t>
            </a:r>
            <a:endParaRPr lang="en-US" sz="3400" b="1" dirty="0" smtClean="0">
              <a:latin typeface="Arial" pitchFamily="34" charset="0"/>
              <a:cs typeface="Arial" pitchFamily="34" charset="0"/>
            </a:endParaRP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r>
              <a:rPr lang="en-IN" sz="3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 far, nine PSBs namely Bank of India, Syndicate Bank, State Bank of India, Dena Bank , Central Bank of India, Punjab National Bank, Allahabad Bank, Indian Bank and Indian Overseas Bank have given instructions to </a:t>
            </a:r>
            <a:r>
              <a:rPr lang="en-IN" sz="3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their branches.</a:t>
            </a:r>
          </a:p>
          <a:p>
            <a:endParaRPr lang="en-IN" sz="2600" dirty="0" smtClean="0">
              <a:latin typeface="Arial" pitchFamily="34" charset="0"/>
              <a:cs typeface="Arial" pitchFamily="34" charset="0"/>
            </a:endParaRPr>
          </a:p>
          <a:p>
            <a:r>
              <a:rPr lang="en-IN" sz="3400" b="1" dirty="0" smtClean="0">
                <a:latin typeface="Arial" pitchFamily="34" charset="0"/>
                <a:cs typeface="Arial" pitchFamily="34" charset="0"/>
              </a:rPr>
              <a:t>However, it is yet to be made effective at field level as no branches of these banks are providing such loans.</a:t>
            </a:r>
          </a:p>
          <a:p>
            <a:endParaRPr lang="en-US" sz="29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Department </a:t>
            </a:r>
            <a:r>
              <a:rPr lang="en-US" sz="3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Financial </a:t>
            </a:r>
            <a:r>
              <a:rPr lang="en-US" sz="3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Services may issue appropriate instructions to make it more effective.</a:t>
            </a:r>
            <a:endParaRPr lang="en-IN" sz="3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Financing by Banks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9797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Reserve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Bank of India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on April 2014 has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included renewable energy projects under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Priority Sector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L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ending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for which bank loans up to a limit of 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Rs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. 15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crore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to borrowers will be available for renewable energy projects including grid connected solar rooftop and ground mounted systems. 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individual households, the loan limit is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10 lakh per borrower. 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This is yet to be mad effective at field level.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Financing by Banks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525963"/>
          </a:xfrm>
        </p:spPr>
        <p:txBody>
          <a:bodyPr/>
          <a:lstStyle/>
          <a:p>
            <a:pPr marL="109728" indent="0">
              <a:buNone/>
            </a:pPr>
            <a:r>
              <a:rPr lang="en-IN" b="1" dirty="0">
                <a:latin typeface="Arial" pitchFamily="34" charset="0"/>
                <a:cs typeface="Arial" pitchFamily="34" charset="0"/>
              </a:rPr>
              <a:t>The following benefits are 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available 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in commercial &amp; industrial categories</a:t>
            </a:r>
            <a:r>
              <a:rPr lang="en-IN" b="1" dirty="0" smtClean="0">
                <a:latin typeface="Arial" pitchFamily="34" charset="0"/>
                <a:cs typeface="Arial" pitchFamily="34" charset="0"/>
              </a:rPr>
              <a:t>:-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IN" b="1" dirty="0" smtClean="0">
                <a:solidFill>
                  <a:srgbClr val="FF0000"/>
                </a:solidFill>
              </a:rPr>
              <a:t>Custom </a:t>
            </a:r>
            <a:r>
              <a:rPr lang="en-IN" b="1" dirty="0">
                <a:solidFill>
                  <a:srgbClr val="FF0000"/>
                </a:solidFill>
              </a:rPr>
              <a:t>Duty Concessions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IN" b="1" dirty="0">
                <a:solidFill>
                  <a:srgbClr val="FF0000"/>
                </a:solidFill>
              </a:rPr>
              <a:t>Excise Duty Exemptions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IN" b="1" dirty="0">
                <a:solidFill>
                  <a:srgbClr val="FF0000"/>
                </a:solidFill>
              </a:rPr>
              <a:t>Accelerated Depreciation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IN" b="1" dirty="0">
                <a:solidFill>
                  <a:srgbClr val="FF0000"/>
                </a:solidFill>
              </a:rPr>
              <a:t>Fiscal and other concessions from State Governments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marL="109728" indent="0">
              <a:buNone/>
            </a:pPr>
            <a:r>
              <a:rPr lang="en-US" b="1" dirty="0" smtClean="0"/>
              <a:t>15% CFA is available for residential, institutional</a:t>
            </a:r>
            <a:r>
              <a:rPr lang="en-US" b="1" dirty="0"/>
              <a:t> </a:t>
            </a:r>
            <a:r>
              <a:rPr lang="en-US" b="1" dirty="0" smtClean="0"/>
              <a:t>and social sectors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Fiscal and Financial Incentives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8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095456"/>
              </p:ext>
            </p:extLst>
          </p:nvPr>
        </p:nvGraphicFramePr>
        <p:xfrm>
          <a:off x="323528" y="1196752"/>
          <a:ext cx="8424936" cy="5184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3670"/>
                <a:gridCol w="2311266"/>
              </a:tblGrid>
              <a:tr h="51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Data </a:t>
                      </a:r>
                      <a:r>
                        <a:rPr lang="en-US" sz="1800" b="1" u="none" strike="noStrike" dirty="0" smtClean="0">
                          <a:effectLst/>
                        </a:rPr>
                        <a:t>received </a:t>
                      </a:r>
                      <a:r>
                        <a:rPr lang="en-US" sz="1800" b="1" u="none" strike="noStrike" dirty="0">
                          <a:effectLst/>
                        </a:rPr>
                        <a:t>from Govt. Buildings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844 nos.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  <a:tr h="51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Average Tariff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err="1">
                          <a:effectLst/>
                        </a:rPr>
                        <a:t>Rs</a:t>
                      </a:r>
                      <a:r>
                        <a:rPr lang="en-US" sz="1800" b="1" u="none" strike="noStrike" dirty="0">
                          <a:effectLst/>
                        </a:rPr>
                        <a:t>. 9.37 per kWh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  <a:tr h="51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The maximum tariff paid by building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err="1">
                          <a:effectLst/>
                        </a:rPr>
                        <a:t>Rs</a:t>
                      </a:r>
                      <a:r>
                        <a:rPr lang="en-US" sz="1800" b="1" u="none" strike="noStrike" dirty="0">
                          <a:effectLst/>
                        </a:rPr>
                        <a:t> 15.78 Per KWh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  <a:tr h="519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The minimum tariff paid by building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err="1">
                          <a:effectLst/>
                        </a:rPr>
                        <a:t>Rs</a:t>
                      </a:r>
                      <a:r>
                        <a:rPr lang="en-US" sz="1800" b="1" u="none" strike="noStrike" dirty="0">
                          <a:effectLst/>
                        </a:rPr>
                        <a:t> 1.34 per KWh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  <a:tr h="5049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The potential estimated for rooftop installation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</a:rPr>
                        <a:t>1450.51 MW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ctr"/>
                </a:tc>
              </a:tr>
              <a:tr h="487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No. of Institutes paying above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Rs</a:t>
                      </a:r>
                      <a:r>
                        <a:rPr lang="en-US" sz="1800" b="1" u="none" strike="noStrike" dirty="0" smtClean="0">
                          <a:effectLst/>
                        </a:rPr>
                        <a:t>. 7.0</a:t>
                      </a:r>
                      <a:r>
                        <a:rPr lang="en-US" sz="1800" b="1" u="none" strike="noStrike" dirty="0">
                          <a:effectLst/>
                        </a:rPr>
                        <a:t>/- per Kwh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394 nos. </a:t>
                      </a:r>
                      <a:r>
                        <a:rPr lang="en-US" sz="1800" b="1" u="none" strike="noStrike" dirty="0">
                          <a:effectLst/>
                        </a:rPr>
                        <a:t>(46.7%)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  <a:tr h="546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No. of Institutes paying above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Rs</a:t>
                      </a:r>
                      <a:r>
                        <a:rPr lang="en-US" sz="1800" b="1" u="none" strike="noStrike" dirty="0" smtClean="0">
                          <a:effectLst/>
                        </a:rPr>
                        <a:t>. 8.0</a:t>
                      </a:r>
                      <a:r>
                        <a:rPr lang="en-US" sz="1800" b="1" u="none" strike="noStrike" dirty="0">
                          <a:effectLst/>
                        </a:rPr>
                        <a:t>/- per Kwh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226 nos.  </a:t>
                      </a:r>
                      <a:r>
                        <a:rPr lang="en-US" sz="1800" b="1" u="none" strike="noStrike" dirty="0">
                          <a:effectLst/>
                        </a:rPr>
                        <a:t>(26.8%)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  <a:tr h="59097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No. of Institutes paying above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Rs</a:t>
                      </a:r>
                      <a:r>
                        <a:rPr lang="en-US" sz="1800" b="1" u="none" strike="noStrike" dirty="0" smtClean="0">
                          <a:effectLst/>
                        </a:rPr>
                        <a:t>. </a:t>
                      </a:r>
                      <a:r>
                        <a:rPr lang="en-US" sz="1800" b="1" u="none" strike="noStrike" dirty="0">
                          <a:effectLst/>
                        </a:rPr>
                        <a:t>9.0/- per Kwh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134 </a:t>
                      </a:r>
                      <a:r>
                        <a:rPr lang="en-US" sz="1800" b="1" u="none" strike="noStrike" dirty="0" smtClean="0">
                          <a:effectLst/>
                        </a:rPr>
                        <a:t>nos. (</a:t>
                      </a:r>
                      <a:r>
                        <a:rPr lang="en-US" sz="1800" b="1" u="none" strike="noStrike" dirty="0">
                          <a:effectLst/>
                        </a:rPr>
                        <a:t>15.9%)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  <a:tr h="487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No. of Institutes paying above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Rs</a:t>
                      </a:r>
                      <a:r>
                        <a:rPr lang="en-US" sz="1800" b="1" u="none" strike="noStrike" dirty="0" smtClean="0">
                          <a:effectLst/>
                        </a:rPr>
                        <a:t>. </a:t>
                      </a:r>
                      <a:r>
                        <a:rPr lang="en-US" sz="1800" b="1" u="none" strike="noStrike" dirty="0">
                          <a:effectLst/>
                        </a:rPr>
                        <a:t>10.0/- per </a:t>
                      </a:r>
                      <a:r>
                        <a:rPr lang="en-US" sz="1800" b="1" u="none" strike="noStrike" dirty="0" smtClean="0">
                          <a:effectLst/>
                        </a:rPr>
                        <a:t> kwh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</a:rPr>
                        <a:t>89 nos.  </a:t>
                      </a:r>
                      <a:r>
                        <a:rPr lang="en-US" sz="1800" b="1" u="none" strike="noStrike" dirty="0">
                          <a:effectLst/>
                        </a:rPr>
                        <a:t>(10.5%)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  <a:tr h="48759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No. of Institutes paying above </a:t>
                      </a:r>
                      <a:r>
                        <a:rPr lang="en-US" sz="1800" b="1" u="none" strike="noStrike" dirty="0" err="1" smtClean="0">
                          <a:effectLst/>
                        </a:rPr>
                        <a:t>Rs</a:t>
                      </a:r>
                      <a:r>
                        <a:rPr lang="en-US" sz="1800" b="1" u="none" strike="noStrike" dirty="0" smtClean="0">
                          <a:effectLst/>
                        </a:rPr>
                        <a:t>. </a:t>
                      </a:r>
                      <a:r>
                        <a:rPr lang="en-US" sz="1800" b="1" u="none" strike="noStrike" dirty="0">
                          <a:effectLst/>
                        </a:rPr>
                        <a:t>11.0/- per Kwh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51 </a:t>
                      </a:r>
                      <a:r>
                        <a:rPr lang="en-US" sz="1800" b="1" u="none" strike="noStrike" dirty="0" smtClean="0">
                          <a:effectLst/>
                        </a:rPr>
                        <a:t>nos. (</a:t>
                      </a:r>
                      <a:r>
                        <a:rPr lang="en-US" sz="1800" b="1" u="none" strike="noStrike" dirty="0">
                          <a:effectLst/>
                        </a:rPr>
                        <a:t>6.0%)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048" marR="9048" marT="9048" marB="0" anchor="b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0"/>
            <a:ext cx="8517632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/>
              </a:rPr>
              <a:t>Summary of Survey Conducted in </a:t>
            </a:r>
            <a:r>
              <a:rPr lang="en-US" sz="3200" dirty="0" smtClean="0">
                <a:solidFill>
                  <a:srgbClr val="FF0000"/>
                </a:solidFill>
                <a:effectLst/>
              </a:rPr>
              <a:t>     Govt</a:t>
            </a:r>
            <a:r>
              <a:rPr lang="en-US" sz="3200" dirty="0">
                <a:solidFill>
                  <a:srgbClr val="FF0000"/>
                </a:solidFill>
                <a:effectLst/>
              </a:rPr>
              <a:t>. Buildings as per </a:t>
            </a:r>
            <a:r>
              <a:rPr lang="en-US" sz="3200" dirty="0" smtClean="0">
                <a:solidFill>
                  <a:srgbClr val="FF0000"/>
                </a:solidFill>
                <a:effectLst/>
              </a:rPr>
              <a:t>30.06.2015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403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Tariff range paid by Govt. Buildings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6641261"/>
              </p:ext>
            </p:extLst>
          </p:nvPr>
        </p:nvGraphicFramePr>
        <p:xfrm>
          <a:off x="467544" y="1268760"/>
          <a:ext cx="8229600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357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914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Business Models for Rooftop SPV 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6798" y="1268760"/>
            <a:ext cx="7315202" cy="4591686"/>
            <a:chOff x="-16141" y="0"/>
            <a:chExt cx="5626360" cy="3402962"/>
          </a:xfrm>
        </p:grpSpPr>
        <p:grpSp>
          <p:nvGrpSpPr>
            <p:cNvPr id="6" name="Group 149"/>
            <p:cNvGrpSpPr/>
            <p:nvPr/>
          </p:nvGrpSpPr>
          <p:grpSpPr>
            <a:xfrm>
              <a:off x="-16141" y="0"/>
              <a:ext cx="5626360" cy="3402962"/>
              <a:chOff x="-16141" y="0"/>
              <a:chExt cx="5626360" cy="3402962"/>
            </a:xfrm>
          </p:grpSpPr>
          <p:grpSp>
            <p:nvGrpSpPr>
              <p:cNvPr id="8" name="Group 151"/>
              <p:cNvGrpSpPr/>
              <p:nvPr/>
            </p:nvGrpSpPr>
            <p:grpSpPr>
              <a:xfrm>
                <a:off x="-16141" y="0"/>
                <a:ext cx="5626360" cy="3402961"/>
                <a:chOff x="-158055" y="0"/>
                <a:chExt cx="9549062" cy="5529813"/>
              </a:xfrm>
            </p:grpSpPr>
            <p:grpSp>
              <p:nvGrpSpPr>
                <p:cNvPr id="18" name="Group 161"/>
                <p:cNvGrpSpPr/>
                <p:nvPr/>
              </p:nvGrpSpPr>
              <p:grpSpPr>
                <a:xfrm>
                  <a:off x="-158055" y="0"/>
                  <a:ext cx="9549062" cy="5529813"/>
                  <a:chOff x="-158055" y="0"/>
                  <a:chExt cx="9549062" cy="5529813"/>
                </a:xfrm>
              </p:grpSpPr>
              <p:grpSp>
                <p:nvGrpSpPr>
                  <p:cNvPr id="21" name="Group 164"/>
                  <p:cNvGrpSpPr/>
                  <p:nvPr/>
                </p:nvGrpSpPr>
                <p:grpSpPr>
                  <a:xfrm>
                    <a:off x="-158055" y="0"/>
                    <a:ext cx="9549062" cy="5529813"/>
                    <a:chOff x="-158055" y="0"/>
                    <a:chExt cx="9549062" cy="5529813"/>
                  </a:xfrm>
                </p:grpSpPr>
                <p:grpSp>
                  <p:nvGrpSpPr>
                    <p:cNvPr id="24" name="Group 167"/>
                    <p:cNvGrpSpPr/>
                    <p:nvPr/>
                  </p:nvGrpSpPr>
                  <p:grpSpPr>
                    <a:xfrm>
                      <a:off x="685800" y="0"/>
                      <a:ext cx="8705207" cy="3986217"/>
                      <a:chOff x="685800" y="0"/>
                      <a:chExt cx="8705207" cy="3986217"/>
                    </a:xfrm>
                  </p:grpSpPr>
                  <p:grpSp>
                    <p:nvGrpSpPr>
                      <p:cNvPr id="30" name="Group 173"/>
                      <p:cNvGrpSpPr/>
                      <p:nvPr/>
                    </p:nvGrpSpPr>
                    <p:grpSpPr>
                      <a:xfrm>
                        <a:off x="685800" y="0"/>
                        <a:ext cx="8705207" cy="3986217"/>
                        <a:chOff x="685800" y="0"/>
                        <a:chExt cx="8705207" cy="3986217"/>
                      </a:xfrm>
                    </p:grpSpPr>
                    <p:sp>
                      <p:nvSpPr>
                        <p:cNvPr id="42" name="Rectangle 41"/>
                        <p:cNvSpPr/>
                        <p:nvPr/>
                      </p:nvSpPr>
                      <p:spPr bwMode="auto">
                        <a:xfrm>
                          <a:off x="2057400" y="0"/>
                          <a:ext cx="5334000" cy="53340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Rooftop Solar PV System</a:t>
                          </a:r>
                          <a:endParaRPr lang="en-US" sz="2400" dirty="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43" name="Rectangle 42"/>
                        <p:cNvSpPr/>
                        <p:nvPr/>
                      </p:nvSpPr>
                      <p:spPr bwMode="auto">
                        <a:xfrm>
                          <a:off x="1600200" y="1066800"/>
                          <a:ext cx="2057400" cy="685800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Self-Owned</a:t>
                          </a:r>
                          <a:endParaRPr lang="en-US" sz="2400" dirty="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44" name="Rectangle 43"/>
                        <p:cNvSpPr/>
                        <p:nvPr/>
                      </p:nvSpPr>
                      <p:spPr bwMode="auto">
                        <a:xfrm>
                          <a:off x="5791200" y="990600"/>
                          <a:ext cx="2057400" cy="705134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Third Party Owned</a:t>
                          </a:r>
                          <a:endParaRPr lang="en-US" sz="2400" dirty="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45" name="Rectangle 44"/>
                        <p:cNvSpPr/>
                        <p:nvPr/>
                      </p:nvSpPr>
                      <p:spPr bwMode="auto">
                        <a:xfrm>
                          <a:off x="685800" y="2209802"/>
                          <a:ext cx="1828801" cy="532828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100% Equity</a:t>
                          </a:r>
                          <a:endParaRPr lang="en-US" sz="240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46" name="Rectangle 45"/>
                        <p:cNvSpPr/>
                        <p:nvPr/>
                      </p:nvSpPr>
                      <p:spPr bwMode="auto">
                        <a:xfrm>
                          <a:off x="2667001" y="2209800"/>
                          <a:ext cx="1905000" cy="532829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Debt &amp; Equity</a:t>
                          </a:r>
                          <a:endParaRPr lang="en-US" sz="240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47" name="Rectangle 46"/>
                        <p:cNvSpPr/>
                        <p:nvPr/>
                      </p:nvSpPr>
                      <p:spPr bwMode="auto">
                        <a:xfrm>
                          <a:off x="7010400" y="2209800"/>
                          <a:ext cx="1905000" cy="532829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Debt &amp; Equity</a:t>
                          </a:r>
                          <a:endParaRPr lang="en-US" sz="240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48" name="Rectangle 47"/>
                        <p:cNvSpPr/>
                        <p:nvPr/>
                      </p:nvSpPr>
                      <p:spPr bwMode="auto">
                        <a:xfrm>
                          <a:off x="5029199" y="2209800"/>
                          <a:ext cx="1828801" cy="532829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100% Equity</a:t>
                          </a:r>
                          <a:endParaRPr lang="en-US" sz="2400" dirty="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49" name="Rectangle 48"/>
                        <p:cNvSpPr/>
                        <p:nvPr/>
                      </p:nvSpPr>
                      <p:spPr bwMode="auto">
                        <a:xfrm>
                          <a:off x="685800" y="3155317"/>
                          <a:ext cx="1828801" cy="600872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Self</a:t>
                          </a:r>
                          <a:endParaRPr lang="en-US" sz="240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50" name="Rectangle 49"/>
                        <p:cNvSpPr/>
                        <p:nvPr/>
                      </p:nvSpPr>
                      <p:spPr bwMode="auto">
                        <a:xfrm>
                          <a:off x="2667001" y="3157541"/>
                          <a:ext cx="2216417" cy="683577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114300" marR="0" indent="-114300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14300" algn="l"/>
                            </a:tabLst>
                          </a:pPr>
                          <a:r>
                            <a:rPr lang="en-AU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Bank</a:t>
                          </a:r>
                          <a:endParaRPr lang="en-US" sz="2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  <a:p>
                          <a:pPr marL="114300" marR="0" indent="-114300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14300" algn="l"/>
                            </a:tabLst>
                          </a:pPr>
                          <a:r>
                            <a:rPr lang="en-AU" sz="1400" kern="12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Govt. financing</a:t>
                          </a:r>
                          <a:endParaRPr lang="en-US" sz="2000" dirty="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  <p:sp>
                      <p:nvSpPr>
                        <p:cNvPr id="51" name="Rectangle 50"/>
                        <p:cNvSpPr/>
                        <p:nvPr/>
                      </p:nvSpPr>
                      <p:spPr bwMode="auto">
                        <a:xfrm>
                          <a:off x="5029199" y="3150507"/>
                          <a:ext cx="1828801" cy="685801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algn="ctr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Self</a:t>
                          </a:r>
                          <a:endParaRPr lang="en-US" sz="2400">
                            <a:effectLst/>
                            <a:latin typeface="+mn-lt"/>
                            <a:ea typeface="Times New Roman"/>
                          </a:endParaRPr>
                        </a:p>
                      </p:txBody>
                    </p:sp>
                    <p:sp>
                      <p:nvSpPr>
                        <p:cNvPr id="52" name="Rectangle 51"/>
                        <p:cNvSpPr/>
                        <p:nvPr/>
                      </p:nvSpPr>
                      <p:spPr bwMode="auto">
                        <a:xfrm>
                          <a:off x="7026556" y="3110136"/>
                          <a:ext cx="2364451" cy="876081"/>
                        </a:xfrm>
                        <a:prstGeom prst="rect">
                          <a:avLst/>
                        </a:prstGeom>
                        <a:gradFill rotWithShape="1">
                          <a:gsLst>
                            <a:gs pos="0">
                              <a:srgbClr val="4BACC6">
                                <a:shade val="51000"/>
                                <a:satMod val="130000"/>
                              </a:srgbClr>
                            </a:gs>
                            <a:gs pos="80000">
                              <a:srgbClr val="4BACC6">
                                <a:shade val="93000"/>
                                <a:satMod val="130000"/>
                              </a:srgbClr>
                            </a:gs>
                            <a:gs pos="100000">
                              <a:srgbClr val="4BACC6">
                                <a:shade val="94000"/>
                                <a:satMod val="135000"/>
                              </a:srgbClr>
                            </a:gs>
                          </a:gsLst>
                          <a:lin ang="16200000" scaled="0"/>
                        </a:gradFill>
                        <a:ln w="9525" cap="flat" cmpd="sng" algn="ctr">
                          <a:solidFill>
                            <a:srgbClr val="4BACC6">
                              <a:shade val="95000"/>
                              <a:satMod val="105000"/>
                            </a:srgbClr>
                          </a:solidFill>
                          <a:prstDash val="solid"/>
                          <a:headEnd type="none" w="med" len="med"/>
                          <a:tailEnd type="none" w="med" len="med"/>
                        </a:ln>
                        <a:effectLst>
                          <a:outerShdw blurRad="40000" dist="23000" dir="5400000" rotWithShape="0">
                            <a:srgbClr val="000000">
                              <a:alpha val="35000"/>
                            </a:srgbClr>
                          </a:outerShdw>
                        </a:effectLst>
                        <a:ex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114300" marR="0" indent="-114300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14300" algn="l"/>
                            </a:tabLst>
                          </a:pPr>
                          <a:r>
                            <a:rPr lang="en-AU" sz="1400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Bank</a:t>
                          </a:r>
                          <a:endParaRPr lang="en-US" sz="200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  <a:p>
                          <a:pPr marL="114300" marR="0" indent="-114300" fontAlgn="base">
                            <a:lnSpc>
                              <a:spcPts val="14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tabLst>
                              <a:tab pos="114300" algn="l"/>
                            </a:tabLst>
                          </a:pPr>
                          <a:r>
                            <a:rPr lang="en-AU" sz="1400" kern="120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Times New Roman"/>
                              <a:cs typeface="Times New Roman"/>
                            </a:rPr>
                            <a:t>Govt. financing</a:t>
                          </a:r>
                          <a:endParaRPr lang="en-US" sz="2000">
                            <a:effectLst/>
                            <a:latin typeface="+mn-lt"/>
                            <a:ea typeface="Times New Roman"/>
                            <a:cs typeface="Times New Roman"/>
                          </a:endParaRPr>
                        </a:p>
                      </p:txBody>
                    </p:sp>
                  </p:grpSp>
                  <p:grpSp>
                    <p:nvGrpSpPr>
                      <p:cNvPr id="31" name="Group 174"/>
                      <p:cNvGrpSpPr/>
                      <p:nvPr/>
                    </p:nvGrpSpPr>
                    <p:grpSpPr>
                      <a:xfrm>
                        <a:off x="1599083" y="533400"/>
                        <a:ext cx="6370167" cy="2617106"/>
                        <a:chOff x="1599083" y="533400"/>
                        <a:chExt cx="6370167" cy="2617106"/>
                      </a:xfrm>
                    </p:grpSpPr>
                    <p:cxnSp>
                      <p:nvCxnSpPr>
                        <p:cNvPr id="32" name="Straight Arrow Connector 31"/>
                        <p:cNvCxnSpPr/>
                        <p:nvPr/>
                      </p:nvCxnSpPr>
                      <p:spPr bwMode="auto">
                        <a:xfrm>
                          <a:off x="4724400" y="533400"/>
                          <a:ext cx="0" cy="228600"/>
                        </a:xfrm>
                        <a:prstGeom prst="straightConnector1">
                          <a:avLst/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none" w="med" len="med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3" name="Elbow Connector 32"/>
                        <p:cNvCxnSpPr/>
                        <p:nvPr/>
                      </p:nvCxnSpPr>
                      <p:spPr bwMode="auto">
                        <a:xfrm rot="5400000" flipH="1" flipV="1">
                          <a:off x="4686300" y="-1066800"/>
                          <a:ext cx="76200" cy="4191000"/>
                        </a:xfrm>
                        <a:prstGeom prst="bentConnector3">
                          <a:avLst>
                            <a:gd name="adj1" fmla="val 400000"/>
                          </a:avLst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arrow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4" name="Elbow Connector 33"/>
                        <p:cNvCxnSpPr/>
                        <p:nvPr/>
                      </p:nvCxnSpPr>
                      <p:spPr bwMode="auto">
                        <a:xfrm rot="5400000" flipH="1" flipV="1">
                          <a:off x="2609850" y="1200150"/>
                          <a:ext cx="12700" cy="2019300"/>
                        </a:xfrm>
                        <a:prstGeom prst="bentConnector3">
                          <a:avLst>
                            <a:gd name="adj1" fmla="val 1800000"/>
                          </a:avLst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arrow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5" name="Elbow Connector 34"/>
                        <p:cNvCxnSpPr/>
                        <p:nvPr/>
                      </p:nvCxnSpPr>
                      <p:spPr bwMode="auto">
                        <a:xfrm rot="5400000" flipH="1" flipV="1">
                          <a:off x="6953250" y="1200150"/>
                          <a:ext cx="12700" cy="2019300"/>
                        </a:xfrm>
                        <a:prstGeom prst="bentConnector3">
                          <a:avLst>
                            <a:gd name="adj1" fmla="val 1800000"/>
                          </a:avLst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arrow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6" name="Straight Arrow Connector 35"/>
                        <p:cNvCxnSpPr/>
                        <p:nvPr/>
                      </p:nvCxnSpPr>
                      <p:spPr bwMode="auto">
                        <a:xfrm>
                          <a:off x="2628900" y="1752600"/>
                          <a:ext cx="0" cy="228600"/>
                        </a:xfrm>
                        <a:prstGeom prst="straightConnector1">
                          <a:avLst/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none" w="med" len="med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7" name="Straight Arrow Connector 36"/>
                        <p:cNvCxnSpPr/>
                        <p:nvPr/>
                      </p:nvCxnSpPr>
                      <p:spPr bwMode="auto">
                        <a:xfrm>
                          <a:off x="6819900" y="1695734"/>
                          <a:ext cx="0" cy="285466"/>
                        </a:xfrm>
                        <a:prstGeom prst="straightConnector1">
                          <a:avLst/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none" w="med" len="med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8" name="Straight Arrow Connector 37"/>
                        <p:cNvCxnSpPr/>
                        <p:nvPr/>
                      </p:nvCxnSpPr>
                      <p:spPr bwMode="auto">
                        <a:xfrm flipH="1">
                          <a:off x="1599083" y="2742629"/>
                          <a:ext cx="1117" cy="407877"/>
                        </a:xfrm>
                        <a:prstGeom prst="straightConnector1">
                          <a:avLst/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none" w="med" len="med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9" name="Straight Arrow Connector 38"/>
                        <p:cNvCxnSpPr/>
                        <p:nvPr/>
                      </p:nvCxnSpPr>
                      <p:spPr bwMode="auto">
                        <a:xfrm>
                          <a:off x="3581401" y="2749552"/>
                          <a:ext cx="11473" cy="400954"/>
                        </a:xfrm>
                        <a:prstGeom prst="straightConnector1">
                          <a:avLst/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none" w="med" len="med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40" name="Straight Arrow Connector 39"/>
                        <p:cNvCxnSpPr>
                          <a:endCxn id="51" idx="0"/>
                        </p:cNvCxnSpPr>
                        <p:nvPr/>
                      </p:nvCxnSpPr>
                      <p:spPr bwMode="auto">
                        <a:xfrm>
                          <a:off x="5943600" y="2742629"/>
                          <a:ext cx="2" cy="407877"/>
                        </a:xfrm>
                        <a:prstGeom prst="straightConnector1">
                          <a:avLst/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none" w="med" len="med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41" name="Straight Arrow Connector 40"/>
                        <p:cNvCxnSpPr/>
                        <p:nvPr/>
                      </p:nvCxnSpPr>
                      <p:spPr bwMode="auto">
                        <a:xfrm>
                          <a:off x="7924800" y="2742629"/>
                          <a:ext cx="0" cy="407877"/>
                        </a:xfrm>
                        <a:prstGeom prst="straightConnector1">
                          <a:avLst/>
                        </a:prstGeom>
                        <a:solidFill>
                          <a:srgbClr val="4F81BD"/>
                        </a:solidFill>
                        <a:ln w="22225" cap="flat" cmpd="sng" algn="ctr">
                          <a:solidFill>
                            <a:sysClr val="windowText" lastClr="000000"/>
                          </a:solidFill>
                          <a:prstDash val="sysDash"/>
                          <a:round/>
                          <a:headEnd type="none" w="med" len="med"/>
                          <a:tailEnd type="arrow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25" name="Group 168"/>
                    <p:cNvGrpSpPr/>
                    <p:nvPr/>
                  </p:nvGrpSpPr>
                  <p:grpSpPr>
                    <a:xfrm>
                      <a:off x="-158055" y="309815"/>
                      <a:ext cx="874571" cy="5219998"/>
                      <a:chOff x="-158055" y="309815"/>
                      <a:chExt cx="874571" cy="5219998"/>
                    </a:xfrm>
                  </p:grpSpPr>
                  <p:sp>
                    <p:nvSpPr>
                      <p:cNvPr id="26" name="TextBox 40"/>
                      <p:cNvSpPr txBox="1"/>
                      <p:nvPr/>
                    </p:nvSpPr>
                    <p:spPr>
                      <a:xfrm>
                        <a:off x="-158055" y="514869"/>
                        <a:ext cx="808151" cy="13126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vert270" wrap="square" lIns="0" rtlCol="0">
                        <a:noAutofit/>
                      </a:bodyPr>
                      <a:lstStyle/>
                      <a:p>
                        <a:pPr marL="0" marR="0" fontAlgn="base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AU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Times New Roman"/>
                            <a:cs typeface="Times New Roman"/>
                          </a:rPr>
                          <a:t>Project Ownership</a:t>
                        </a:r>
                        <a:endParaRPr lang="en-US" sz="2400" dirty="0">
                          <a:effectLst/>
                          <a:latin typeface="+mn-lt"/>
                          <a:ea typeface="Times New Roman"/>
                        </a:endParaRPr>
                      </a:p>
                    </p:txBody>
                  </p:sp>
                  <p:sp>
                    <p:nvSpPr>
                      <p:cNvPr id="27" name="TextBox 41"/>
                      <p:cNvSpPr txBox="1"/>
                      <p:nvPr/>
                    </p:nvSpPr>
                    <p:spPr>
                      <a:xfrm>
                        <a:off x="-158054" y="1827555"/>
                        <a:ext cx="791245" cy="12312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vert270" wrap="square" lIns="0" rtlCol="0">
                        <a:noAutofit/>
                      </a:bodyPr>
                      <a:lstStyle/>
                      <a:p>
                        <a:pPr marL="0" marR="0" fontAlgn="base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AU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Times New Roman"/>
                            <a:cs typeface="Times New Roman"/>
                          </a:rPr>
                          <a:t>Financing Options</a:t>
                        </a:r>
                        <a:endParaRPr lang="en-US" sz="2400" dirty="0">
                          <a:effectLst/>
                          <a:latin typeface="+mn-lt"/>
                          <a:ea typeface="Times New Roman"/>
                        </a:endParaRPr>
                      </a:p>
                    </p:txBody>
                  </p:sp>
                  <p:sp>
                    <p:nvSpPr>
                      <p:cNvPr id="28" name="TextBox 42"/>
                      <p:cNvSpPr txBox="1"/>
                      <p:nvPr/>
                    </p:nvSpPr>
                    <p:spPr>
                      <a:xfrm>
                        <a:off x="-158055" y="3150504"/>
                        <a:ext cx="874571" cy="11362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vert270" wrap="square" lIns="0" rtlCol="0">
                        <a:noAutofit/>
                      </a:bodyPr>
                      <a:lstStyle/>
                      <a:p>
                        <a:pPr marL="0" marR="0" fontAlgn="base">
                          <a:lnSpc>
                            <a:spcPts val="14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AU" sz="1400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Times New Roman"/>
                            <a:cs typeface="Times New Roman"/>
                          </a:rPr>
                          <a:t>Modes of Funding</a:t>
                        </a:r>
                        <a:endParaRPr lang="en-US" sz="2400" dirty="0">
                          <a:effectLst/>
                          <a:latin typeface="+mn-lt"/>
                          <a:ea typeface="Times New Roman"/>
                        </a:endParaRPr>
                      </a:p>
                    </p:txBody>
                  </p:sp>
                  <p:cxnSp>
                    <p:nvCxnSpPr>
                      <p:cNvPr id="29" name="Straight Connector 28"/>
                      <p:cNvCxnSpPr/>
                      <p:nvPr/>
                    </p:nvCxnSpPr>
                    <p:spPr bwMode="auto">
                      <a:xfrm>
                        <a:off x="617941" y="309815"/>
                        <a:ext cx="0" cy="5219998"/>
                      </a:xfrm>
                      <a:prstGeom prst="line">
                        <a:avLst/>
                      </a:prstGeom>
                      <a:solidFill>
                        <a:srgbClr val="4F81BD"/>
                      </a:solidFill>
                      <a:ln w="19050" cap="flat" cmpd="sng" algn="ctr">
                        <a:solidFill>
                          <a:sysClr val="windowText" lastClr="000000"/>
                        </a:solidFill>
                        <a:prstDash val="sysDash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cxnSp>
                <p:nvCxnSpPr>
                  <p:cNvPr id="22" name="Straight Connector 21"/>
                  <p:cNvCxnSpPr/>
                  <p:nvPr/>
                </p:nvCxnSpPr>
                <p:spPr bwMode="auto">
                  <a:xfrm flipV="1">
                    <a:off x="381000" y="3073969"/>
                    <a:ext cx="304800" cy="1"/>
                  </a:xfrm>
                  <a:prstGeom prst="line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23" name="Straight Connector 22"/>
                  <p:cNvCxnSpPr/>
                  <p:nvPr/>
                </p:nvCxnSpPr>
                <p:spPr bwMode="auto">
                  <a:xfrm flipV="1">
                    <a:off x="381000" y="1905000"/>
                    <a:ext cx="304800" cy="2"/>
                  </a:xfrm>
                  <a:prstGeom prst="line">
                    <a:avLst/>
                  </a:prstGeom>
                  <a:solidFill>
                    <a:srgbClr val="4F81BD"/>
                  </a:solidFill>
                  <a:ln w="19050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19" name="Straight Connector 18"/>
                <p:cNvCxnSpPr/>
                <p:nvPr/>
              </p:nvCxnSpPr>
              <p:spPr bwMode="auto">
                <a:xfrm flipV="1">
                  <a:off x="381000" y="685800"/>
                  <a:ext cx="304800" cy="2"/>
                </a:xfrm>
                <a:prstGeom prst="line">
                  <a:avLst/>
                </a:prstGeom>
                <a:solidFill>
                  <a:srgbClr val="4F81BD"/>
                </a:solidFill>
                <a:ln w="19050" cap="flat" cmpd="sng" algn="ctr">
                  <a:solidFill>
                    <a:sysClr val="windowText" lastClr="00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Straight Connector 19"/>
                <p:cNvCxnSpPr/>
                <p:nvPr/>
              </p:nvCxnSpPr>
              <p:spPr bwMode="auto">
                <a:xfrm flipV="1">
                  <a:off x="381000" y="4451610"/>
                  <a:ext cx="304800" cy="1"/>
                </a:xfrm>
                <a:prstGeom prst="line">
                  <a:avLst/>
                </a:prstGeom>
                <a:solidFill>
                  <a:srgbClr val="4F81BD"/>
                </a:solidFill>
                <a:ln w="19050" cap="flat" cmpd="sng" algn="ctr">
                  <a:solidFill>
                    <a:sysClr val="windowText" lastClr="00000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" name="Group 152"/>
              <p:cNvGrpSpPr/>
              <p:nvPr/>
            </p:nvGrpSpPr>
            <p:grpSpPr>
              <a:xfrm>
                <a:off x="531839" y="2311501"/>
                <a:ext cx="5068861" cy="1091461"/>
                <a:chOff x="7964" y="-203099"/>
                <a:chExt cx="5068861" cy="1091461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 bwMode="auto">
                <a:xfrm flipH="1">
                  <a:off x="1663292" y="-128009"/>
                  <a:ext cx="6760" cy="209975"/>
                </a:xfrm>
                <a:prstGeom prst="straightConnector1">
                  <a:avLst/>
                </a:prstGeom>
                <a:solidFill>
                  <a:srgbClr val="4F81BD"/>
                </a:solidFill>
                <a:ln w="22225" cap="flat" cmpd="sng" algn="ctr">
                  <a:solidFill>
                    <a:sysClr val="windowText" lastClr="000000"/>
                  </a:solidFill>
                  <a:prstDash val="sysDash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1" name="Straight Arrow Connector 10"/>
                <p:cNvCxnSpPr/>
                <p:nvPr/>
              </p:nvCxnSpPr>
              <p:spPr bwMode="auto">
                <a:xfrm>
                  <a:off x="4267200" y="-108561"/>
                  <a:ext cx="0" cy="162349"/>
                </a:xfrm>
                <a:prstGeom prst="straightConnector1">
                  <a:avLst/>
                </a:prstGeom>
                <a:solidFill>
                  <a:srgbClr val="4F81BD"/>
                </a:solidFill>
                <a:ln w="22225" cap="flat" cmpd="sng" algn="ctr">
                  <a:solidFill>
                    <a:sysClr val="windowText" lastClr="000000"/>
                  </a:solidFill>
                  <a:prstDash val="sysDash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2" name="Straight Arrow Connector 11"/>
                <p:cNvCxnSpPr>
                  <a:stCxn id="49" idx="2"/>
                </p:cNvCxnSpPr>
                <p:nvPr/>
              </p:nvCxnSpPr>
              <p:spPr bwMode="auto">
                <a:xfrm flipH="1">
                  <a:off x="495302" y="-203099"/>
                  <a:ext cx="656" cy="264647"/>
                </a:xfrm>
                <a:prstGeom prst="straightConnector1">
                  <a:avLst/>
                </a:prstGeom>
                <a:solidFill>
                  <a:srgbClr val="4F81BD"/>
                </a:solidFill>
                <a:ln w="22225" cap="flat" cmpd="sng" algn="ctr">
                  <a:solidFill>
                    <a:sysClr val="windowText" lastClr="000000"/>
                  </a:solidFill>
                  <a:prstDash val="sysDash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3" name="Straight Arrow Connector 12"/>
                <p:cNvCxnSpPr>
                  <a:stCxn id="51" idx="2"/>
                </p:cNvCxnSpPr>
                <p:nvPr/>
              </p:nvCxnSpPr>
              <p:spPr bwMode="auto">
                <a:xfrm flipH="1">
                  <a:off x="3048000" y="-153795"/>
                  <a:ext cx="7114" cy="221415"/>
                </a:xfrm>
                <a:prstGeom prst="straightConnector1">
                  <a:avLst/>
                </a:prstGeom>
                <a:solidFill>
                  <a:srgbClr val="4F81BD"/>
                </a:solidFill>
                <a:ln w="22225" cap="flat" cmpd="sng" algn="ctr">
                  <a:solidFill>
                    <a:sysClr val="windowText" lastClr="000000"/>
                  </a:solidFill>
                  <a:prstDash val="sysDash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4" name="Rectangle 13"/>
                <p:cNvSpPr/>
                <p:nvPr/>
              </p:nvSpPr>
              <p:spPr bwMode="auto">
                <a:xfrm>
                  <a:off x="7964" y="56174"/>
                  <a:ext cx="1103630" cy="832188"/>
                </a:xfrm>
                <a:prstGeom prst="rect">
                  <a:avLst/>
                </a:prstGeom>
                <a:gradFill rotWithShape="1">
                  <a:gsLst>
                    <a:gs pos="0">
                      <a:srgbClr val="4BACC6">
                        <a:shade val="51000"/>
                        <a:satMod val="130000"/>
                      </a:srgbClr>
                    </a:gs>
                    <a:gs pos="80000">
                      <a:srgbClr val="4BACC6">
                        <a:shade val="93000"/>
                        <a:satMod val="130000"/>
                      </a:srgbClr>
                    </a:gs>
                    <a:gs pos="100000">
                      <a:srgbClr val="4BACC6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BACC6">
                      <a:shade val="95000"/>
                      <a:satMod val="105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 smtClean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Revenue Net-metering</a:t>
                  </a:r>
                </a:p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 smtClean="0">
                      <a:solidFill>
                        <a:srgbClr val="000000"/>
                      </a:solidFill>
                      <a:ea typeface="Times New Roman"/>
                    </a:rPr>
                    <a:t>Gross-metering</a:t>
                  </a:r>
                  <a:r>
                    <a:rPr lang="en-AU" sz="1400" dirty="0" smtClean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 </a:t>
                  </a:r>
                  <a:endParaRPr lang="en-US" sz="2400" dirty="0">
                    <a:effectLst/>
                    <a:latin typeface="+mn-lt"/>
                    <a:ea typeface="Times New Roman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1149591" y="76594"/>
                  <a:ext cx="1344465" cy="811768"/>
                </a:xfrm>
                <a:prstGeom prst="rect">
                  <a:avLst/>
                </a:prstGeom>
                <a:gradFill rotWithShape="1">
                  <a:gsLst>
                    <a:gs pos="0">
                      <a:srgbClr val="4BACC6">
                        <a:shade val="51000"/>
                        <a:satMod val="130000"/>
                      </a:srgbClr>
                    </a:gs>
                    <a:gs pos="80000">
                      <a:srgbClr val="4BACC6">
                        <a:shade val="93000"/>
                        <a:satMod val="130000"/>
                      </a:srgbClr>
                    </a:gs>
                    <a:gs pos="100000">
                      <a:srgbClr val="4BACC6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BACC6">
                      <a:shade val="95000"/>
                      <a:satMod val="105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 smtClean="0">
                      <a:solidFill>
                        <a:srgbClr val="000000"/>
                      </a:solidFill>
                      <a:ea typeface="Times New Roman"/>
                    </a:rPr>
                    <a:t>Revenue Net-metering</a:t>
                  </a:r>
                </a:p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 smtClean="0">
                      <a:solidFill>
                        <a:srgbClr val="000000"/>
                      </a:solidFill>
                      <a:ea typeface="Times New Roman"/>
                    </a:rPr>
                    <a:t>Gross-metering </a:t>
                  </a:r>
                  <a:endParaRPr lang="en-US" sz="2400" dirty="0">
                    <a:ea typeface="Times New Roman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2543170" y="62246"/>
                  <a:ext cx="1150027" cy="826116"/>
                </a:xfrm>
                <a:prstGeom prst="rect">
                  <a:avLst/>
                </a:prstGeom>
                <a:gradFill rotWithShape="1">
                  <a:gsLst>
                    <a:gs pos="0">
                      <a:srgbClr val="4BACC6">
                        <a:shade val="51000"/>
                        <a:satMod val="130000"/>
                      </a:srgbClr>
                    </a:gs>
                    <a:gs pos="80000">
                      <a:srgbClr val="4BACC6">
                        <a:shade val="93000"/>
                        <a:satMod val="130000"/>
                      </a:srgbClr>
                    </a:gs>
                    <a:gs pos="100000">
                      <a:srgbClr val="4BACC6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BACC6">
                      <a:shade val="95000"/>
                      <a:satMod val="105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 smtClean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Solar </a:t>
                  </a:r>
                  <a:r>
                    <a:rPr lang="en-AU" sz="1400" dirty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PPA</a:t>
                  </a:r>
                  <a:endParaRPr lang="en-US" sz="2400" dirty="0">
                    <a:effectLst/>
                    <a:latin typeface="+mn-lt"/>
                    <a:ea typeface="Times New Roman"/>
                  </a:endParaRPr>
                </a:p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Solar </a:t>
                  </a:r>
                  <a:r>
                    <a:rPr lang="en-AU" sz="1400" dirty="0" smtClean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Leasing</a:t>
                  </a:r>
                </a:p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 smtClean="0">
                      <a:solidFill>
                        <a:srgbClr val="000000"/>
                      </a:solidFill>
                      <a:ea typeface="Times New Roman"/>
                    </a:rPr>
                    <a:t>Net/Gross metering</a:t>
                  </a:r>
                  <a:endParaRPr lang="en-US" sz="2400" dirty="0">
                    <a:effectLst/>
                    <a:latin typeface="+mn-lt"/>
                    <a:ea typeface="Times New Roman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3790950" y="44063"/>
                  <a:ext cx="1285875" cy="844296"/>
                </a:xfrm>
                <a:prstGeom prst="rect">
                  <a:avLst/>
                </a:prstGeom>
                <a:gradFill rotWithShape="1">
                  <a:gsLst>
                    <a:gs pos="0">
                      <a:srgbClr val="4BACC6">
                        <a:shade val="51000"/>
                        <a:satMod val="130000"/>
                      </a:srgbClr>
                    </a:gs>
                    <a:gs pos="80000">
                      <a:srgbClr val="4BACC6">
                        <a:shade val="93000"/>
                        <a:satMod val="130000"/>
                      </a:srgbClr>
                    </a:gs>
                    <a:gs pos="100000">
                      <a:srgbClr val="4BACC6">
                        <a:shade val="94000"/>
                        <a:satMod val="135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BACC6">
                      <a:shade val="95000"/>
                      <a:satMod val="105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 smtClean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Solar </a:t>
                  </a:r>
                  <a:r>
                    <a:rPr lang="en-AU" sz="1400" dirty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PPA</a:t>
                  </a:r>
                  <a:endParaRPr lang="en-US" sz="2400" dirty="0">
                    <a:effectLst/>
                    <a:latin typeface="+mn-lt"/>
                    <a:ea typeface="Times New Roman"/>
                  </a:endParaRPr>
                </a:p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Solar </a:t>
                  </a:r>
                  <a:r>
                    <a:rPr lang="en-AU" sz="1400" dirty="0" smtClean="0">
                      <a:solidFill>
                        <a:srgbClr val="000000"/>
                      </a:solidFill>
                      <a:effectLst/>
                      <a:latin typeface="+mn-lt"/>
                      <a:ea typeface="Times New Roman"/>
                    </a:rPr>
                    <a:t>Leasing</a:t>
                  </a:r>
                </a:p>
                <a:p>
                  <a:pPr marL="342900" marR="0" lvl="0" indent="-342900" fontAlgn="base">
                    <a:lnSpc>
                      <a:spcPts val="1400"/>
                    </a:lnSpc>
                    <a:spcBef>
                      <a:spcPts val="0"/>
                    </a:spcBef>
                    <a:spcAft>
                      <a:spcPts val="0"/>
                    </a:spcAft>
                    <a:buFont typeface="Symbol"/>
                    <a:buChar char=""/>
                  </a:pPr>
                  <a:r>
                    <a:rPr lang="en-AU" sz="1400" dirty="0" smtClean="0">
                      <a:solidFill>
                        <a:srgbClr val="000000"/>
                      </a:solidFill>
                      <a:ea typeface="Times New Roman"/>
                    </a:rPr>
                    <a:t>Net/Gross metering</a:t>
                  </a:r>
                  <a:endParaRPr lang="en-US" sz="2400" dirty="0">
                    <a:effectLst/>
                    <a:latin typeface="+mn-lt"/>
                    <a:ea typeface="Times New Roman"/>
                  </a:endParaRPr>
                </a:p>
              </p:txBody>
            </p:sp>
          </p:grpSp>
        </p:grpSp>
        <p:sp>
          <p:nvSpPr>
            <p:cNvPr id="7" name="TextBox 42"/>
            <p:cNvSpPr txBox="1"/>
            <p:nvPr/>
          </p:nvSpPr>
          <p:spPr>
            <a:xfrm>
              <a:off x="-16140" y="2647448"/>
              <a:ext cx="361195" cy="699258"/>
            </a:xfrm>
            <a:prstGeom prst="rect">
              <a:avLst/>
            </a:prstGeom>
            <a:noFill/>
          </p:spPr>
          <p:txBody>
            <a:bodyPr vert="vert270" wrap="square" lIns="0" tIns="0" rIns="0" bIns="0" rtlCol="0">
              <a:noAutofit/>
            </a:bodyPr>
            <a:lstStyle/>
            <a:p>
              <a:pPr marL="0" marR="0" fontAlgn="base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AU" sz="1400" kern="1200" dirty="0" smtClean="0">
                  <a:solidFill>
                    <a:srgbClr val="000000"/>
                  </a:solidFill>
                  <a:effectLst/>
                  <a:latin typeface="+mn-lt"/>
                  <a:ea typeface="Times New Roman"/>
                  <a:cs typeface="Times New Roman"/>
                </a:rPr>
                <a:t>Revenue</a:t>
              </a:r>
              <a:endParaRPr lang="en-US" sz="2400" dirty="0">
                <a:effectLst/>
                <a:latin typeface="+mn-lt"/>
                <a:ea typeface="Times New Roman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716016" y="44624"/>
            <a:ext cx="4321622" cy="1220788"/>
            <a:chOff x="4716016" y="44624"/>
            <a:chExt cx="4321622" cy="1220788"/>
          </a:xfrm>
        </p:grpSpPr>
        <p:sp>
          <p:nvSpPr>
            <p:cNvPr id="54" name="TextBox 53"/>
            <p:cNvSpPr txBox="1"/>
            <p:nvPr/>
          </p:nvSpPr>
          <p:spPr>
            <a:xfrm>
              <a:off x="4716016" y="57398"/>
              <a:ext cx="38529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Grid-connected  SPV Rooftop systems</a:t>
              </a:r>
              <a:br>
                <a:rPr lang="en-US" dirty="0" smtClean="0">
                  <a:solidFill>
                    <a:schemeClr val="accent2"/>
                  </a:solidFill>
                </a:rPr>
              </a:br>
              <a:r>
                <a:rPr lang="en-US" dirty="0" smtClean="0">
                  <a:solidFill>
                    <a:schemeClr val="accent2"/>
                  </a:solidFill>
                </a:rPr>
                <a:t> </a:t>
              </a:r>
              <a:r>
                <a:rPr lang="en-US" sz="1200" dirty="0" smtClean="0">
                  <a:solidFill>
                    <a:schemeClr val="accent2"/>
                  </a:solidFill>
                </a:rPr>
                <a:t/>
              </a:r>
              <a:br>
                <a:rPr lang="en-US" sz="1200" dirty="0" smtClean="0">
                  <a:solidFill>
                    <a:schemeClr val="accent2"/>
                  </a:solidFill>
                </a:rPr>
              </a:br>
              <a:endParaRPr lang="en-IN" dirty="0">
                <a:solidFill>
                  <a:schemeClr val="accent2"/>
                </a:solidFill>
              </a:endParaRPr>
            </a:p>
          </p:txBody>
        </p:sp>
        <p:grpSp>
          <p:nvGrpSpPr>
            <p:cNvPr id="55" name="Group 4"/>
            <p:cNvGrpSpPr>
              <a:grpSpLocks/>
            </p:cNvGrpSpPr>
            <p:nvPr/>
          </p:nvGrpSpPr>
          <p:grpSpPr bwMode="auto">
            <a:xfrm>
              <a:off x="8294688" y="44624"/>
              <a:ext cx="742950" cy="1220788"/>
              <a:chOff x="5370" y="0"/>
              <a:chExt cx="390" cy="769"/>
            </a:xfrm>
          </p:grpSpPr>
          <p:pic>
            <p:nvPicPr>
              <p:cNvPr id="56" name="Picture 5" descr="goi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384" y="0"/>
                <a:ext cx="376" cy="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Text Box 6"/>
              <p:cNvSpPr txBox="1">
                <a:spLocks noChangeArrowheads="1"/>
              </p:cNvSpPr>
              <p:nvPr/>
            </p:nvSpPr>
            <p:spPr bwMode="auto">
              <a:xfrm>
                <a:off x="5370" y="595"/>
                <a:ext cx="38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 dirty="0">
                    <a:solidFill>
                      <a:srgbClr val="FF6600"/>
                    </a:solidFill>
                    <a:latin typeface="Arial Black" pitchFamily="34" charset="0"/>
                  </a:rPr>
                  <a:t> MNRE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578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Business Model Gross </a:t>
            </a:r>
            <a:r>
              <a:rPr lang="en-US" sz="3200" dirty="0">
                <a:solidFill>
                  <a:schemeClr val="tx1"/>
                </a:solidFill>
              </a:rPr>
              <a:t>Metering – Self Owned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" name="Group 56"/>
          <p:cNvGrpSpPr/>
          <p:nvPr/>
        </p:nvGrpSpPr>
        <p:grpSpPr>
          <a:xfrm>
            <a:off x="1155020" y="2133600"/>
            <a:ext cx="6388780" cy="3657600"/>
            <a:chOff x="1066800" y="2057400"/>
            <a:chExt cx="6858000" cy="3505200"/>
          </a:xfrm>
        </p:grpSpPr>
        <p:grpSp>
          <p:nvGrpSpPr>
            <p:cNvPr id="4" name="Group 49"/>
            <p:cNvGrpSpPr/>
            <p:nvPr/>
          </p:nvGrpSpPr>
          <p:grpSpPr>
            <a:xfrm>
              <a:off x="1066800" y="2057400"/>
              <a:ext cx="6858000" cy="3505200"/>
              <a:chOff x="76200" y="2355631"/>
              <a:chExt cx="6858000" cy="350520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76200" y="3657600"/>
                <a:ext cx="1219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/>
                  <a:t>System Owner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2590800" y="2355631"/>
                <a:ext cx="14478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/>
                  <a:t>Bank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715000" y="3657600"/>
                <a:ext cx="1219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Utility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895600" y="5175031"/>
                <a:ext cx="1600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 smtClean="0"/>
                  <a:t>Installer</a:t>
                </a:r>
                <a:endPara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1295400" y="3810000"/>
                <a:ext cx="44196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flipH="1">
                <a:off x="1295400" y="4114800"/>
                <a:ext cx="44196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 flipV="1">
                <a:off x="304800" y="2438400"/>
                <a:ext cx="2286000" cy="1219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>
                <a:stCxn id="8" idx="1"/>
              </p:cNvCxnSpPr>
              <p:nvPr/>
            </p:nvCxnSpPr>
            <p:spPr bwMode="auto">
              <a:xfrm flipH="1">
                <a:off x="762000" y="2698531"/>
                <a:ext cx="1828800" cy="95906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Arrow Connector 36"/>
              <p:cNvCxnSpPr>
                <a:stCxn id="7" idx="2"/>
                <a:endCxn id="10" idx="1"/>
              </p:cNvCxnSpPr>
              <p:nvPr/>
            </p:nvCxnSpPr>
            <p:spPr bwMode="auto">
              <a:xfrm>
                <a:off x="685800" y="4343400"/>
                <a:ext cx="2209800" cy="117453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TextBox 50"/>
            <p:cNvSpPr txBox="1"/>
            <p:nvPr/>
          </p:nvSpPr>
          <p:spPr>
            <a:xfrm rot="19848825">
              <a:off x="1414819" y="2324071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EMI Payments</a:t>
              </a:r>
              <a:endParaRPr lang="en-US" sz="1600" b="0" dirty="0"/>
            </a:p>
          </p:txBody>
        </p:sp>
        <p:sp>
          <p:nvSpPr>
            <p:cNvPr id="52" name="TextBox 51"/>
            <p:cNvSpPr txBox="1"/>
            <p:nvPr/>
          </p:nvSpPr>
          <p:spPr>
            <a:xfrm rot="19966320">
              <a:off x="2458604" y="2732216"/>
              <a:ext cx="1033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Loan</a:t>
              </a:r>
              <a:endParaRPr lang="en-US" sz="1600" b="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74020" y="3124200"/>
              <a:ext cx="3150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Consumption Payment</a:t>
              </a:r>
              <a:endParaRPr lang="en-US" sz="1600" b="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52800" y="3928646"/>
              <a:ext cx="281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Generation Revenue</a:t>
              </a:r>
              <a:endParaRPr lang="en-US" sz="1600" b="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764159">
              <a:off x="2320748" y="4248546"/>
              <a:ext cx="1631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Installation Payment</a:t>
              </a:r>
              <a:endParaRPr lang="en-US" sz="1600" b="0" dirty="0"/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990600" y="5029200"/>
            <a:ext cx="1404620" cy="685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Subsidy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1367979" y="4192028"/>
            <a:ext cx="0" cy="8214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1600200" y="4206766"/>
            <a:ext cx="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4716016" y="44624"/>
            <a:ext cx="4321622" cy="1220788"/>
            <a:chOff x="4716016" y="44624"/>
            <a:chExt cx="4321622" cy="1220788"/>
          </a:xfrm>
        </p:grpSpPr>
        <p:sp>
          <p:nvSpPr>
            <p:cNvPr id="27" name="TextBox 26"/>
            <p:cNvSpPr txBox="1"/>
            <p:nvPr/>
          </p:nvSpPr>
          <p:spPr>
            <a:xfrm>
              <a:off x="4716016" y="57398"/>
              <a:ext cx="38529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2"/>
                  </a:solidFill>
                </a:rPr>
                <a:t>Grid-connected  SPV Rooftop systems</a:t>
              </a:r>
              <a:br>
                <a:rPr lang="en-US" dirty="0" smtClean="0">
                  <a:solidFill>
                    <a:schemeClr val="accent2"/>
                  </a:solidFill>
                </a:rPr>
              </a:br>
              <a:r>
                <a:rPr lang="en-US" dirty="0" smtClean="0">
                  <a:solidFill>
                    <a:schemeClr val="accent2"/>
                  </a:solidFill>
                </a:rPr>
                <a:t> </a:t>
              </a:r>
              <a:r>
                <a:rPr lang="en-US" sz="1200" dirty="0" smtClean="0">
                  <a:solidFill>
                    <a:schemeClr val="accent2"/>
                  </a:solidFill>
                </a:rPr>
                <a:t/>
              </a:r>
              <a:br>
                <a:rPr lang="en-US" sz="1200" dirty="0" smtClean="0">
                  <a:solidFill>
                    <a:schemeClr val="accent2"/>
                  </a:solidFill>
                </a:rPr>
              </a:br>
              <a:endParaRPr lang="en-IN" dirty="0">
                <a:solidFill>
                  <a:schemeClr val="accent2"/>
                </a:solidFill>
              </a:endParaRPr>
            </a:p>
          </p:txBody>
        </p:sp>
        <p:grpSp>
          <p:nvGrpSpPr>
            <p:cNvPr id="28" name="Group 4"/>
            <p:cNvGrpSpPr>
              <a:grpSpLocks/>
            </p:cNvGrpSpPr>
            <p:nvPr/>
          </p:nvGrpSpPr>
          <p:grpSpPr bwMode="auto">
            <a:xfrm>
              <a:off x="8294688" y="44624"/>
              <a:ext cx="742950" cy="1220788"/>
              <a:chOff x="5370" y="0"/>
              <a:chExt cx="390" cy="769"/>
            </a:xfrm>
          </p:grpSpPr>
          <p:pic>
            <p:nvPicPr>
              <p:cNvPr id="29" name="Picture 5" descr="goi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84" y="0"/>
                <a:ext cx="376" cy="5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 Box 6"/>
              <p:cNvSpPr txBox="1">
                <a:spLocks noChangeArrowheads="1"/>
              </p:cNvSpPr>
              <p:nvPr/>
            </p:nvSpPr>
            <p:spPr bwMode="auto">
              <a:xfrm>
                <a:off x="5370" y="595"/>
                <a:ext cx="38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 b="1" dirty="0">
                    <a:solidFill>
                      <a:srgbClr val="FF6600"/>
                    </a:solidFill>
                    <a:latin typeface="Arial Black" pitchFamily="34" charset="0"/>
                  </a:rPr>
                  <a:t> MNRE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11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29816"/>
            <a:ext cx="8229600" cy="1143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Business Models Net </a:t>
            </a:r>
            <a:r>
              <a:rPr lang="en-US" sz="3200" dirty="0">
                <a:solidFill>
                  <a:schemeClr val="tx1"/>
                </a:solidFill>
              </a:rPr>
              <a:t>Metering – Self </a:t>
            </a:r>
            <a:r>
              <a:rPr lang="en-US" sz="3200" dirty="0" smtClean="0">
                <a:solidFill>
                  <a:schemeClr val="tx1"/>
                </a:solidFill>
              </a:rPr>
              <a:t>Owned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" name="Group 56"/>
          <p:cNvGrpSpPr/>
          <p:nvPr/>
        </p:nvGrpSpPr>
        <p:grpSpPr>
          <a:xfrm>
            <a:off x="1219200" y="2209800"/>
            <a:ext cx="6858000" cy="3229303"/>
            <a:chOff x="1066800" y="2057400"/>
            <a:chExt cx="6858000" cy="3229303"/>
          </a:xfrm>
        </p:grpSpPr>
        <p:grpSp>
          <p:nvGrpSpPr>
            <p:cNvPr id="4" name="Group 49"/>
            <p:cNvGrpSpPr/>
            <p:nvPr/>
          </p:nvGrpSpPr>
          <p:grpSpPr>
            <a:xfrm>
              <a:off x="1066800" y="2057400"/>
              <a:ext cx="6858000" cy="3229303"/>
              <a:chOff x="76200" y="2355631"/>
              <a:chExt cx="6858000" cy="3229303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76200" y="3657600"/>
                <a:ext cx="1219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System Owner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2590800" y="2355631"/>
                <a:ext cx="14478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Bank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715000" y="3657600"/>
                <a:ext cx="1219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Utility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438400" y="4899134"/>
                <a:ext cx="1600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Installer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1295400" y="4032031"/>
                <a:ext cx="4419600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 flipV="1">
                <a:off x="304800" y="2438400"/>
                <a:ext cx="2286000" cy="121920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>
                <a:stCxn id="8" idx="1"/>
              </p:cNvCxnSpPr>
              <p:nvPr/>
            </p:nvCxnSpPr>
            <p:spPr bwMode="auto">
              <a:xfrm flipH="1">
                <a:off x="762000" y="2698531"/>
                <a:ext cx="1828800" cy="95906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Arrow Connector 36"/>
              <p:cNvCxnSpPr>
                <a:stCxn id="7" idx="2"/>
                <a:endCxn id="10" idx="1"/>
              </p:cNvCxnSpPr>
              <p:nvPr/>
            </p:nvCxnSpPr>
            <p:spPr bwMode="auto">
              <a:xfrm>
                <a:off x="685800" y="4343400"/>
                <a:ext cx="1752600" cy="89863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TextBox 50"/>
            <p:cNvSpPr txBox="1"/>
            <p:nvPr/>
          </p:nvSpPr>
          <p:spPr>
            <a:xfrm rot="19848825">
              <a:off x="1414819" y="2324071"/>
              <a:ext cx="1981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EMI Payments</a:t>
              </a:r>
              <a:endParaRPr lang="en-US" sz="1600" b="0" dirty="0"/>
            </a:p>
          </p:txBody>
        </p:sp>
        <p:sp>
          <p:nvSpPr>
            <p:cNvPr id="52" name="TextBox 51"/>
            <p:cNvSpPr txBox="1"/>
            <p:nvPr/>
          </p:nvSpPr>
          <p:spPr>
            <a:xfrm rot="19966320">
              <a:off x="2458604" y="2732216"/>
              <a:ext cx="1033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Loan</a:t>
              </a:r>
              <a:endParaRPr lang="en-US" sz="1600" b="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52800" y="3319046"/>
              <a:ext cx="2819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Consumption Payment</a:t>
              </a:r>
              <a:endParaRPr lang="en-US" sz="1600" b="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733977">
              <a:off x="2244810" y="4146253"/>
              <a:ext cx="1857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Installation Payment</a:t>
              </a:r>
              <a:endParaRPr lang="en-US" sz="1600" b="0" dirty="0"/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1143000" y="4953000"/>
            <a:ext cx="1404620" cy="685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Subsidy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1447800" y="4160496"/>
            <a:ext cx="0" cy="82140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676400" y="4206766"/>
            <a:ext cx="10238" cy="7462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25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95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1" y="1196752"/>
            <a:ext cx="8856221" cy="532859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Solar systems installed on rooftops of residential, commercial, institutional &amp; industrial buildings : </a:t>
            </a:r>
          </a:p>
          <a:p>
            <a:r>
              <a:rPr lang="en-US" dirty="0" smtClean="0"/>
              <a:t>premises.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Electricity generated could be</a:t>
            </a:r>
          </a:p>
          <a:p>
            <a:pPr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	-fed into the grid at regulated feed-in tariffs or</a:t>
            </a:r>
          </a:p>
          <a:p>
            <a:pPr>
              <a:buFont typeface="Wingdings" pitchFamily="2" charset="2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	-used for self consumption with net-metering     approach </a:t>
            </a:r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Solar Rooftop PV Systems</a:t>
            </a:r>
            <a:endParaRPr lang="en-IN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9552" y="1988840"/>
            <a:ext cx="8044341" cy="2232248"/>
            <a:chOff x="539552" y="2060848"/>
            <a:chExt cx="8044341" cy="1944216"/>
          </a:xfrm>
        </p:grpSpPr>
        <p:pic>
          <p:nvPicPr>
            <p:cNvPr id="6" name="Picture 5" descr="download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75856" y="2060848"/>
              <a:ext cx="2592288" cy="1944216"/>
            </a:xfrm>
            <a:prstGeom prst="rect">
              <a:avLst/>
            </a:prstGeom>
          </p:spPr>
        </p:pic>
        <p:pic>
          <p:nvPicPr>
            <p:cNvPr id="5" name="Picture 4" descr="120902-commisisoning-of-grid-connected-spv-in-02sep12-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552" y="2060848"/>
              <a:ext cx="2592288" cy="1944216"/>
            </a:xfrm>
            <a:prstGeom prst="rect">
              <a:avLst/>
            </a:prstGeom>
          </p:spPr>
        </p:pic>
        <p:pic>
          <p:nvPicPr>
            <p:cNvPr id="7" name="Picture 6" descr="solar-rooftop-india-cc-2010-big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2160" y="2060848"/>
              <a:ext cx="2571733" cy="1928800"/>
            </a:xfrm>
            <a:prstGeom prst="rect">
              <a:avLst/>
            </a:prstGeom>
          </p:spPr>
        </p:pic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10" name="Picture 5" descr="goi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57808"/>
            <a:ext cx="8229600" cy="1143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Business Models Gross </a:t>
            </a:r>
            <a:r>
              <a:rPr lang="en-US" sz="3200" dirty="0">
                <a:solidFill>
                  <a:schemeClr val="tx1"/>
                </a:solidFill>
              </a:rPr>
              <a:t>Metering – Third Party </a:t>
            </a:r>
            <a:r>
              <a:rPr lang="en-US" sz="3200" dirty="0" smtClean="0">
                <a:solidFill>
                  <a:schemeClr val="tx1"/>
                </a:solidFill>
              </a:rPr>
              <a:t>Owned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" name="Group 56"/>
          <p:cNvGrpSpPr/>
          <p:nvPr/>
        </p:nvGrpSpPr>
        <p:grpSpPr>
          <a:xfrm>
            <a:off x="1289085" y="2123090"/>
            <a:ext cx="6858000" cy="3505200"/>
            <a:chOff x="1066800" y="3359369"/>
            <a:chExt cx="6858000" cy="3505200"/>
          </a:xfrm>
        </p:grpSpPr>
        <p:grpSp>
          <p:nvGrpSpPr>
            <p:cNvPr id="4" name="Group 49"/>
            <p:cNvGrpSpPr/>
            <p:nvPr/>
          </p:nvGrpSpPr>
          <p:grpSpPr>
            <a:xfrm>
              <a:off x="1066800" y="3359369"/>
              <a:ext cx="6858000" cy="3505200"/>
              <a:chOff x="76200" y="3657600"/>
              <a:chExt cx="6858000" cy="350520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76200" y="3657600"/>
                <a:ext cx="1219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Roof Owner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2438400" y="6477000"/>
                <a:ext cx="1600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Bank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5715000" y="3657600"/>
                <a:ext cx="1219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Utility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438400" y="4899134"/>
                <a:ext cx="1600200" cy="6858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 smtClean="0"/>
                  <a:t>Third Party</a:t>
                </a:r>
                <a:endParaRPr kumimoji="0" lang="en-US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 bwMode="auto">
              <a:xfrm flipH="1">
                <a:off x="4038600" y="4343400"/>
                <a:ext cx="2133600" cy="79787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3429000" y="5584934"/>
                <a:ext cx="0" cy="89206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 flipH="1" flipV="1">
                <a:off x="3100663" y="5584934"/>
                <a:ext cx="23537" cy="89206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Arrow Connector 36"/>
              <p:cNvCxnSpPr>
                <a:stCxn id="7" idx="2"/>
                <a:endCxn id="10" idx="1"/>
              </p:cNvCxnSpPr>
              <p:nvPr/>
            </p:nvCxnSpPr>
            <p:spPr bwMode="auto">
              <a:xfrm>
                <a:off x="685800" y="4343400"/>
                <a:ext cx="1752600" cy="89863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B050"/>
                </a:solidFill>
                <a:prstDash val="dash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51" name="TextBox 50"/>
            <p:cNvSpPr txBox="1"/>
            <p:nvPr/>
          </p:nvSpPr>
          <p:spPr>
            <a:xfrm>
              <a:off x="4495800" y="5535415"/>
              <a:ext cx="1676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Repayment</a:t>
              </a:r>
              <a:endParaRPr lang="en-US" sz="1600" b="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217174" y="5569169"/>
              <a:ext cx="8214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Loan</a:t>
              </a:r>
              <a:endParaRPr lang="en-US" sz="1600" b="0" dirty="0"/>
            </a:p>
          </p:txBody>
        </p:sp>
        <p:sp>
          <p:nvSpPr>
            <p:cNvPr id="53" name="TextBox 52"/>
            <p:cNvSpPr txBox="1"/>
            <p:nvPr/>
          </p:nvSpPr>
          <p:spPr>
            <a:xfrm rot="20382337">
              <a:off x="5142405" y="3804759"/>
              <a:ext cx="15872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Generation Payment</a:t>
              </a:r>
              <a:endParaRPr lang="en-US" sz="1600" b="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564855">
              <a:off x="2127717" y="4278475"/>
              <a:ext cx="14532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Roof Rent</a:t>
              </a:r>
              <a:endParaRPr lang="en-US" sz="1600" b="0" dirty="0"/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3749075" y="1780190"/>
            <a:ext cx="1404620" cy="685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Subsidy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 flipV="1">
            <a:off x="4237348" y="2455075"/>
            <a:ext cx="23537" cy="8920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4641885" y="2502536"/>
            <a:ext cx="0" cy="8920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25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2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57808"/>
            <a:ext cx="8229600" cy="1143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Business Models Net </a:t>
            </a:r>
            <a:r>
              <a:rPr lang="en-US" sz="3200" dirty="0">
                <a:solidFill>
                  <a:schemeClr val="tx1"/>
                </a:solidFill>
              </a:rPr>
              <a:t>Metering – Third Party </a:t>
            </a:r>
            <a:r>
              <a:rPr lang="en-US" sz="3200" dirty="0" smtClean="0">
                <a:solidFill>
                  <a:schemeClr val="tx1"/>
                </a:solidFill>
              </a:rPr>
              <a:t>Owned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" name="Group 5"/>
          <p:cNvGrpSpPr/>
          <p:nvPr/>
        </p:nvGrpSpPr>
        <p:grpSpPr>
          <a:xfrm>
            <a:off x="1219200" y="2095500"/>
            <a:ext cx="6858000" cy="3545523"/>
            <a:chOff x="381000" y="2438400"/>
            <a:chExt cx="6858000" cy="3545523"/>
          </a:xfrm>
        </p:grpSpPr>
        <p:grpSp>
          <p:nvGrpSpPr>
            <p:cNvPr id="4" name="Group 56"/>
            <p:cNvGrpSpPr/>
            <p:nvPr/>
          </p:nvGrpSpPr>
          <p:grpSpPr>
            <a:xfrm>
              <a:off x="381000" y="2438400"/>
              <a:ext cx="6858000" cy="3545523"/>
              <a:chOff x="1066800" y="3319046"/>
              <a:chExt cx="6858000" cy="3545523"/>
            </a:xfrm>
          </p:grpSpPr>
          <p:grpSp>
            <p:nvGrpSpPr>
              <p:cNvPr id="5" name="Group 49"/>
              <p:cNvGrpSpPr/>
              <p:nvPr/>
            </p:nvGrpSpPr>
            <p:grpSpPr>
              <a:xfrm>
                <a:off x="1066800" y="3359369"/>
                <a:ext cx="6858000" cy="3505200"/>
                <a:chOff x="76200" y="3657600"/>
                <a:chExt cx="6858000" cy="3505200"/>
              </a:xfrm>
            </p:grpSpPr>
            <p:sp>
              <p:nvSpPr>
                <p:cNvPr id="7" name="Rectangle 6"/>
                <p:cNvSpPr/>
                <p:nvPr/>
              </p:nvSpPr>
              <p:spPr bwMode="auto">
                <a:xfrm>
                  <a:off x="76200" y="3657600"/>
                  <a:ext cx="1219200" cy="6858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dirty="0" smtClean="0"/>
                    <a:t>Roof Owner</a:t>
                  </a:r>
                  <a:endPara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2438400" y="6477000"/>
                  <a:ext cx="1600200" cy="6858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dirty="0" smtClean="0"/>
                    <a:t>Bank</a:t>
                  </a:r>
                  <a:endPara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9" name="Rectangle 8"/>
                <p:cNvSpPr/>
                <p:nvPr/>
              </p:nvSpPr>
              <p:spPr bwMode="auto">
                <a:xfrm>
                  <a:off x="5715000" y="3657600"/>
                  <a:ext cx="1219200" cy="6858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dirty="0" smtClean="0"/>
                    <a:t>Utility</a:t>
                  </a:r>
                  <a:endPara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2438400" y="4899134"/>
                  <a:ext cx="1600200" cy="68580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dirty="0" smtClean="0"/>
                    <a:t>Third Party</a:t>
                  </a:r>
                  <a:endParaRPr kumimoji="0" lang="en-US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endParaRPr>
                </a:p>
              </p:txBody>
            </p:sp>
            <p:cxnSp>
              <p:nvCxnSpPr>
                <p:cNvPr id="13" name="Straight Arrow Connector 12"/>
                <p:cNvCxnSpPr/>
                <p:nvPr/>
              </p:nvCxnSpPr>
              <p:spPr bwMode="auto">
                <a:xfrm>
                  <a:off x="1295400" y="4032031"/>
                  <a:ext cx="44196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" name="Straight Arrow Connector 21"/>
                <p:cNvCxnSpPr/>
                <p:nvPr/>
              </p:nvCxnSpPr>
              <p:spPr bwMode="auto">
                <a:xfrm>
                  <a:off x="3429000" y="5584934"/>
                  <a:ext cx="0" cy="892066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Straight Arrow Connector 23"/>
                <p:cNvCxnSpPr/>
                <p:nvPr/>
              </p:nvCxnSpPr>
              <p:spPr bwMode="auto">
                <a:xfrm flipH="1" flipV="1">
                  <a:off x="3048000" y="5584934"/>
                  <a:ext cx="23537" cy="892067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B050"/>
                  </a:solidFill>
                  <a:prstDash val="dash"/>
                  <a:round/>
                  <a:headEnd type="none" w="med" len="med"/>
                  <a:tailEnd type="arrow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7" name="Straight Arrow Connector 36"/>
                <p:cNvCxnSpPr>
                  <a:stCxn id="7" idx="2"/>
                  <a:endCxn id="10" idx="1"/>
                </p:cNvCxnSpPr>
                <p:nvPr/>
              </p:nvCxnSpPr>
              <p:spPr bwMode="auto">
                <a:xfrm>
                  <a:off x="685800" y="4343400"/>
                  <a:ext cx="1752600" cy="898634"/>
                </a:xfrm>
                <a:prstGeom prst="straightConnector1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00B050"/>
                  </a:solidFill>
                  <a:prstDash val="dash"/>
                  <a:round/>
                  <a:headEnd type="arrow" w="med" len="med"/>
                  <a:tailEnd type="arrow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495800" y="5535415"/>
                <a:ext cx="1676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 smtClean="0"/>
                  <a:t>Repayment</a:t>
                </a:r>
                <a:endParaRPr lang="en-US" sz="1600" b="0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217174" y="5569169"/>
                <a:ext cx="82142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 smtClean="0"/>
                  <a:t>Loan</a:t>
                </a:r>
                <a:endParaRPr lang="en-US" sz="1600" b="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352800" y="3319046"/>
                <a:ext cx="28194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 smtClean="0"/>
                  <a:t>Consumption Payment</a:t>
                </a:r>
                <a:endParaRPr lang="en-US" sz="1600" b="0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485127">
                <a:off x="2477285" y="4148325"/>
                <a:ext cx="68364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dirty="0" smtClean="0"/>
                  <a:t>PPA</a:t>
                </a:r>
                <a:endParaRPr lang="en-US" sz="1600" b="0" dirty="0"/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 bwMode="auto">
            <a:xfrm>
              <a:off x="609600" y="3203937"/>
              <a:ext cx="2133600" cy="10632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 rot="1545532">
              <a:off x="566582" y="3839206"/>
              <a:ext cx="20171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0" dirty="0" smtClean="0"/>
                <a:t>Consumption Payment</a:t>
              </a:r>
              <a:endParaRPr lang="en-US" sz="1600" b="0" dirty="0"/>
            </a:p>
          </p:txBody>
        </p:sp>
      </p:grpSp>
      <p:sp>
        <p:nvSpPr>
          <p:cNvPr id="20" name="Rectangle 19"/>
          <p:cNvSpPr/>
          <p:nvPr/>
        </p:nvSpPr>
        <p:spPr bwMode="auto">
          <a:xfrm>
            <a:off x="6008515" y="3344512"/>
            <a:ext cx="1404620" cy="6858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Subsidy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5181600" y="3581400"/>
            <a:ext cx="838199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5158202" y="3878482"/>
            <a:ext cx="861598" cy="77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29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80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Few Large rooftop installations  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11" name="Picture 5" descr="goi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749783"/>
              </p:ext>
            </p:extLst>
          </p:nvPr>
        </p:nvGraphicFramePr>
        <p:xfrm>
          <a:off x="179509" y="1484784"/>
          <a:ext cx="8535894" cy="46679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86748"/>
                <a:gridCol w="1699658"/>
                <a:gridCol w="2549488"/>
              </a:tblGrid>
              <a:tr h="5040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Location of PV </a:t>
                      </a:r>
                      <a:r>
                        <a:rPr lang="en-US" sz="1800" dirty="0">
                          <a:effectLst/>
                        </a:rPr>
                        <a:t>POWER STATION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COUNTRY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Capacity (</a:t>
                      </a:r>
                      <a:r>
                        <a:rPr lang="en-US" sz="1800" dirty="0" err="1" smtClean="0">
                          <a:effectLst/>
                        </a:rPr>
                        <a:t>MWp</a:t>
                      </a:r>
                      <a:r>
                        <a:rPr lang="en-US" sz="1800" dirty="0">
                          <a:effectLst/>
                        </a:rPr>
                        <a:t>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946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effectLst/>
                        </a:rPr>
                        <a:t>Radha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Soami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</a:rPr>
                        <a:t>Satsang</a:t>
                      </a:r>
                      <a:r>
                        <a:rPr lang="en-US" sz="1800" dirty="0" smtClean="0">
                          <a:effectLst/>
                        </a:rPr>
                        <a:t> Beas, Amritsar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 India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7.52 MW (Single Roof)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5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Constellation energy- Toys R Us Flanders, NJ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USA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5.38 MW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5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Boeing 787 assembly building South Carolina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2.6 MW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5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Southern California Edison, Fontana, CA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USA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2.0 MW 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5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Antwerp Belgium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Belgium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40 MW  (In</a:t>
                      </a:r>
                      <a:r>
                        <a:rPr lang="en-US" sz="18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Campus)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5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Bay Resort DLR Group -</a:t>
                      </a:r>
                      <a:r>
                        <a:rPr kumimoji="0" lang="en-US" b="0" i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Mandalay </a:t>
                      </a:r>
                      <a:r>
                        <a:rPr kumimoji="0" lang="en-US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Convention Center, Las Vegas</a:t>
                      </a:r>
                      <a:r>
                        <a:rPr kumimoji="0" lang="en-US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  <a:hlinkClick r:id="rId3" tooltip="Las Vegas, NV"/>
                        </a:rPr>
                        <a:t> </a:t>
                      </a:r>
                      <a:r>
                        <a:rPr kumimoji="0" lang="en-US" b="0" i="0" u="none" strike="noStrike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NV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USA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6.4 MW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2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Simplification of process for inviting Applications</a:t>
            </a:r>
          </a:p>
          <a:p>
            <a:r>
              <a:rPr lang="en-US" dirty="0" smtClean="0"/>
              <a:t>Fast Track approvals for feasibility, connectivity and installation of meters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Not to treat rooftop as their competitor but to come forward to become facilitators.</a:t>
            </a:r>
          </a:p>
          <a:p>
            <a:r>
              <a:rPr lang="en-US" dirty="0" smtClean="0"/>
              <a:t>DISCOMs to take lead in implementation of rooftop scheme 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Can set annual targets for themselves and work with MNRE  and SECI 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Role of DISCOMs  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20" y="1481328"/>
            <a:ext cx="857256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DISCOMs to form a dedicated Cell / team for coordinating with various entities (both internal and external agencies).</a:t>
            </a:r>
          </a:p>
          <a:p>
            <a:endParaRPr lang="en-US" dirty="0" smtClean="0"/>
          </a:p>
          <a:p>
            <a:r>
              <a:rPr lang="en-US" dirty="0" smtClean="0"/>
              <a:t>As the number of plants increase, there may be requirement of frequent coordination with different entities, consumers etc.</a:t>
            </a:r>
          </a:p>
          <a:p>
            <a:endParaRPr lang="en-US" dirty="0" smtClean="0"/>
          </a:p>
          <a:p>
            <a:r>
              <a:rPr lang="en-US" dirty="0" smtClean="0"/>
              <a:t>DISCOMs to earmark at least 10% of IPDS and </a:t>
            </a:r>
            <a:r>
              <a:rPr lang="en-US" dirty="0" err="1" smtClean="0"/>
              <a:t>Deendayal</a:t>
            </a:r>
            <a:r>
              <a:rPr lang="en-US" dirty="0" smtClean="0"/>
              <a:t> </a:t>
            </a:r>
            <a:r>
              <a:rPr lang="en-US" dirty="0" err="1" smtClean="0"/>
              <a:t>Uppadhayay</a:t>
            </a:r>
            <a:r>
              <a:rPr lang="en-US" dirty="0" smtClean="0"/>
              <a:t>  Gram </a:t>
            </a:r>
            <a:r>
              <a:rPr lang="en-US" dirty="0" err="1" smtClean="0"/>
              <a:t>Jyoti</a:t>
            </a:r>
            <a:r>
              <a:rPr lang="en-US" dirty="0" smtClean="0"/>
              <a:t> </a:t>
            </a:r>
            <a:r>
              <a:rPr lang="en-US" dirty="0" err="1" smtClean="0"/>
              <a:t>Yojana</a:t>
            </a:r>
            <a:r>
              <a:rPr lang="en-US" dirty="0" smtClean="0"/>
              <a:t> (DDUGJY) scheme funds for rooftop</a:t>
            </a:r>
          </a:p>
          <a:p>
            <a:endParaRPr lang="en-US" dirty="0" smtClean="0"/>
          </a:p>
          <a:p>
            <a:r>
              <a:rPr lang="en-US" dirty="0" smtClean="0"/>
              <a:t>Consumers awareness about benefits of installations of rooftop systems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Role of DISCOMs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100" dirty="0" err="1" smtClean="0">
                <a:solidFill>
                  <a:srgbClr val="FF0000"/>
                </a:solidFill>
              </a:rPr>
              <a:t>Contd</a:t>
            </a:r>
            <a:r>
              <a:rPr lang="en-US" sz="3100" dirty="0" smtClean="0">
                <a:solidFill>
                  <a:srgbClr val="FF0000"/>
                </a:solidFill>
              </a:rPr>
              <a:t>….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487663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Creating a consumer Helpline for resolving customer’s queries related to grid connectivity</a:t>
            </a:r>
          </a:p>
          <a:p>
            <a:endParaRPr lang="en-US" dirty="0" smtClean="0"/>
          </a:p>
          <a:p>
            <a:r>
              <a:rPr lang="en-US" dirty="0" smtClean="0"/>
              <a:t>A telephone helpline will be quite useful to the consumers, as they can call and resolve there queries readily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Putting a list of permissible meters with costs and vendors on their website</a:t>
            </a:r>
          </a:p>
          <a:p>
            <a:endParaRPr lang="en-US" dirty="0" smtClean="0"/>
          </a:p>
          <a:p>
            <a:r>
              <a:rPr lang="en-US" dirty="0" smtClean="0"/>
              <a:t>Putting a list of distribution transformer capacities along with permissible solar PV capacities on their website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Updating the respective billing mechanisms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Role of DISCOMs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3100" dirty="0" err="1" smtClean="0">
                <a:solidFill>
                  <a:srgbClr val="FF0000"/>
                </a:solidFill>
              </a:rPr>
              <a:t>Contd</a:t>
            </a:r>
            <a:r>
              <a:rPr lang="en-US" sz="3100" dirty="0" smtClean="0">
                <a:solidFill>
                  <a:srgbClr val="FF0000"/>
                </a:solidFill>
              </a:rPr>
              <a:t>….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712968" cy="532859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States to bring out policies which have not announced so far.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(Bihar, Delhi, Gujarat, Jammu &amp; Kashmir, Jharkhand, Madhya Pradesh, Maharashtra,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Odisha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, Arunachal Pradesh, Assam, Sikkim, Nagaland, Tripura, Mizoram, Meghalaya, Andaman &amp; Nicobar, Chandigarh, Daman &amp; Diu,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Puducherry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, Lakshadweep, Dadra &amp; Nagar Haveli, Goa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lvl="0"/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Issue Governments orders to ask Urban Local Bodies to make solar rooftop mandatory in building bye-laws.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Provide rebate on property tax.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Ensure capacity building of concerned State Officials including DISCOMs.</a:t>
            </a:r>
          </a:p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 simplify procedure for installation of solar rooftop systems preferably through single window clearance mechanism.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Actions desired from States/UTs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78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>
                <a:latin typeface="Arial" pitchFamily="34" charset="0"/>
                <a:cs typeface="Arial" pitchFamily="34" charset="0"/>
              </a:rPr>
              <a:t>Ensure publicity, marketing, capacity building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and awareness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for solar rooftop systems.</a:t>
            </a:r>
          </a:p>
          <a:p>
            <a:pPr lvl="0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Conduct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survey for assessment of rooftop potential in the State, District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wise.</a:t>
            </a:r>
          </a:p>
          <a:p>
            <a:pPr lvl="0"/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b="1" dirty="0" smtClean="0">
                <a:latin typeface="Arial" pitchFamily="34" charset="0"/>
                <a:cs typeface="Arial" pitchFamily="34" charset="0"/>
              </a:rPr>
              <a:t>Interact with banks to ensure low cost financing for solar rooftop systems.</a:t>
            </a:r>
            <a:endParaRPr lang="en-US" b="1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Actions desired from 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DMRC/Railways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16919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71600"/>
            <a:ext cx="8928992" cy="5334000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en-I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 </a:t>
            </a:r>
            <a:r>
              <a:rPr lang="en-I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scheme is </a:t>
            </a:r>
            <a:r>
              <a:rPr lang="en-I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I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motivate CPSUs to procure equipment from domestic manufacturers. </a:t>
            </a:r>
            <a:endParaRPr lang="en-IN" sz="2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/>
            <a:endParaRPr lang="en-IN" sz="1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24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Target Capacity: 1000 </a:t>
            </a:r>
            <a:r>
              <a:rPr lang="en-IN" sz="2400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MW of solar PV power </a:t>
            </a:r>
            <a:r>
              <a:rPr lang="en-IN" sz="24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projects. </a:t>
            </a:r>
          </a:p>
          <a:p>
            <a:pPr algn="just"/>
            <a:endParaRPr lang="en-IN" sz="13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I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Necessary Condition to avail VGF: </a:t>
            </a:r>
          </a:p>
          <a:p>
            <a:pPr marL="717550" indent="-282575" algn="just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Solar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PV Power Projects by Central Public Sector Undertakings (CPSUs) and Government of India Organizations under various Central/ State Schemes/ self-use/ 3</a:t>
            </a:r>
            <a:r>
              <a:rPr lang="en-US" sz="2400" baseline="30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party sale/ merchant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sale</a:t>
            </a:r>
            <a:r>
              <a:rPr lang="en-I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IN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717550" indent="-282575" algn="just">
              <a:buFont typeface="Wingdings" panose="05000000000000000000" pitchFamily="2" charset="2"/>
              <a:buChar char="v"/>
            </a:pPr>
            <a:r>
              <a:rPr lang="en-IN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Domestic Content Requirement:</a:t>
            </a:r>
          </a:p>
          <a:p>
            <a:pPr marL="717550" indent="-282575" algn="just">
              <a:buFont typeface="Wingdings" panose="05000000000000000000" pitchFamily="2" charset="2"/>
              <a:buChar char="v"/>
            </a:pPr>
            <a:endParaRPr lang="en-IN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076325" indent="-285750" algn="just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VGF of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 Cr/MW with Cells, Modules and Inverters of indigenous source;          </a:t>
            </a:r>
          </a:p>
          <a:p>
            <a:pPr marL="790575" indent="0" algn="just">
              <a:buNone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              OR</a:t>
            </a:r>
          </a:p>
          <a:p>
            <a:pPr marL="1076325" indent="-28575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VGF of </a:t>
            </a:r>
            <a:r>
              <a:rPr lang="en-US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0.5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Cr/MW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if only Modules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Inverters are </a:t>
            </a:r>
            <a:r>
              <a:rPr lang="en-US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indigenous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source.</a:t>
            </a:r>
          </a:p>
          <a:p>
            <a:pPr marL="1076325" indent="-285750" algn="just">
              <a:buFont typeface="Wingdings" panose="05000000000000000000" pitchFamily="2" charset="2"/>
              <a:buChar char="ü"/>
            </a:pPr>
            <a:endParaRPr lang="en-US" sz="1400" dirty="0">
              <a:solidFill>
                <a:schemeClr val="tx1"/>
              </a:solidFill>
            </a:endParaRPr>
          </a:p>
          <a:p>
            <a:pPr lvl="0" algn="just"/>
            <a:endParaRPr lang="en-IN" sz="1400" dirty="0">
              <a:solidFill>
                <a:schemeClr val="tx1"/>
              </a:solidFill>
            </a:endParaRPr>
          </a:p>
          <a:p>
            <a:pPr lvl="0" algn="just"/>
            <a:endParaRPr lang="en-IN" sz="1400" dirty="0">
              <a:solidFill>
                <a:schemeClr val="tx1"/>
              </a:solidFill>
            </a:endParaRPr>
          </a:p>
          <a:p>
            <a:pPr algn="just"/>
            <a:endParaRPr lang="en-IN" sz="1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143000"/>
          </a:xfrm>
        </p:spPr>
        <p:txBody>
          <a:bodyPr>
            <a:noAutofit/>
          </a:bodyPr>
          <a:lstStyle/>
          <a:p>
            <a:pPr algn="ctr"/>
            <a:r>
              <a:rPr lang="en-I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Scheme for setting up 1000 MW of Grid-connected Solar PV Power Projects </a:t>
            </a:r>
            <a:r>
              <a:rPr lang="en-IN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by CPSUs under various State Schemes with </a:t>
            </a:r>
            <a:r>
              <a:rPr lang="en-I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Viability Gap Funding </a:t>
            </a:r>
            <a:endParaRPr lang="en-IN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algn="just"/>
            <a:r>
              <a:rPr lang="en-IN" sz="2800" b="1" dirty="0">
                <a:latin typeface="Arial" pitchFamily="34" charset="0"/>
                <a:cs typeface="Arial" pitchFamily="34" charset="0"/>
              </a:rPr>
              <a:t>PPA to be signed between the CPSU and the concerned State </a:t>
            </a:r>
            <a:r>
              <a:rPr lang="en-IN" sz="2800" b="1" dirty="0" err="1">
                <a:latin typeface="Arial" pitchFamily="34" charset="0"/>
                <a:cs typeface="Arial" pitchFamily="34" charset="0"/>
              </a:rPr>
              <a:t>Discom</a:t>
            </a:r>
            <a:r>
              <a:rPr lang="en-IN" sz="28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lvl="0" algn="just"/>
            <a:endParaRPr lang="en-IN" sz="2800" b="1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n-IN" sz="2800" b="1" dirty="0">
                <a:latin typeface="Arial" pitchFamily="34" charset="0"/>
                <a:cs typeface="Arial" pitchFamily="34" charset="0"/>
              </a:rPr>
              <a:t>Duration of the Scheme:  2015-16 to 2017-18.</a:t>
            </a:r>
          </a:p>
          <a:p>
            <a:pPr lvl="0" algn="just"/>
            <a:endParaRPr lang="en-IN" sz="2800" b="1" dirty="0">
              <a:latin typeface="Arial" pitchFamily="34" charset="0"/>
              <a:cs typeface="Arial" pitchFamily="34" charset="0"/>
            </a:endParaRPr>
          </a:p>
          <a:p>
            <a:pPr lvl="0" algn="just"/>
            <a:r>
              <a:rPr lang="en-IN" sz="2800" b="1" dirty="0">
                <a:latin typeface="Arial" pitchFamily="34" charset="0"/>
                <a:cs typeface="Arial" pitchFamily="34" charset="0"/>
              </a:rPr>
              <a:t>Solar Energy Corporation of India (SECI) to manage VGF. </a:t>
            </a:r>
          </a:p>
          <a:p>
            <a:pPr lvl="0" algn="just"/>
            <a:endParaRPr lang="en-IN" sz="2800" b="1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IN" sz="2800" b="1" dirty="0">
                <a:latin typeface="Arial" pitchFamily="34" charset="0"/>
                <a:cs typeface="Arial" pitchFamily="34" charset="0"/>
              </a:rPr>
              <a:t>VGF will be released in two tranches as follows:</a:t>
            </a:r>
          </a:p>
          <a:p>
            <a:pPr marL="890588" indent="-273050">
              <a:buFont typeface="Wingdings" panose="05000000000000000000" pitchFamily="2" charset="2"/>
              <a:buChar char="v"/>
            </a:pPr>
            <a:r>
              <a:rPr lang="en-IN" sz="2800" b="1" dirty="0">
                <a:latin typeface="Arial" pitchFamily="34" charset="0"/>
                <a:cs typeface="Arial" pitchFamily="34" charset="0"/>
              </a:rPr>
              <a:t>50% on successful commissioning of the plant;</a:t>
            </a:r>
          </a:p>
          <a:p>
            <a:pPr marL="890588" indent="-273050">
              <a:buFont typeface="Wingdings" panose="05000000000000000000" pitchFamily="2" charset="2"/>
              <a:buChar char="v"/>
            </a:pPr>
            <a:r>
              <a:rPr lang="en-IN" sz="2800" b="1" dirty="0">
                <a:latin typeface="Arial" pitchFamily="34" charset="0"/>
                <a:cs typeface="Arial" pitchFamily="34" charset="0"/>
              </a:rPr>
              <a:t>Balance 50% after one year of successful operation of the Plant.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Autofit/>
          </a:bodyPr>
          <a:lstStyle/>
          <a:p>
            <a:pPr algn="ctr"/>
            <a:r>
              <a:rPr lang="en-IN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Scheme for setting up 1000 MW of Grid-connected Solar PV Power Projects  by CPSUs under various State Schemes with Viability Gap Funding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910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352" y="122337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Savings in transmission and distribution losses</a:t>
            </a:r>
          </a:p>
          <a:p>
            <a:r>
              <a:rPr lang="en-US" b="1" dirty="0" smtClean="0"/>
              <a:t>Low gestation time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 requirement of additional land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Improvement of tail-end grid voltages and reduction in system congestion with higher self-consumption of solar electricity </a:t>
            </a:r>
          </a:p>
          <a:p>
            <a:r>
              <a:rPr lang="en-US" b="1" dirty="0" smtClean="0"/>
              <a:t>Local employment generation</a:t>
            </a:r>
          </a:p>
          <a:p>
            <a:pPr algn="just"/>
            <a:r>
              <a:rPr lang="en-US" b="1" dirty="0"/>
              <a:t>Reduction of power bill by supplying surplus electricity to local electricity supplier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</a:rPr>
              <a:t>Battery elimination makes easy installation and reduced cost of system</a:t>
            </a:r>
          </a:p>
          <a:p>
            <a:pPr algn="just"/>
            <a:r>
              <a:rPr lang="en-US" dirty="0" smtClean="0"/>
              <a:t> </a:t>
            </a:r>
          </a:p>
          <a:p>
            <a:endParaRPr lang="en-IN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Advantages of solar rooftops</a:t>
            </a:r>
            <a:endParaRPr lang="en-IN" sz="36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http://www.energynext.in/wp-content/uploads/2012/05/roof_with_solar_pan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677344"/>
            <a:ext cx="3679249" cy="210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8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2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762000"/>
            <a:ext cx="7391400" cy="5711952"/>
          </a:xfrm>
        </p:spPr>
        <p:txBody>
          <a:bodyPr>
            <a:normAutofit/>
          </a:bodyPr>
          <a:lstStyle/>
          <a:p>
            <a:pPr algn="just"/>
            <a:endParaRPr lang="en-IN" sz="1400" dirty="0">
              <a:solidFill>
                <a:schemeClr val="accent2">
                  <a:lumMod val="50000"/>
                </a:schemeClr>
              </a:solidFill>
            </a:endParaRPr>
          </a:p>
          <a:p>
            <a:pPr lvl="0" algn="just"/>
            <a:endParaRPr lang="en-IN" sz="1400" dirty="0">
              <a:solidFill>
                <a:schemeClr val="accent2">
                  <a:lumMod val="50000"/>
                </a:schemeClr>
              </a:solidFill>
            </a:endParaRPr>
          </a:p>
          <a:p>
            <a:pPr algn="just"/>
            <a:endParaRPr lang="en-IN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001000" cy="457200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Funds Requirement</a:t>
            </a:r>
            <a:endParaRPr lang="en-I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230899"/>
              </p:ext>
            </p:extLst>
          </p:nvPr>
        </p:nvGraphicFramePr>
        <p:xfrm>
          <a:off x="1547664" y="1905000"/>
          <a:ext cx="6624736" cy="294436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067007"/>
                <a:gridCol w="3557729"/>
              </a:tblGrid>
              <a:tr h="152400"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</a:rPr>
                        <a:t>Year</a:t>
                      </a:r>
                      <a:endParaRPr lang="en-IN" sz="2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IN" sz="2800" dirty="0">
                          <a:effectLst/>
                        </a:rPr>
                        <a:t>Amount (</a:t>
                      </a:r>
                      <a:r>
                        <a:rPr lang="en-IN" sz="2800" dirty="0" err="1" smtClean="0">
                          <a:effectLst/>
                        </a:rPr>
                        <a:t>Rs.Cr</a:t>
                      </a:r>
                      <a:r>
                        <a:rPr lang="en-IN" sz="2800" dirty="0">
                          <a:effectLst/>
                        </a:rPr>
                        <a:t>.)</a:t>
                      </a:r>
                      <a:endParaRPr lang="en-IN" sz="2400" b="1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IN" sz="2800" b="0" dirty="0">
                          <a:effectLst/>
                        </a:rPr>
                        <a:t>2015-16</a:t>
                      </a:r>
                      <a:endParaRPr lang="en-IN" sz="2400" b="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150</a:t>
                      </a:r>
                      <a:endParaRPr lang="en-IN" sz="24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IN" sz="2800" b="0" dirty="0">
                          <a:effectLst/>
                        </a:rPr>
                        <a:t>2016-17</a:t>
                      </a:r>
                      <a:endParaRPr lang="en-IN" sz="2400" b="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300</a:t>
                      </a:r>
                      <a:endParaRPr lang="en-IN" sz="24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IN" sz="2800" b="0" dirty="0">
                          <a:effectLst/>
                        </a:rPr>
                        <a:t>2017-18</a:t>
                      </a:r>
                      <a:endParaRPr lang="en-IN" sz="2400" b="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350</a:t>
                      </a:r>
                      <a:endParaRPr lang="en-IN" sz="24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IN" sz="2800" b="0" dirty="0">
                          <a:effectLst/>
                        </a:rPr>
                        <a:t>2018-19</a:t>
                      </a:r>
                      <a:endParaRPr lang="en-IN" sz="2400" b="0" dirty="0">
                        <a:effectLst/>
                        <a:latin typeface="Calibri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200</a:t>
                      </a:r>
                      <a:endParaRPr lang="en-IN" sz="2400" dirty="0">
                        <a:effectLst/>
                        <a:latin typeface="Calibri"/>
                        <a:ea typeface="Calibri"/>
                        <a:cs typeface="Mangal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IN" sz="2800" dirty="0" smtClean="0">
                          <a:effectLst/>
                        </a:rPr>
                        <a:t>Total</a:t>
                      </a:r>
                      <a:endParaRPr lang="en-IN" sz="2800" b="1" dirty="0">
                        <a:effectLst/>
                        <a:latin typeface="+mj-lt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268605" algn="ctr">
                        <a:lnSpc>
                          <a:spcPct val="115000"/>
                        </a:lnSpc>
                        <a:spcBef>
                          <a:spcPts val="210"/>
                        </a:spcBef>
                        <a:spcAft>
                          <a:spcPts val="0"/>
                        </a:spcAft>
                      </a:pPr>
                      <a:r>
                        <a:rPr lang="en-IN" sz="2800" dirty="0" smtClean="0">
                          <a:effectLst/>
                        </a:rPr>
                        <a:t>1000</a:t>
                      </a:r>
                      <a:endParaRPr lang="en-IN" sz="2800" b="1" dirty="0">
                        <a:effectLst/>
                        <a:latin typeface="+mj-lt"/>
                        <a:ea typeface="Times New Roman"/>
                        <a:cs typeface="Mang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304800" y="1066800"/>
            <a:ext cx="8610600" cy="723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Total requirement of funds of </a:t>
            </a:r>
            <a:r>
              <a:rPr lang="en-IN" sz="26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Rs</a:t>
            </a:r>
            <a:r>
              <a:rPr lang="en-IN" sz="2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1000 Cr. will be as per the details given below</a:t>
            </a:r>
            <a:r>
              <a:rPr lang="en-IN" sz="1600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endParaRPr lang="en-IN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IN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556792"/>
            <a:ext cx="6366933" cy="3809999"/>
          </a:xfrm>
        </p:spPr>
        <p:txBody>
          <a:bodyPr/>
          <a:lstStyle/>
          <a:p>
            <a:pPr marL="0" indent="0">
              <a:buNone/>
            </a:pPr>
            <a:endParaRPr lang="en-IN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IN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IN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IN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1033272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Status-  Capacity </a:t>
            </a:r>
            <a:r>
              <a:rPr lang="en-IN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Allocated to CPSUs and GOI </a:t>
            </a:r>
            <a:r>
              <a:rPr lang="en-IN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Organisations</a:t>
            </a:r>
            <a:endParaRPr lang="en-I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70291"/>
              </p:ext>
            </p:extLst>
          </p:nvPr>
        </p:nvGraphicFramePr>
        <p:xfrm>
          <a:off x="683568" y="1406545"/>
          <a:ext cx="7573887" cy="4632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96220"/>
                <a:gridCol w="4232371"/>
                <a:gridCol w="2245296"/>
              </a:tblGrid>
              <a:tr h="471377"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err="1" smtClean="0"/>
                        <a:t>S.No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Name of Organisation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Capacity Allotted (MW)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1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 smtClean="0"/>
                        <a:t>All Ministries/Department of GOI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 smtClean="0"/>
                        <a:t>83*</a:t>
                      </a:r>
                      <a:endParaRPr lang="en-IN" sz="2000" b="1" dirty="0"/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2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 smtClean="0"/>
                        <a:t>NTPC Ltd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 smtClean="0"/>
                        <a:t>250</a:t>
                      </a:r>
                      <a:endParaRPr lang="en-IN" sz="2000" b="1" dirty="0"/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3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 smtClean="0"/>
                        <a:t>Indian</a:t>
                      </a:r>
                      <a:r>
                        <a:rPr lang="en-IN" sz="2000" b="1" baseline="0" dirty="0" smtClean="0"/>
                        <a:t> Railways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 smtClean="0"/>
                        <a:t>200</a:t>
                      </a:r>
                      <a:endParaRPr lang="en-IN" sz="2000" b="1" dirty="0"/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4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 smtClean="0"/>
                        <a:t>KVIC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 smtClean="0"/>
                        <a:t>10</a:t>
                      </a:r>
                      <a:endParaRPr lang="en-IN" sz="2000" b="1" dirty="0"/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5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 smtClean="0"/>
                        <a:t>NEEPCO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 smtClean="0"/>
                        <a:t>100 </a:t>
                      </a:r>
                      <a:endParaRPr lang="en-IN" sz="2000" b="1" dirty="0"/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6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 smtClean="0"/>
                        <a:t>National Seeds Corpor.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 smtClean="0"/>
                        <a:t>25</a:t>
                      </a:r>
                      <a:endParaRPr lang="en-IN" sz="2000" b="1" dirty="0"/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7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 smtClean="0"/>
                        <a:t>BHEL Hyderabad&amp;</a:t>
                      </a:r>
                      <a:r>
                        <a:rPr lang="en-IN" sz="2000" b="1" baseline="0" dirty="0" smtClean="0"/>
                        <a:t> Trichi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 smtClean="0"/>
                        <a:t>4</a:t>
                      </a:r>
                      <a:endParaRPr lang="en-IN" sz="2000" b="1" dirty="0"/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 smtClean="0"/>
                        <a:t>8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 smtClean="0"/>
                        <a:t>SECI</a:t>
                      </a:r>
                      <a:endParaRPr lang="en-IN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000" b="1" dirty="0" smtClean="0"/>
                        <a:t>80</a:t>
                      </a:r>
                      <a:endParaRPr lang="en-IN" sz="2000" b="1" dirty="0"/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b="1" dirty="0" smtClean="0"/>
                        <a:t>Total</a:t>
                      </a:r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400" b="1" dirty="0" smtClean="0"/>
                        <a:t>752</a:t>
                      </a:r>
                      <a:endParaRPr lang="en-IN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28662" y="6027003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 smtClean="0">
                <a:solidFill>
                  <a:srgbClr val="FF0000"/>
                </a:solidFill>
              </a:rPr>
              <a:t>*All Ministries/Departments have been allocated 1 MW Solar Power Project.  Proposals from Ministry of Agriculture, Mines and Silk Board Mysore have been received.</a:t>
            </a:r>
            <a:endParaRPr lang="en-IN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828801"/>
            <a:ext cx="6366933" cy="3809999"/>
          </a:xfrm>
        </p:spPr>
        <p:txBody>
          <a:bodyPr/>
          <a:lstStyle/>
          <a:p>
            <a:pPr marL="0" indent="0">
              <a:buNone/>
            </a:pPr>
            <a:endParaRPr lang="en-IN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IN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IN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IN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IN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Capacity Under Consideration</a:t>
            </a:r>
            <a:endParaRPr lang="en-IN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106682"/>
              </p:ext>
            </p:extLst>
          </p:nvPr>
        </p:nvGraphicFramePr>
        <p:xfrm>
          <a:off x="1143000" y="2133600"/>
          <a:ext cx="6781800" cy="30316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81576"/>
                <a:gridCol w="3539624"/>
                <a:gridCol w="2260600"/>
              </a:tblGrid>
              <a:tr h="471377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err="1" smtClean="0"/>
                        <a:t>Sl.No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/>
                        <a:t>Name of Organisation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/>
                        <a:t>Capacity 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/>
                        <a:t>1.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dirty="0" smtClean="0"/>
                        <a:t>Visakhapatnam Port Trust, Visakhapatnam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400" dirty="0" smtClean="0"/>
                        <a:t>15 MW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/>
                        <a:t>2.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dirty="0" smtClean="0"/>
                        <a:t>Cochin Shipyard Ltd., Kochi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400" dirty="0" smtClean="0"/>
                        <a:t>1060 KW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 smtClean="0"/>
                        <a:t>3.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2400" dirty="0" smtClean="0"/>
                        <a:t>HPCL,</a:t>
                      </a:r>
                      <a:r>
                        <a:rPr lang="en-IN" sz="2400" baseline="0" dirty="0" smtClean="0"/>
                        <a:t> Bangalore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IN" sz="2400" dirty="0" smtClean="0"/>
                        <a:t>348 KW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69358">
                <a:tc>
                  <a:txBody>
                    <a:bodyPr/>
                    <a:lstStyle/>
                    <a:p>
                      <a:endParaRPr lang="en-I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0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4309939"/>
          </a:xfrm>
        </p:spPr>
        <p:txBody>
          <a:bodyPr/>
          <a:lstStyle/>
          <a:p>
            <a:r>
              <a:rPr lang="en-US" b="1" dirty="0" smtClean="0"/>
              <a:t>MNREs incentive –   </a:t>
            </a:r>
          </a:p>
          <a:p>
            <a:endParaRPr lang="en-US" dirty="0" smtClean="0"/>
          </a:p>
          <a:p>
            <a:r>
              <a:rPr lang="en-US" dirty="0" smtClean="0"/>
              <a:t>Model 1: Self financing of balance cost</a:t>
            </a:r>
          </a:p>
          <a:p>
            <a:r>
              <a:rPr lang="en-US" dirty="0" smtClean="0"/>
              <a:t>Model 2: Installation through RESCO Mode</a:t>
            </a:r>
          </a:p>
          <a:p>
            <a:r>
              <a:rPr lang="en-US" dirty="0" smtClean="0"/>
              <a:t>Model 3: Installation through leasing model</a:t>
            </a:r>
          </a:p>
          <a:p>
            <a:r>
              <a:rPr lang="en-US" dirty="0" smtClean="0"/>
              <a:t>Model 4: Installation through concessional loans</a:t>
            </a:r>
          </a:p>
          <a:p>
            <a:r>
              <a:rPr lang="en-US" dirty="0" smtClean="0"/>
              <a:t>Model 5: Self financing of complete cost without</a:t>
            </a:r>
          </a:p>
          <a:p>
            <a:pPr marL="109728" indent="0">
              <a:buNone/>
            </a:pPr>
            <a:r>
              <a:rPr lang="en-US" dirty="0" smtClean="0"/>
              <a:t>                 MNRE </a:t>
            </a:r>
            <a:r>
              <a:rPr lang="en-US" dirty="0"/>
              <a:t>incentive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Business Models for installations by Ministries/Departments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838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>
              <a:buNone/>
            </a:pPr>
            <a:r>
              <a:rPr lang="en-US" sz="3200" b="1" dirty="0" smtClean="0">
                <a:solidFill>
                  <a:srgbClr val="7030A0"/>
                </a:solidFill>
              </a:rPr>
              <a:t>Some Installations of Grid Connected Rooftop Systems in India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57675" y="639763"/>
          <a:ext cx="4483100" cy="3271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764"/>
                <a:gridCol w="1905336"/>
              </a:tblGrid>
              <a:tr h="384986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Module 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India Make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</a:tr>
              <a:tr h="384986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Aggregate Plant Capacity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404 </a:t>
                      </a:r>
                      <a:r>
                        <a:rPr lang="en-IN" sz="1800" dirty="0" err="1" smtClean="0"/>
                        <a:t>kWp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</a:tr>
              <a:tr h="640068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Rooftop</a:t>
                      </a:r>
                      <a:r>
                        <a:rPr lang="en-IN" sz="1800" baseline="0" dirty="0" smtClean="0"/>
                        <a:t> Owner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  <a:tc>
                  <a:txBody>
                    <a:bodyPr/>
                    <a:lstStyle/>
                    <a:p>
                      <a:r>
                        <a:rPr lang="en-I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Manipal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University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6" marR="91456" marT="45714" marB="45714"/>
                </a:tc>
              </a:tr>
              <a:tr h="365748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City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Jaipur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</a:tr>
              <a:tr h="365748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State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Rajasthan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</a:tr>
              <a:tr h="384986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Project Cost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 2.86 Cr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</a:tr>
              <a:tr h="489730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CFA through SECI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</a:t>
                      </a:r>
                      <a:r>
                        <a:rPr lang="en-IN" sz="1800" baseline="0" dirty="0" smtClean="0"/>
                        <a:t> 86 Lakh</a:t>
                      </a:r>
                      <a:endParaRPr lang="en-IN" sz="1800" dirty="0"/>
                    </a:p>
                  </a:txBody>
                  <a:tcPr marL="91456" marR="91456" marT="45714" marB="45714"/>
                </a:tc>
              </a:tr>
            </a:tbl>
          </a:graphicData>
        </a:graphic>
      </p:graphicFrame>
      <p:pic>
        <p:nvPicPr>
          <p:cNvPr id="2972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100" y="609600"/>
            <a:ext cx="39131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3733800"/>
            <a:ext cx="3851275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8288" y="3733800"/>
            <a:ext cx="2743200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7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7050" y="3787775"/>
            <a:ext cx="188595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solar Workshop\ANAND VIHAR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1050" y="3038475"/>
            <a:ext cx="4095750" cy="322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685800"/>
          <a:ext cx="8091488" cy="2209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082"/>
                <a:gridCol w="5729406"/>
              </a:tblGrid>
              <a:tr h="409413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Module </a:t>
                      </a:r>
                      <a:endParaRPr lang="en-IN" sz="1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India Make</a:t>
                      </a:r>
                      <a:endParaRPr lang="en-IN" sz="1800" dirty="0"/>
                    </a:p>
                  </a:txBody>
                  <a:tcPr marL="91435" marR="91435" marT="45725" marB="45725"/>
                </a:tc>
              </a:tr>
              <a:tr h="409413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Plant Capacity</a:t>
                      </a:r>
                      <a:endParaRPr lang="en-IN" sz="1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115 </a:t>
                      </a:r>
                      <a:r>
                        <a:rPr lang="en-IN" sz="1800" dirty="0" err="1" smtClean="0"/>
                        <a:t>kWp</a:t>
                      </a:r>
                      <a:r>
                        <a:rPr lang="en-IN" sz="1800" dirty="0" smtClean="0"/>
                        <a:t>/85 </a:t>
                      </a:r>
                      <a:r>
                        <a:rPr lang="en-IN" sz="1800" dirty="0" err="1" smtClean="0"/>
                        <a:t>kWp</a:t>
                      </a:r>
                      <a:endParaRPr lang="en-IN" sz="1800" dirty="0"/>
                    </a:p>
                  </a:txBody>
                  <a:tcPr marL="91435" marR="91435" marT="45725" marB="45725"/>
                </a:tc>
              </a:tr>
              <a:tr h="490780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Rooftop</a:t>
                      </a:r>
                      <a:r>
                        <a:rPr lang="en-IN" sz="1800" baseline="0" dirty="0" smtClean="0"/>
                        <a:t> Owner</a:t>
                      </a:r>
                      <a:endParaRPr lang="en-IN" sz="1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DMRC </a:t>
                      </a:r>
                    </a:p>
                  </a:txBody>
                  <a:tcPr marL="91435" marR="91435" marT="45725" marB="45725"/>
                </a:tc>
              </a:tr>
              <a:tr h="490780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Project Site</a:t>
                      </a:r>
                      <a:endParaRPr lang="en-IN" sz="1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Anand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Vihar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I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Pragati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Maidan</a:t>
                      </a:r>
                      <a:endParaRPr lang="en-IN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5" marR="91435" marT="45725" marB="45725"/>
                </a:tc>
              </a:tr>
              <a:tr h="409413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City</a:t>
                      </a:r>
                      <a:endParaRPr lang="en-IN" sz="1800" dirty="0"/>
                    </a:p>
                  </a:txBody>
                  <a:tcPr marL="91435" marR="91435"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Delhi</a:t>
                      </a:r>
                      <a:endParaRPr lang="en-IN" sz="1800" dirty="0"/>
                    </a:p>
                  </a:txBody>
                  <a:tcPr marL="91435" marR="91435" marT="45725" marB="45725"/>
                </a:tc>
              </a:tr>
            </a:tbl>
          </a:graphicData>
        </a:graphic>
      </p:graphicFrame>
      <p:pic>
        <p:nvPicPr>
          <p:cNvPr id="30743" name="Picture 2" descr="C:\Users\user\Desktop\4 PRAGATI MAIDAN IMG_82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48000"/>
            <a:ext cx="3949700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67200" y="625475"/>
          <a:ext cx="4419600" cy="2907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833"/>
                <a:gridCol w="2529767"/>
              </a:tblGrid>
              <a:tr h="365786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Module </a:t>
                      </a:r>
                      <a:endParaRPr lang="en-IN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India Make</a:t>
                      </a:r>
                      <a:endParaRPr lang="en-IN" sz="1800" dirty="0"/>
                    </a:p>
                  </a:txBody>
                  <a:tcPr marT="45725" marB="45725"/>
                </a:tc>
              </a:tr>
              <a:tr h="365786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Plant Capacity</a:t>
                      </a:r>
                      <a:endParaRPr lang="en-IN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130 </a:t>
                      </a:r>
                      <a:r>
                        <a:rPr lang="en-IN" sz="1800" dirty="0" err="1" smtClean="0"/>
                        <a:t>kWp</a:t>
                      </a:r>
                      <a:endParaRPr lang="en-IN" sz="1800" dirty="0"/>
                    </a:p>
                  </a:txBody>
                  <a:tcPr marT="45725" marB="45725"/>
                </a:tc>
              </a:tr>
              <a:tr h="438481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Rooftop</a:t>
                      </a:r>
                      <a:r>
                        <a:rPr lang="en-IN" sz="1800" baseline="0" dirty="0" smtClean="0"/>
                        <a:t> Owner</a:t>
                      </a:r>
                      <a:endParaRPr lang="en-IN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ISBT </a:t>
                      </a:r>
                      <a:r>
                        <a:rPr lang="en-I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Kashmere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Gate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5" marB="45725"/>
                </a:tc>
              </a:tr>
              <a:tr h="365786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City</a:t>
                      </a:r>
                      <a:endParaRPr lang="en-IN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Delhi</a:t>
                      </a:r>
                      <a:endParaRPr lang="en-IN" sz="1800" dirty="0"/>
                    </a:p>
                  </a:txBody>
                  <a:tcPr marT="45725" marB="45725"/>
                </a:tc>
              </a:tr>
              <a:tr h="365786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State</a:t>
                      </a:r>
                      <a:endParaRPr lang="en-IN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Delhi</a:t>
                      </a:r>
                      <a:endParaRPr lang="en-IN" sz="1800" dirty="0"/>
                    </a:p>
                  </a:txBody>
                  <a:tcPr marT="45725" marB="45725"/>
                </a:tc>
              </a:tr>
              <a:tr h="365786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Project Cost</a:t>
                      </a:r>
                      <a:endParaRPr lang="en-IN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</a:t>
                      </a:r>
                      <a:r>
                        <a:rPr lang="en-IN" sz="1800" baseline="0" dirty="0" smtClean="0"/>
                        <a:t> 114.3 Lakhs</a:t>
                      </a:r>
                      <a:endParaRPr lang="en-IN" sz="1800" dirty="0"/>
                    </a:p>
                  </a:txBody>
                  <a:tcPr marT="45725" marB="45725"/>
                </a:tc>
              </a:tr>
              <a:tr h="632954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CFA through SECI</a:t>
                      </a:r>
                      <a:endParaRPr lang="en-IN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 30.3 Lakhs</a:t>
                      </a:r>
                      <a:endParaRPr lang="en-IN" sz="1800" dirty="0"/>
                    </a:p>
                  </a:txBody>
                  <a:tcPr marT="45725" marB="45725"/>
                </a:tc>
              </a:tr>
            </a:tbl>
          </a:graphicData>
        </a:graphic>
      </p:graphicFrame>
      <p:pic>
        <p:nvPicPr>
          <p:cNvPr id="3177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3917950"/>
            <a:ext cx="441483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3" name="Picture 3"/>
          <p:cNvPicPr>
            <a:picLocks noChangeAspect="1"/>
          </p:cNvPicPr>
          <p:nvPr/>
        </p:nvPicPr>
        <p:blipFill>
          <a:blip r:embed="rId3"/>
          <a:srcRect l="6779" t="7272" r="2827" b="1817"/>
          <a:stretch>
            <a:fillRect/>
          </a:stretch>
        </p:blipFill>
        <p:spPr bwMode="auto">
          <a:xfrm>
            <a:off x="381000" y="609600"/>
            <a:ext cx="38195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917950"/>
            <a:ext cx="3783013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67200" y="625475"/>
          <a:ext cx="4419600" cy="3168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833"/>
                <a:gridCol w="2529767"/>
              </a:tblGrid>
              <a:tr h="37459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Module </a:t>
                      </a:r>
                      <a:endParaRPr lang="en-IN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India Make</a:t>
                      </a:r>
                      <a:endParaRPr lang="en-IN" sz="1800" dirty="0"/>
                    </a:p>
                  </a:txBody>
                  <a:tcPr marT="45723" marB="45723"/>
                </a:tc>
              </a:tr>
              <a:tr h="37459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Plant Capacity</a:t>
                      </a:r>
                      <a:endParaRPr lang="en-IN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360 </a:t>
                      </a:r>
                      <a:r>
                        <a:rPr lang="en-IN" sz="1800" dirty="0" err="1" smtClean="0"/>
                        <a:t>kWp</a:t>
                      </a:r>
                      <a:endParaRPr lang="en-IN" sz="1800" dirty="0"/>
                    </a:p>
                  </a:txBody>
                  <a:tcPr marT="45723" marB="45723"/>
                </a:tc>
              </a:tr>
              <a:tr h="640122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Rooftop</a:t>
                      </a:r>
                      <a:r>
                        <a:rPr lang="en-IN" sz="1800" baseline="0" dirty="0" smtClean="0"/>
                        <a:t> Owner</a:t>
                      </a:r>
                      <a:endParaRPr lang="en-IN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Super Auto Forge </a:t>
                      </a:r>
                      <a:r>
                        <a:rPr lang="en-IN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Pvt.</a:t>
                      </a:r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Ltd.,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/>
                </a:tc>
              </a:tr>
              <a:tr h="37459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City</a:t>
                      </a:r>
                      <a:endParaRPr lang="en-IN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Chennai</a:t>
                      </a:r>
                      <a:r>
                        <a:rPr lang="en-IN" sz="1800" dirty="0" smtClean="0"/>
                        <a:t> </a:t>
                      </a:r>
                      <a:endParaRPr lang="en-IN" sz="1800" dirty="0"/>
                    </a:p>
                  </a:txBody>
                  <a:tcPr marT="45723" marB="45723"/>
                </a:tc>
              </a:tr>
              <a:tr h="37459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State</a:t>
                      </a:r>
                      <a:endParaRPr lang="en-IN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Tamilnadu</a:t>
                      </a:r>
                      <a:endParaRPr lang="en-IN" sz="1800" dirty="0"/>
                    </a:p>
                  </a:txBody>
                  <a:tcPr marT="45723" marB="45723"/>
                </a:tc>
              </a:tr>
              <a:tr h="37459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Project Cost</a:t>
                      </a:r>
                      <a:endParaRPr lang="en-IN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</a:t>
                      </a:r>
                      <a:r>
                        <a:rPr lang="en-IN" sz="1800" baseline="0" dirty="0" smtClean="0"/>
                        <a:t> 3.06 Cr</a:t>
                      </a:r>
                      <a:endParaRPr lang="en-IN" sz="1800" dirty="0"/>
                    </a:p>
                  </a:txBody>
                  <a:tcPr marT="45723" marB="45723"/>
                </a:tc>
              </a:tr>
              <a:tr h="655544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CFA through SECI</a:t>
                      </a:r>
                      <a:endParaRPr lang="en-IN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 92 lacs</a:t>
                      </a:r>
                      <a:endParaRPr lang="en-IN" sz="1800" dirty="0"/>
                    </a:p>
                  </a:txBody>
                  <a:tcPr marT="45723" marB="45723"/>
                </a:tc>
              </a:tr>
            </a:tbl>
          </a:graphicData>
        </a:graphic>
      </p:graphicFrame>
      <p:pic>
        <p:nvPicPr>
          <p:cNvPr id="3279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36575"/>
            <a:ext cx="3654425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957638"/>
            <a:ext cx="3806825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3957638"/>
            <a:ext cx="459105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73550" y="625475"/>
          <a:ext cx="4365625" cy="2864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754"/>
                <a:gridCol w="2498871"/>
              </a:tblGrid>
              <a:tr h="36582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Module 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India Make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</a:tr>
              <a:tr h="36582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Plant Capacity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100 </a:t>
                      </a:r>
                      <a:r>
                        <a:rPr lang="en-IN" sz="1800" dirty="0" err="1" smtClean="0"/>
                        <a:t>kWp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</a:tr>
              <a:tr h="395013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Rooftop</a:t>
                      </a:r>
                      <a:r>
                        <a:rPr lang="en-IN" sz="1800" baseline="0" dirty="0" smtClean="0"/>
                        <a:t> Owner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Rockwell Industries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18" marR="91418" marT="45728" marB="45728"/>
                </a:tc>
              </a:tr>
              <a:tr h="36582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City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Hyderabad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</a:tr>
              <a:tr h="36582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State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Andhra Pradesh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</a:tr>
              <a:tr h="365827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Project Cost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</a:t>
                      </a:r>
                      <a:r>
                        <a:rPr lang="en-IN" sz="1800" baseline="0" dirty="0" smtClean="0"/>
                        <a:t> 0.74 Cr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</a:tr>
              <a:tr h="539690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CFA through SECI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 22.2 lacs</a:t>
                      </a:r>
                      <a:endParaRPr lang="en-IN" sz="1800" dirty="0"/>
                    </a:p>
                  </a:txBody>
                  <a:tcPr marL="91418" marR="91418" marT="45728" marB="45728"/>
                </a:tc>
              </a:tr>
            </a:tbl>
          </a:graphicData>
        </a:graphic>
      </p:graphicFrame>
      <p:pic>
        <p:nvPicPr>
          <p:cNvPr id="34844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39624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75" y="3767138"/>
            <a:ext cx="1960563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3767138"/>
            <a:ext cx="2881313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802063"/>
            <a:ext cx="35814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b="1" dirty="0" smtClean="0"/>
              <a:t>In India </a:t>
            </a:r>
            <a:r>
              <a:rPr lang="en-GB" sz="2400" b="1" dirty="0"/>
              <a:t>market potential for rooftop </a:t>
            </a:r>
            <a:r>
              <a:rPr lang="en-GB" sz="2400" b="1" dirty="0" smtClean="0"/>
              <a:t>SPV </a:t>
            </a:r>
            <a:r>
              <a:rPr lang="en-GB" sz="2400" b="1" dirty="0"/>
              <a:t>is 124 GW.</a:t>
            </a: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FF0000"/>
                </a:solidFill>
              </a:rPr>
              <a:t>All-India Rooftop SPV Potential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592668"/>
              </p:ext>
            </p:extLst>
          </p:nvPr>
        </p:nvGraphicFramePr>
        <p:xfrm>
          <a:off x="762000" y="2590800"/>
          <a:ext cx="7696199" cy="2647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11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251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67200" y="625475"/>
          <a:ext cx="4419600" cy="290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833"/>
                <a:gridCol w="2529767"/>
              </a:tblGrid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Module </a:t>
                      </a:r>
                      <a:endParaRPr lang="en-IN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India Make</a:t>
                      </a:r>
                      <a:endParaRPr lang="en-IN" sz="1800" dirty="0"/>
                    </a:p>
                  </a:txBody>
                  <a:tcPr marT="45736" marB="45736"/>
                </a:tc>
              </a:tr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Plant Capacity</a:t>
                      </a:r>
                      <a:endParaRPr lang="en-IN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300 </a:t>
                      </a:r>
                      <a:r>
                        <a:rPr lang="en-IN" sz="1800" dirty="0" err="1" smtClean="0"/>
                        <a:t>kWp</a:t>
                      </a:r>
                      <a:endParaRPr lang="en-IN" sz="1800" dirty="0"/>
                    </a:p>
                  </a:txBody>
                  <a:tcPr marT="45736" marB="45736"/>
                </a:tc>
              </a:tr>
              <a:tr h="377453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Rooftop</a:t>
                      </a:r>
                      <a:r>
                        <a:rPr lang="en-IN" sz="1800" baseline="0" dirty="0" smtClean="0"/>
                        <a:t> Owner</a:t>
                      </a:r>
                      <a:endParaRPr lang="en-IN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IIT Madras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36" marB="45736"/>
                </a:tc>
              </a:tr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City</a:t>
                      </a:r>
                      <a:endParaRPr lang="en-IN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Chennai</a:t>
                      </a:r>
                      <a:r>
                        <a:rPr lang="en-IN" sz="1800" dirty="0" smtClean="0"/>
                        <a:t> </a:t>
                      </a:r>
                      <a:endParaRPr lang="en-IN" sz="1800" dirty="0"/>
                    </a:p>
                  </a:txBody>
                  <a:tcPr marT="45736" marB="45736"/>
                </a:tc>
              </a:tr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State</a:t>
                      </a:r>
                      <a:endParaRPr lang="en-IN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Tamilnadu</a:t>
                      </a:r>
                      <a:endParaRPr lang="en-IN" sz="1800" dirty="0"/>
                    </a:p>
                  </a:txBody>
                  <a:tcPr marT="45736" marB="45736"/>
                </a:tc>
              </a:tr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Project Cost</a:t>
                      </a:r>
                      <a:endParaRPr lang="en-IN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 2.49 Cr</a:t>
                      </a:r>
                      <a:endParaRPr lang="en-IN" sz="1800" dirty="0"/>
                    </a:p>
                  </a:txBody>
                  <a:tcPr marT="45736" marB="45736"/>
                </a:tc>
              </a:tr>
              <a:tr h="655734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CFA through SECI</a:t>
                      </a:r>
                      <a:endParaRPr lang="en-IN" sz="1800" dirty="0"/>
                    </a:p>
                  </a:txBody>
                  <a:tcPr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 75</a:t>
                      </a:r>
                      <a:r>
                        <a:rPr lang="en-IN" sz="1800" baseline="0" dirty="0" smtClean="0"/>
                        <a:t> lacs</a:t>
                      </a:r>
                      <a:endParaRPr lang="en-IN" sz="1800" dirty="0"/>
                    </a:p>
                  </a:txBody>
                  <a:tcPr marT="45736" marB="45736"/>
                </a:tc>
              </a:tr>
            </a:tbl>
          </a:graphicData>
        </a:graphic>
      </p:graphicFrame>
      <p:pic>
        <p:nvPicPr>
          <p:cNvPr id="3586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2600" y="3581400"/>
            <a:ext cx="24669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581400"/>
            <a:ext cx="1916113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550" y="3657600"/>
            <a:ext cx="347345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71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6096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67200" y="625475"/>
          <a:ext cx="4371975" cy="290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468"/>
                <a:gridCol w="2502507"/>
              </a:tblGrid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Module 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India Make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</a:tr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Plant Capacity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500 </a:t>
                      </a:r>
                      <a:r>
                        <a:rPr lang="en-IN" sz="1800" dirty="0" err="1" smtClean="0"/>
                        <a:t>kWp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</a:tr>
              <a:tr h="377453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Rooftop</a:t>
                      </a:r>
                      <a:r>
                        <a:rPr lang="en-IN" sz="1800" baseline="0" dirty="0" smtClean="0"/>
                        <a:t> Owner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Medanta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Hospital</a:t>
                      </a:r>
                      <a:endParaRPr lang="en-IN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2" marR="91432" marT="45736" marB="45736"/>
                </a:tc>
              </a:tr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City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Gurgaon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</a:tr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State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Haryana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</a:tr>
              <a:tr h="374705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Project Cost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</a:t>
                      </a:r>
                      <a:r>
                        <a:rPr lang="en-IN" sz="1800" baseline="0" dirty="0" smtClean="0"/>
                        <a:t> 4.15 Cr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</a:tr>
              <a:tr h="655734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CFA through SECI</a:t>
                      </a:r>
                      <a:endParaRPr lang="en-IN" sz="1800" dirty="0"/>
                    </a:p>
                  </a:txBody>
                  <a:tcPr marL="91432" marR="91432" marT="45736" marB="4573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</a:t>
                      </a:r>
                      <a:r>
                        <a:rPr lang="en-IN" sz="1800" baseline="0" dirty="0" smtClean="0"/>
                        <a:t> 1.24 Cr</a:t>
                      </a:r>
                      <a:endParaRPr lang="en-IN" sz="1800" dirty="0" smtClean="0"/>
                    </a:p>
                  </a:txBody>
                  <a:tcPr marL="91432" marR="91432" marT="45736" marB="45736"/>
                </a:tc>
              </a:tr>
            </a:tbl>
          </a:graphicData>
        </a:graphic>
      </p:graphicFrame>
      <p:pic>
        <p:nvPicPr>
          <p:cNvPr id="39964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581400"/>
            <a:ext cx="3808413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28625"/>
            <a:ext cx="365601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h2096\Desktop\ROOFTOP\Presentation\Medanta1\IMG-20150313-WA0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571876"/>
            <a:ext cx="4357718" cy="304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203700" y="625475"/>
          <a:ext cx="4483100" cy="2879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7764"/>
                <a:gridCol w="1905336"/>
              </a:tblGrid>
              <a:tr h="395599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Module 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India Make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</a:tr>
              <a:tr h="395599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Plant Capacity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100 </a:t>
                      </a:r>
                      <a:r>
                        <a:rPr lang="en-IN" sz="1800" dirty="0" err="1" smtClean="0"/>
                        <a:t>kWp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</a:tr>
              <a:tr h="398500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Rooftop</a:t>
                      </a:r>
                      <a:r>
                        <a:rPr lang="en-IN" sz="1800" baseline="0" dirty="0" smtClean="0"/>
                        <a:t> Owner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NIAS</a:t>
                      </a:r>
                      <a:endParaRPr lang="en-I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6" marR="91456" marT="45730" marB="45730"/>
                </a:tc>
              </a:tr>
              <a:tr h="395599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City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  <a:tc>
                  <a:txBody>
                    <a:bodyPr/>
                    <a:lstStyle/>
                    <a:p>
                      <a:r>
                        <a:rPr lang="en-IN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Bengaluru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</a:tr>
              <a:tr h="395599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State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Karnataka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</a:tr>
              <a:tr h="395599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Project Cost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 83 lacs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</a:tr>
              <a:tr h="503231">
                <a:tc>
                  <a:txBody>
                    <a:bodyPr/>
                    <a:lstStyle/>
                    <a:p>
                      <a:r>
                        <a:rPr lang="en-IN" sz="1800" dirty="0" smtClean="0"/>
                        <a:t>CFA through SECI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  <a:tc>
                  <a:txBody>
                    <a:bodyPr/>
                    <a:lstStyle/>
                    <a:p>
                      <a:r>
                        <a:rPr lang="en-IN" sz="1800" dirty="0" err="1" smtClean="0"/>
                        <a:t>Rs</a:t>
                      </a:r>
                      <a:r>
                        <a:rPr lang="en-IN" sz="1800" dirty="0" smtClean="0"/>
                        <a:t>.</a:t>
                      </a:r>
                      <a:r>
                        <a:rPr lang="en-IN" sz="1800" baseline="0" dirty="0" smtClean="0"/>
                        <a:t> 25 lacs</a:t>
                      </a:r>
                      <a:endParaRPr lang="en-IN" sz="1800" dirty="0"/>
                    </a:p>
                  </a:txBody>
                  <a:tcPr marL="91456" marR="91456" marT="45730" marB="45730"/>
                </a:tc>
              </a:tr>
            </a:tbl>
          </a:graphicData>
        </a:graphic>
      </p:graphicFrame>
      <p:pic>
        <p:nvPicPr>
          <p:cNvPr id="37916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09600"/>
            <a:ext cx="3657600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851275"/>
            <a:ext cx="44291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594100"/>
            <a:ext cx="3389313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3" y="1481138"/>
            <a:ext cx="80461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7848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Government House, Sector – 7, Chandigarh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6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9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6" y="1447800"/>
            <a:ext cx="81534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470" y="304800"/>
            <a:ext cx="7989888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1.0 MW Rooftop plant at Punjab Engineering College, Chandigarh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8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59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3" y="1481138"/>
            <a:ext cx="80461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79898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Government Hospital, Sector – 16, Chandigarh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6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76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3" y="1481138"/>
            <a:ext cx="8046154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142288" cy="11430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495 kW Rooftop plant at Govt. College for Girls, Sector – 11, Chandigarh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6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89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85800"/>
            <a:ext cx="82296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Largest rooftop plant in the world on single roof*</a:t>
            </a:r>
            <a:endParaRPr lang="en-US" sz="2600" dirty="0"/>
          </a:p>
        </p:txBody>
      </p:sp>
      <p:pic>
        <p:nvPicPr>
          <p:cNvPr id="13314" name="Picture 2" descr="http://annualreview.larsentoubro.com/img/renewable_energy/water_energy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526566"/>
            <a:ext cx="6192688" cy="440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00826" y="1500174"/>
            <a:ext cx="2520279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/>
              <a:t>7.52MW plant installed </a:t>
            </a:r>
            <a:r>
              <a:rPr lang="en-US" sz="1700" dirty="0"/>
              <a:t>by Larsen &amp; Toubro </a:t>
            </a:r>
            <a:r>
              <a:rPr lang="en-US" sz="1700" dirty="0" smtClean="0"/>
              <a:t>construction in Punjab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/>
              <a:t>L&amp;T installed </a:t>
            </a:r>
            <a:r>
              <a:rPr lang="en-US" sz="1700" dirty="0"/>
              <a:t>more than 30,000 PV panels on the </a:t>
            </a:r>
            <a:r>
              <a:rPr lang="en-US" sz="1700" dirty="0" smtClean="0"/>
              <a:t>rooftop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/>
              <a:t>Power </a:t>
            </a:r>
            <a:r>
              <a:rPr lang="en-US" sz="1700" dirty="0"/>
              <a:t>from </a:t>
            </a:r>
            <a:r>
              <a:rPr lang="en-US" sz="1700" dirty="0" smtClean="0"/>
              <a:t>the plant being </a:t>
            </a:r>
            <a:r>
              <a:rPr lang="en-US" sz="1700" dirty="0"/>
              <a:t>fed to the local grid through a </a:t>
            </a:r>
            <a:r>
              <a:rPr lang="en-US" sz="1700" dirty="0" smtClean="0"/>
              <a:t>PPA signed </a:t>
            </a:r>
            <a:r>
              <a:rPr lang="en-US" sz="1700" dirty="0"/>
              <a:t>with the state distribution company </a:t>
            </a:r>
            <a:r>
              <a:rPr lang="en-US" sz="17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accent2"/>
                </a:solidFill>
              </a:rPr>
              <a:t>* Claims L&amp;T</a:t>
            </a:r>
          </a:p>
        </p:txBody>
      </p:sp>
      <p:pic>
        <p:nvPicPr>
          <p:cNvPr id="9" name="Picture 5" descr="go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1358" y="44624"/>
            <a:ext cx="71628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294688" y="989187"/>
            <a:ext cx="74104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FF6600"/>
                </a:solidFill>
                <a:latin typeface="Arial Black" pitchFamily="34" charset="0"/>
              </a:rPr>
              <a:t> MNRE</a:t>
            </a:r>
          </a:p>
        </p:txBody>
      </p:sp>
    </p:spTree>
    <p:extLst>
      <p:ext uri="{BB962C8B-B14F-4D97-AF65-F5344CB8AC3E}">
        <p14:creationId xmlns:p14="http://schemas.microsoft.com/office/powerpoint/2010/main" val="3612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81137"/>
            <a:ext cx="8229600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374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IGP Office, Sector – 9, Chandigarh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4419600"/>
            <a:ext cx="82842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</a:rPr>
              <a:t>Thank You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94688" y="44624"/>
            <a:ext cx="742950" cy="1220788"/>
            <a:chOff x="5370" y="0"/>
            <a:chExt cx="390" cy="769"/>
          </a:xfrm>
        </p:grpSpPr>
        <p:pic>
          <p:nvPicPr>
            <p:cNvPr id="8" name="Picture 5" descr="goi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84" y="0"/>
              <a:ext cx="376" cy="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370" y="595"/>
              <a:ext cx="38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dirty="0">
                  <a:solidFill>
                    <a:srgbClr val="FF6600"/>
                  </a:solidFill>
                  <a:latin typeface="Arial Black" pitchFamily="34" charset="0"/>
                </a:rPr>
                <a:t> MNRE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20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05667378"/>
              </p:ext>
            </p:extLst>
          </p:nvPr>
        </p:nvGraphicFramePr>
        <p:xfrm>
          <a:off x="467544" y="1816059"/>
          <a:ext cx="8033546" cy="3541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8" name="Rectangle 1"/>
          <p:cNvSpPr>
            <a:spLocks noChangeArrowheads="1"/>
          </p:cNvSpPr>
          <p:nvPr/>
        </p:nvSpPr>
        <p:spPr bwMode="auto">
          <a:xfrm>
            <a:off x="165156" y="1265351"/>
            <a:ext cx="883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Methodology</a:t>
            </a:r>
            <a:endParaRPr lang="en-US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3010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Estimated Rooftop Solar PV Potential for Central Government Buildings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156" y="5085184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Assumptions:</a:t>
            </a:r>
          </a:p>
          <a:p>
            <a:pPr algn="just">
              <a:defRPr/>
            </a:pPr>
            <a:r>
              <a:rPr lang="en-US" sz="1600" b="1" dirty="0">
                <a:latin typeface="Arial" pitchFamily="34" charset="0"/>
                <a:cs typeface="Arial" pitchFamily="34" charset="0"/>
              </a:rPr>
              <a:t>a) 40% of the identified roof space is usable for rooftop solar installation – shading, non-uniform north-facing tilt of roof, etc.; b) Roof  has sufficient structural load-bearing capacity to support solar system;  c) Sufficient capacity is available at distribution transformer level; d) Estimates based on roof-space image mapping from Google Earth.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dirty="0" smtClean="0"/>
              <a:t>Estimated Rooftop Solar PV Potential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17665627"/>
              </p:ext>
            </p:extLst>
          </p:nvPr>
        </p:nvGraphicFramePr>
        <p:xfrm>
          <a:off x="457200" y="1600200"/>
          <a:ext cx="4038600" cy="4317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1219200"/>
              </a:tblGrid>
              <a:tr h="579093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  <a:cs typeface="Calibri" pitchFamily="34" charset="0"/>
                        </a:rPr>
                        <a:t>Ministry</a:t>
                      </a:r>
                      <a:endParaRPr lang="en-US" sz="1800" dirty="0">
                        <a:solidFill>
                          <a:schemeClr val="tx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  <a:cs typeface="Calibri" pitchFamily="34" charset="0"/>
                        </a:rPr>
                        <a:t>MW Potential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  <a:tr h="3707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Agriculture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12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  <a:tr h="72649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Chemicals and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Fertilizers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401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  <a:tr h="3707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Civil Aviation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620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  <a:tr h="3707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Coal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53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  <a:tr h="57909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Commerce and Industry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  <a:tr h="57909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Consumer Affairs, Food and Public Distribution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2314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  <a:tr h="3707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Culture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  <a:tr h="37079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Defence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281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5" marB="45715" anchor="ctr"/>
                </a:tc>
              </a:tr>
            </a:tbl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13149316"/>
              </p:ext>
            </p:extLst>
          </p:nvPr>
        </p:nvGraphicFramePr>
        <p:xfrm>
          <a:off x="4648200" y="1628802"/>
          <a:ext cx="4038600" cy="4320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1219200"/>
              </a:tblGrid>
              <a:tr h="61721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+mj-lt"/>
                        </a:rPr>
                        <a:t>Ministry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MW Potential</a:t>
                      </a:r>
                      <a:endParaRPr lang="en-US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T="45731" marB="45731" anchor="ctr"/>
                </a:tc>
              </a:tr>
              <a:tr h="61721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Food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Processing Industries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22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</a:tr>
              <a:tr h="61721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Health and Family Welfare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45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</a:tr>
              <a:tr h="61721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Heavy Industries and Public Enterprises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271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</a:tr>
              <a:tr h="61721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Housing and Urban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Poverty Alleviation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2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</a:tr>
              <a:tr h="61721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Human Resource Development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497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</a:tr>
              <a:tr h="61721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Micro, Small and Medium Enterprises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4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1" marB="4573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5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xfrm>
            <a:off x="304800" y="15240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b="1" smtClean="0"/>
              <a:t>Estimated Rooftop Solar PV Potential</a:t>
            </a:r>
          </a:p>
        </p:txBody>
      </p:sp>
      <p:graphicFrame>
        <p:nvGraphicFramePr>
          <p:cNvPr id="10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1940398"/>
              </p:ext>
            </p:extLst>
          </p:nvPr>
        </p:nvGraphicFramePr>
        <p:xfrm>
          <a:off x="457200" y="1600200"/>
          <a:ext cx="4267200" cy="4170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1447800"/>
              </a:tblGrid>
              <a:tr h="579079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Ministry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MW Potential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 anchor="ctr"/>
                </a:tc>
              </a:tr>
              <a:tr h="57907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Petroleum and Natural Gas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1009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Ministry of Railways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Calibri" pitchFamily="34" charset="0"/>
                          <a:cs typeface="Calibri" pitchFamily="34" charset="0"/>
                        </a:rPr>
                        <a:t>1369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</a:tr>
              <a:tr h="57907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Road Transport and Highways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Shipping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51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Steel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224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Textiles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</a:tr>
              <a:tr h="37081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Tourism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</a:tr>
              <a:tr h="57907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Calibri" pitchFamily="34" charset="0"/>
                          <a:cs typeface="Calibri" pitchFamily="34" charset="0"/>
                        </a:rPr>
                        <a:t>Ministry of Youth Affairs</a:t>
                      </a:r>
                      <a:r>
                        <a:rPr lang="en-US" sz="1600" baseline="0" dirty="0" smtClean="0">
                          <a:latin typeface="Calibri" pitchFamily="34" charset="0"/>
                          <a:cs typeface="Calibri" pitchFamily="34" charset="0"/>
                        </a:rPr>
                        <a:t> and Sports</a:t>
                      </a:r>
                      <a:endParaRPr lang="en-US" sz="16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endParaRPr lang="en-US" sz="160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6" marB="45716" anchor="ctr"/>
                </a:tc>
              </a:tr>
            </a:tbl>
          </a:graphicData>
        </a:graphic>
      </p:graphicFrame>
      <p:graphicFrame>
        <p:nvGraphicFramePr>
          <p:cNvPr id="11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4800600" y="17526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64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ENERGY USE IN RAILWAYS</a:t>
            </a:r>
            <a:endParaRPr lang="en-IN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440363"/>
          </a:xfrm>
        </p:spPr>
        <p:txBody>
          <a:bodyPr>
            <a:normAutofit/>
          </a:bodyPr>
          <a:lstStyle/>
          <a:p>
            <a:pPr marL="0" lvl="0" indent="0">
              <a:lnSpc>
                <a:spcPts val="875"/>
              </a:lnSpc>
              <a:buSzPts val="1000"/>
              <a:buNone/>
              <a:tabLst>
                <a:tab pos="457200" algn="l"/>
              </a:tabLst>
            </a:pPr>
            <a:endParaRPr lang="en-IN" sz="2400" dirty="0" smtClean="0">
              <a:solidFill>
                <a:srgbClr val="0070C0"/>
              </a:solidFill>
              <a:latin typeface="Verdana"/>
              <a:ea typeface="Calibri"/>
              <a:cs typeface="Times New Roman"/>
            </a:endParaRPr>
          </a:p>
          <a:p>
            <a:pPr marL="0" lvl="0" indent="0">
              <a:lnSpc>
                <a:spcPts val="875"/>
              </a:lnSpc>
              <a:buSzPts val="1000"/>
              <a:buNone/>
              <a:tabLst>
                <a:tab pos="457200" algn="l"/>
              </a:tabLst>
            </a:pPr>
            <a:r>
              <a:rPr lang="en-IN" sz="2400" b="1" dirty="0" smtClean="0">
                <a:solidFill>
                  <a:schemeClr val="accent2"/>
                </a:solidFill>
                <a:ea typeface="Calibri"/>
                <a:cs typeface="Times New Roman"/>
              </a:rPr>
              <a:t>FOR</a:t>
            </a: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endParaRPr lang="en-IN" sz="2400" b="1" dirty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IN" sz="2400" b="1" dirty="0" smtClean="0">
                <a:ea typeface="Calibri"/>
                <a:cs typeface="Times New Roman"/>
              </a:rPr>
              <a:t>Rolling stock </a:t>
            </a:r>
            <a:r>
              <a:rPr lang="en-IN" sz="2400" b="1" dirty="0">
                <a:ea typeface="Calibri"/>
                <a:cs typeface="Times New Roman"/>
              </a:rPr>
              <a:t>manufacture, maintenance and </a:t>
            </a:r>
            <a:endParaRPr lang="en-IN" sz="2400" b="1" dirty="0" smtClean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endParaRPr lang="en-IN" sz="2400" b="1" dirty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None/>
              <a:tabLst>
                <a:tab pos="457200" algn="l"/>
              </a:tabLst>
            </a:pPr>
            <a:r>
              <a:rPr lang="en-IN" sz="2400" b="1" dirty="0" smtClean="0">
                <a:ea typeface="Calibri"/>
                <a:cs typeface="Times New Roman"/>
              </a:rPr>
              <a:t>	disposal</a:t>
            </a:r>
          </a:p>
          <a:p>
            <a:pPr marL="0" lvl="0" indent="0">
              <a:lnSpc>
                <a:spcPts val="875"/>
              </a:lnSpc>
              <a:buSzPts val="1000"/>
              <a:buNone/>
              <a:tabLst>
                <a:tab pos="457200" algn="l"/>
              </a:tabLst>
            </a:pPr>
            <a:endParaRPr lang="en-IN" sz="2400" b="1" dirty="0" smtClean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endParaRPr lang="en-IN" sz="2400" b="1" dirty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IN" sz="2400" b="1" dirty="0" smtClean="0">
                <a:ea typeface="Calibri"/>
                <a:cs typeface="Times New Roman"/>
              </a:rPr>
              <a:t>Train operation.</a:t>
            </a:r>
          </a:p>
          <a:p>
            <a:pPr marL="0" lvl="0" indent="0">
              <a:lnSpc>
                <a:spcPts val="875"/>
              </a:lnSpc>
              <a:buSzPts val="1000"/>
              <a:buNone/>
              <a:tabLst>
                <a:tab pos="457200" algn="l"/>
              </a:tabLst>
            </a:pPr>
            <a:r>
              <a:rPr lang="en-IN" sz="2400" b="1" dirty="0" smtClean="0">
                <a:ea typeface="Calibri"/>
                <a:cs typeface="Times New Roman"/>
              </a:rPr>
              <a:t> </a:t>
            </a: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endParaRPr lang="en-IN" sz="2400" b="1" dirty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IN" sz="2400" b="1" dirty="0">
                <a:ea typeface="Calibri"/>
                <a:cs typeface="Times New Roman"/>
              </a:rPr>
              <a:t>Infrastructure construction and </a:t>
            </a:r>
            <a:r>
              <a:rPr lang="en-IN" sz="2400" b="1" dirty="0" smtClean="0">
                <a:ea typeface="Calibri"/>
                <a:cs typeface="Times New Roman"/>
              </a:rPr>
              <a:t>maintenance</a:t>
            </a: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endParaRPr lang="en-IN" sz="2400" b="1" dirty="0" smtClean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endParaRPr lang="en-IN" sz="2400" b="1" dirty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IN" sz="2400" b="1" dirty="0">
                <a:ea typeface="Calibri"/>
                <a:cs typeface="Times New Roman"/>
              </a:rPr>
              <a:t>Administration of transport business. </a:t>
            </a:r>
            <a:endParaRPr lang="en-IN" sz="2400" b="1" dirty="0" smtClean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endParaRPr lang="en-IN" sz="2400" b="1" dirty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endParaRPr lang="en-IN" sz="2400" b="1" dirty="0">
              <a:ea typeface="Calibri"/>
              <a:cs typeface="Times New Roman"/>
            </a:endParaRPr>
          </a:p>
          <a:p>
            <a:pPr lvl="0">
              <a:lnSpc>
                <a:spcPts val="875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en-IN" sz="2400" b="1" dirty="0">
                <a:ea typeface="Calibri"/>
                <a:cs typeface="Times New Roman"/>
              </a:rPr>
              <a:t>Energy production and trade. </a:t>
            </a:r>
          </a:p>
          <a:p>
            <a:pPr marL="0" indent="0">
              <a:buNone/>
            </a:pPr>
            <a:r>
              <a:rPr lang="en-IN" sz="2400" b="1" dirty="0" smtClean="0">
                <a:solidFill>
                  <a:schemeClr val="accent2"/>
                </a:solidFill>
                <a:ea typeface="Verdana" pitchFamily="34" charset="0"/>
                <a:cs typeface="Verdana" pitchFamily="34" charset="0"/>
              </a:rPr>
              <a:t>TIME </a:t>
            </a:r>
          </a:p>
          <a:p>
            <a:r>
              <a:rPr lang="en-IN" sz="2400" b="1" dirty="0" smtClean="0">
                <a:ea typeface="Verdana" pitchFamily="34" charset="0"/>
                <a:cs typeface="Verdana" pitchFamily="34" charset="0"/>
              </a:rPr>
              <a:t>  24 X 7 X 365</a:t>
            </a:r>
          </a:p>
          <a:p>
            <a:pPr marL="0" indent="0">
              <a:buNone/>
            </a:pPr>
            <a:r>
              <a:rPr lang="en-IN" sz="2400" b="1" dirty="0" smtClean="0">
                <a:solidFill>
                  <a:schemeClr val="accent2"/>
                </a:solidFill>
                <a:ea typeface="Verdana" pitchFamily="34" charset="0"/>
                <a:cs typeface="Verdana" pitchFamily="34" charset="0"/>
              </a:rPr>
              <a:t>SOURCES</a:t>
            </a:r>
          </a:p>
          <a:p>
            <a:r>
              <a:rPr lang="en-IN" sz="2400" b="1" dirty="0" smtClean="0">
                <a:ea typeface="Verdana" pitchFamily="34" charset="0"/>
                <a:cs typeface="Verdana" pitchFamily="34" charset="0"/>
              </a:rPr>
              <a:t>GRID Power+ DG Set + Renewable (very Low)</a:t>
            </a:r>
            <a:endParaRPr lang="en-IN" sz="2400" b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5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1422</TotalTime>
  <Words>3073</Words>
  <Application>Microsoft Office PowerPoint</Application>
  <PresentationFormat>On-screen Show (4:3)</PresentationFormat>
  <Paragraphs>823</Paragraphs>
  <Slides>58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Concourse</vt:lpstr>
      <vt:lpstr>Grid Connected  Solar Rooftop Systems     </vt:lpstr>
      <vt:lpstr>PowerPoint Presentation</vt:lpstr>
      <vt:lpstr>Solar Rooftop PV Systems</vt:lpstr>
      <vt:lpstr>Advantages of solar rooftops</vt:lpstr>
      <vt:lpstr>All-India Rooftop SPV Potential</vt:lpstr>
      <vt:lpstr>Estimated Rooftop Solar PV Potential for Central Government Buildings </vt:lpstr>
      <vt:lpstr>Estimated Rooftop Solar PV Potential</vt:lpstr>
      <vt:lpstr>Estimated Rooftop Solar PV Potential</vt:lpstr>
      <vt:lpstr>ENERGY USE IN RAILWAYS</vt:lpstr>
      <vt:lpstr>SPACE/COST REQUIREMENT FOR RE TECHNOLOGY </vt:lpstr>
      <vt:lpstr>SPACE/COST REQUIREMENT FOR  RE TECHNOLOGY </vt:lpstr>
      <vt:lpstr> RE  for Indian Railways</vt:lpstr>
      <vt:lpstr>  ROOF TOP SPV PLANT AT STATIONS  </vt:lpstr>
      <vt:lpstr>ROOF  TOP SOLAR PV PLANT  </vt:lpstr>
      <vt:lpstr>SOLAR THERMAL (FLAT PLATE) SYSTEMs </vt:lpstr>
      <vt:lpstr>SOLAR THERMAL (CONCENTRATED) SYSTEM STEAM COOKING/APPLICATION  </vt:lpstr>
      <vt:lpstr>SOLAR THERMAL AIR-CONDITIONING SYSTEM </vt:lpstr>
      <vt:lpstr>ARUN160, installed at Latur for milk pasteurisation and its focus on focus plate– June 2005</vt:lpstr>
      <vt:lpstr>PowerPoint Presentation</vt:lpstr>
      <vt:lpstr>   Present Status: Policies and Regulations    </vt:lpstr>
      <vt:lpstr>Present Status: Policies and Regulations</vt:lpstr>
      <vt:lpstr>Financing by Banks</vt:lpstr>
      <vt:lpstr>Financing by Banks</vt:lpstr>
      <vt:lpstr>Fiscal and Financial Incentives </vt:lpstr>
      <vt:lpstr>Summary of Survey Conducted in      Govt. Buildings as per 30.06.2015</vt:lpstr>
      <vt:lpstr>Tariff range paid by Govt. Buildings </vt:lpstr>
      <vt:lpstr>Business Models for Rooftop SPV </vt:lpstr>
      <vt:lpstr>Business Model Gross Metering – Self Owned </vt:lpstr>
      <vt:lpstr>Business Models Net Metering – Self Owned</vt:lpstr>
      <vt:lpstr>Business Models Gross Metering – Third Party Owned</vt:lpstr>
      <vt:lpstr>Business Models Net Metering – Third Party Owned</vt:lpstr>
      <vt:lpstr>Few Large rooftop installations  </vt:lpstr>
      <vt:lpstr> Role of DISCOMs   </vt:lpstr>
      <vt:lpstr>Role of DISCOMs  Contd….</vt:lpstr>
      <vt:lpstr>Role of DISCOMs  Contd….</vt:lpstr>
      <vt:lpstr>Actions desired from States/UTs</vt:lpstr>
      <vt:lpstr>Actions desired from DMRC/Railways</vt:lpstr>
      <vt:lpstr>Scheme for setting up 1000 MW of Grid-connected Solar PV Power Projects  by CPSUs under various State Schemes with Viability Gap Funding </vt:lpstr>
      <vt:lpstr>Scheme for setting up 1000 MW of Grid-connected Solar PV Power Projects  by CPSUs under various State Schemes with Viability Gap Funding </vt:lpstr>
      <vt:lpstr>Funds Requirement</vt:lpstr>
      <vt:lpstr>Status-  Capacity Allocated to CPSUs and GOI Organisations</vt:lpstr>
      <vt:lpstr>Capacity Under Consideration</vt:lpstr>
      <vt:lpstr>Business Models for installations by Ministries/Departments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Government House, Sector – 7, Chandigarh</vt:lpstr>
      <vt:lpstr>1.0 MW Rooftop plant at Punjab Engineering College, Chandigarh</vt:lpstr>
      <vt:lpstr>Government Hospital, Sector – 16, Chandigarh</vt:lpstr>
      <vt:lpstr>495 kW Rooftop plant at Govt. College for Girls, Sector – 11, Chandigarh</vt:lpstr>
      <vt:lpstr>Largest rooftop plant in the world on single roof*</vt:lpstr>
      <vt:lpstr>IGP Office, Sector – 9, Chandigarh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Grid-connected   SPV Rooftop systems</dc:title>
  <dc:creator>Mitali</dc:creator>
  <cp:lastModifiedBy>User</cp:lastModifiedBy>
  <cp:revision>109</cp:revision>
  <cp:lastPrinted>2015-07-06T14:23:46Z</cp:lastPrinted>
  <dcterms:created xsi:type="dcterms:W3CDTF">2014-11-09T16:19:48Z</dcterms:created>
  <dcterms:modified xsi:type="dcterms:W3CDTF">2015-08-04T08:10:40Z</dcterms:modified>
</cp:coreProperties>
</file>