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85" r:id="rId2"/>
    <p:sldId id="257" r:id="rId3"/>
    <p:sldId id="322" r:id="rId4"/>
    <p:sldId id="321" r:id="rId5"/>
    <p:sldId id="318" r:id="rId6"/>
    <p:sldId id="308" r:id="rId7"/>
    <p:sldId id="319" r:id="rId8"/>
    <p:sldId id="320" r:id="rId9"/>
    <p:sldId id="310" r:id="rId10"/>
    <p:sldId id="311" r:id="rId11"/>
    <p:sldId id="312" r:id="rId12"/>
    <p:sldId id="289" r:id="rId13"/>
    <p:sldId id="290" r:id="rId14"/>
    <p:sldId id="291" r:id="rId15"/>
  </p:sldIdLst>
  <p:sldSz cx="9144000" cy="6858000" type="screen4x3"/>
  <p:notesSz cx="6858000" cy="9144000"/>
  <p:defaultTextStyle>
    <a:defPPr>
      <a:defRPr lang="en-US"/>
    </a:defPPr>
    <a:lvl1pPr marL="0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39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79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19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59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199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237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278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316" algn="l" defTabSz="9140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Tariff of Solar Power</c:v>
                </c:pt>
              </c:strCache>
            </c:strRef>
          </c:tx>
          <c:spPr>
            <a:ln w="31750"/>
          </c:spPr>
          <c:marker>
            <c:symbol val="circle"/>
            <c:size val="5"/>
          </c:marker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6"/>
              <c:delete val="1"/>
            </c:dLbl>
            <c:dLbl>
              <c:idx val="8"/>
              <c:delete val="1"/>
            </c:dLbl>
            <c:dLbl>
              <c:idx val="10"/>
              <c:delete val="1"/>
            </c:dLbl>
            <c:dLbl>
              <c:idx val="12"/>
              <c:delete val="1"/>
            </c:dLbl>
            <c:dLbl>
              <c:idx val="14"/>
              <c:delete val="1"/>
            </c:dLbl>
            <c:dLbl>
              <c:idx val="16"/>
              <c:delete val="1"/>
            </c:dLbl>
            <c:dLbl>
              <c:idx val="18"/>
              <c:delete val="1"/>
            </c:dLbl>
            <c:dLbl>
              <c:idx val="20"/>
              <c:delete val="1"/>
            </c:dLbl>
            <c:dLbl>
              <c:idx val="22"/>
              <c:delete val="1"/>
            </c:dLbl>
            <c:dLbl>
              <c:idx val="23"/>
              <c:delete val="1"/>
            </c:dLbl>
            <c:dLbl>
              <c:idx val="24"/>
              <c:layout>
                <c:manualLayout>
                  <c:x val="-1.8867924528301903E-2"/>
                  <c:y val="1.7412935323383113E-2"/>
                </c:manualLayout>
              </c:layout>
              <c:dLblPos val="b"/>
              <c:showVal val="1"/>
            </c:dLbl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dLblPos val="b"/>
            <c:showVal val="1"/>
          </c:dLbls>
          <c:cat>
            <c:numRef>
              <c:f>Sheet1!$A$2:$A$26</c:f>
              <c:numCache>
                <c:formatCode>General</c:formatCode>
                <c:ptCount val="2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  <c:pt idx="15">
                  <c:v>2029</c:v>
                </c:pt>
                <c:pt idx="16">
                  <c:v>2030</c:v>
                </c:pt>
                <c:pt idx="17">
                  <c:v>2031</c:v>
                </c:pt>
                <c:pt idx="18">
                  <c:v>2032</c:v>
                </c:pt>
                <c:pt idx="19">
                  <c:v>2033</c:v>
                </c:pt>
                <c:pt idx="20">
                  <c:v>2034</c:v>
                </c:pt>
                <c:pt idx="21">
                  <c:v>2035</c:v>
                </c:pt>
                <c:pt idx="22">
                  <c:v>2036</c:v>
                </c:pt>
                <c:pt idx="23">
                  <c:v>2037</c:v>
                </c:pt>
                <c:pt idx="24">
                  <c:v>2038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6.17</c:v>
                </c:pt>
                <c:pt idx="4">
                  <c:v>6.34</c:v>
                </c:pt>
                <c:pt idx="5">
                  <c:v>6.52</c:v>
                </c:pt>
                <c:pt idx="6">
                  <c:v>6.7</c:v>
                </c:pt>
                <c:pt idx="7">
                  <c:v>6.89</c:v>
                </c:pt>
                <c:pt idx="8">
                  <c:v>7.08</c:v>
                </c:pt>
                <c:pt idx="9">
                  <c:v>7.28</c:v>
                </c:pt>
                <c:pt idx="10">
                  <c:v>7.48</c:v>
                </c:pt>
                <c:pt idx="11">
                  <c:v>7.6899999999999995</c:v>
                </c:pt>
                <c:pt idx="12">
                  <c:v>7.91</c:v>
                </c:pt>
                <c:pt idx="13">
                  <c:v>8.129999999999999</c:v>
                </c:pt>
                <c:pt idx="14">
                  <c:v>8.3600000000000048</c:v>
                </c:pt>
                <c:pt idx="15">
                  <c:v>8.3600000000000048</c:v>
                </c:pt>
                <c:pt idx="16">
                  <c:v>8.3600000000000048</c:v>
                </c:pt>
                <c:pt idx="17">
                  <c:v>8.3600000000000048</c:v>
                </c:pt>
                <c:pt idx="18">
                  <c:v>8.3600000000000048</c:v>
                </c:pt>
                <c:pt idx="19">
                  <c:v>8.3600000000000048</c:v>
                </c:pt>
                <c:pt idx="20">
                  <c:v>8.3600000000000048</c:v>
                </c:pt>
                <c:pt idx="21">
                  <c:v>8.3600000000000048</c:v>
                </c:pt>
                <c:pt idx="22">
                  <c:v>8.3600000000000048</c:v>
                </c:pt>
                <c:pt idx="23">
                  <c:v>8.3600000000000048</c:v>
                </c:pt>
                <c:pt idx="24">
                  <c:v>8.3600000000000048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Grid Tariff #</c:v>
                </c:pt>
              </c:strCache>
            </c:strRef>
          </c:tx>
          <c:spPr>
            <a:ln w="31750"/>
          </c:spPr>
          <c:marker>
            <c:symbol val="circle"/>
            <c:size val="5"/>
          </c:marke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dLbl>
              <c:idx val="7"/>
              <c:delete val="1"/>
            </c:dLbl>
            <c:dLbl>
              <c:idx val="9"/>
              <c:delete val="1"/>
            </c:dLbl>
            <c:dLbl>
              <c:idx val="11"/>
              <c:delete val="1"/>
            </c:dLbl>
            <c:dLbl>
              <c:idx val="13"/>
              <c:delete val="1"/>
            </c:dLbl>
            <c:dLbl>
              <c:idx val="15"/>
              <c:delete val="1"/>
            </c:dLbl>
            <c:dLbl>
              <c:idx val="17"/>
              <c:delete val="1"/>
            </c:dLbl>
            <c:dLbl>
              <c:idx val="19"/>
              <c:delete val="1"/>
            </c:dLbl>
            <c:dLbl>
              <c:idx val="21"/>
              <c:delete val="1"/>
            </c:dLbl>
            <c:dLbl>
              <c:idx val="23"/>
              <c:delete val="1"/>
            </c:dLbl>
            <c:dLbl>
              <c:idx val="24"/>
              <c:layout>
                <c:manualLayout>
                  <c:x val="-1.2578616352201252E-2"/>
                  <c:y val="-1.2437810945273608E-2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dLblPos val="t"/>
            <c:showVal val="1"/>
          </c:dLbls>
          <c:cat>
            <c:numRef>
              <c:f>Sheet1!$A$2:$A$26</c:f>
              <c:numCache>
                <c:formatCode>General</c:formatCode>
                <c:ptCount val="2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  <c:pt idx="15">
                  <c:v>2029</c:v>
                </c:pt>
                <c:pt idx="16">
                  <c:v>2030</c:v>
                </c:pt>
                <c:pt idx="17">
                  <c:v>2031</c:v>
                </c:pt>
                <c:pt idx="18">
                  <c:v>2032</c:v>
                </c:pt>
                <c:pt idx="19">
                  <c:v>2033</c:v>
                </c:pt>
                <c:pt idx="20">
                  <c:v>2034</c:v>
                </c:pt>
                <c:pt idx="21">
                  <c:v>2035</c:v>
                </c:pt>
                <c:pt idx="22">
                  <c:v>2036</c:v>
                </c:pt>
                <c:pt idx="23">
                  <c:v>2037</c:v>
                </c:pt>
                <c:pt idx="24">
                  <c:v>2038</c:v>
                </c:pt>
              </c:numCache>
            </c:numRef>
          </c:cat>
          <c:val>
            <c:numRef>
              <c:f>Sheet1!$C$2:$C$26</c:f>
              <c:numCache>
                <c:formatCode>_ * #,##0.00_ ;_ * \-#,##0.00_ ;_ * "-"??_ ;_ @_ </c:formatCode>
                <c:ptCount val="25"/>
                <c:pt idx="0">
                  <c:v>6.48</c:v>
                </c:pt>
                <c:pt idx="1">
                  <c:v>6.8039999999999985</c:v>
                </c:pt>
                <c:pt idx="2">
                  <c:v>7.1442000000000005</c:v>
                </c:pt>
                <c:pt idx="3">
                  <c:v>7.5014100000000017</c:v>
                </c:pt>
                <c:pt idx="4">
                  <c:v>7.8764804999999996</c:v>
                </c:pt>
                <c:pt idx="5">
                  <c:v>8.270304525000002</c:v>
                </c:pt>
                <c:pt idx="6">
                  <c:v>8.6838197512500006</c:v>
                </c:pt>
                <c:pt idx="7">
                  <c:v>9.1180107388124689</c:v>
                </c:pt>
                <c:pt idx="8">
                  <c:v>9.5739112757531259</c:v>
                </c:pt>
                <c:pt idx="9">
                  <c:v>10.052606839540916</c:v>
                </c:pt>
                <c:pt idx="10">
                  <c:v>10.555237181517825</c:v>
                </c:pt>
                <c:pt idx="11">
                  <c:v>11.082999040593716</c:v>
                </c:pt>
                <c:pt idx="12">
                  <c:v>11.637148992623398</c:v>
                </c:pt>
                <c:pt idx="13">
                  <c:v>12.219006442254548</c:v>
                </c:pt>
                <c:pt idx="14">
                  <c:v>12.829956764367306</c:v>
                </c:pt>
                <c:pt idx="15">
                  <c:v>13.471454602585736</c:v>
                </c:pt>
                <c:pt idx="16">
                  <c:v>14.14502733271495</c:v>
                </c:pt>
                <c:pt idx="17">
                  <c:v>14.8522786993507</c:v>
                </c:pt>
                <c:pt idx="18">
                  <c:v>15.594892634318256</c:v>
                </c:pt>
                <c:pt idx="19">
                  <c:v>16.374637266034146</c:v>
                </c:pt>
                <c:pt idx="20">
                  <c:v>17.193369129335853</c:v>
                </c:pt>
                <c:pt idx="21">
                  <c:v>18.053037585802642</c:v>
                </c:pt>
                <c:pt idx="22">
                  <c:v>18.955689465092778</c:v>
                </c:pt>
                <c:pt idx="23">
                  <c:v>19.90347393834724</c:v>
                </c:pt>
                <c:pt idx="24">
                  <c:v>20.898647635264652</c:v>
                </c:pt>
              </c:numCache>
            </c:numRef>
          </c:val>
        </c:ser>
        <c:marker val="1"/>
        <c:axId val="112900352"/>
        <c:axId val="118497664"/>
      </c:lineChart>
      <c:catAx>
        <c:axId val="1129003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IN">
                    <a:solidFill>
                      <a:schemeClr val="bg1"/>
                    </a:solidFill>
                  </a:defRPr>
                </a:pPr>
                <a:r>
                  <a:rPr lang="en-IN" dirty="0" smtClean="0">
                    <a:solidFill>
                      <a:schemeClr val="bg1"/>
                    </a:solidFill>
                  </a:rPr>
                  <a:t>YEAR</a:t>
                </a:r>
                <a:endParaRPr lang="en-IN" dirty="0">
                  <a:solidFill>
                    <a:schemeClr val="bg1"/>
                  </a:solidFill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IN">
                <a:solidFill>
                  <a:schemeClr val="bg1"/>
                </a:solidFill>
              </a:defRPr>
            </a:pPr>
            <a:endParaRPr lang="en-US"/>
          </a:p>
        </c:txPr>
        <c:crossAx val="118497664"/>
        <c:crossesAt val="1"/>
        <c:auto val="1"/>
        <c:lblAlgn val="ctr"/>
        <c:lblOffset val="100"/>
        <c:tickLblSkip val="5"/>
      </c:catAx>
      <c:valAx>
        <c:axId val="1184976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IN">
                <a:solidFill>
                  <a:schemeClr val="bg1"/>
                </a:solidFill>
              </a:defRPr>
            </a:pPr>
            <a:endParaRPr lang="en-US"/>
          </a:p>
        </c:txPr>
        <c:crossAx val="112900352"/>
        <c:crosses val="autoZero"/>
        <c:crossBetween val="between"/>
      </c:valAx>
      <c:spPr>
        <a:solidFill>
          <a:schemeClr val="bg1"/>
        </a:solidFill>
        <a:ln w="25400">
          <a:noFill/>
        </a:ln>
      </c:spPr>
    </c:plotArea>
    <c:legend>
      <c:legendPos val="t"/>
      <c:layout/>
      <c:txPr>
        <a:bodyPr/>
        <a:lstStyle/>
        <a:p>
          <a:pPr>
            <a:defRPr lang="en-IN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190961-7D4B-462A-84CA-B6FEB3E2A73B}" type="doc">
      <dgm:prSet loTypeId="urn:microsoft.com/office/officeart/2005/8/layout/process4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BFCD4CB-DB0E-4EB8-B914-0357797BF3CA}">
      <dgm:prSet phldrT="[Text]" custT="1"/>
      <dgm:spPr/>
      <dgm:t>
        <a:bodyPr/>
        <a:lstStyle/>
        <a:p>
          <a:pPr algn="just"/>
          <a:r>
            <a:rPr lang="en-US" sz="2000" b="1" dirty="0" smtClean="0">
              <a:latin typeface="Arial" pitchFamily="34" charset="0"/>
              <a:cs typeface="Arial" pitchFamily="34" charset="0"/>
            </a:rPr>
            <a:t>Sept. 2013 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– </a:t>
          </a:r>
          <a:r>
            <a:rPr lang="en-US" sz="2000" dirty="0" err="1" smtClean="0">
              <a:latin typeface="Arial" pitchFamily="34" charset="0"/>
              <a:cs typeface="Arial" pitchFamily="34" charset="0"/>
            </a:rPr>
            <a:t>MoU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 signed with SECI, to execute solar power projects  in DMRC Premises.</a:t>
          </a:r>
          <a:endParaRPr lang="en-US" sz="2000" dirty="0"/>
        </a:p>
      </dgm:t>
    </dgm:pt>
    <dgm:pt modelId="{FB793379-7C64-476B-A859-FA5756729AE9}" type="parTrans" cxnId="{7C763DDD-621B-4BDC-ADAB-D7C5727A411E}">
      <dgm:prSet/>
      <dgm:spPr/>
      <dgm:t>
        <a:bodyPr/>
        <a:lstStyle/>
        <a:p>
          <a:pPr algn="just"/>
          <a:endParaRPr lang="en-US"/>
        </a:p>
      </dgm:t>
    </dgm:pt>
    <dgm:pt modelId="{4CD3B3CB-61D0-4B99-A5B6-5CE589C0E9D2}" type="sibTrans" cxnId="{7C763DDD-621B-4BDC-ADAB-D7C5727A411E}">
      <dgm:prSet/>
      <dgm:spPr/>
      <dgm:t>
        <a:bodyPr/>
        <a:lstStyle/>
        <a:p>
          <a:pPr algn="just"/>
          <a:endParaRPr lang="en-US"/>
        </a:p>
      </dgm:t>
    </dgm:pt>
    <dgm:pt modelId="{ED55383C-F7A2-4637-88AC-BE6151B7421B}">
      <dgm:prSet phldrT="[Text]" custT="1"/>
      <dgm:spPr/>
      <dgm:t>
        <a:bodyPr/>
        <a:lstStyle/>
        <a:p>
          <a:pPr algn="just"/>
          <a:r>
            <a:rPr lang="en-US" sz="2000" b="1" dirty="0" smtClean="0">
              <a:latin typeface="Arial" pitchFamily="34" charset="0"/>
              <a:cs typeface="Arial" pitchFamily="34" charset="0"/>
            </a:rPr>
            <a:t>Feb. 2014 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– Power Purchase Agreement (PPA) for 25 years signed with SEI Superior Pvt. Ltd. under RESCO model.</a:t>
          </a:r>
          <a:endParaRPr lang="en-US" sz="2000" dirty="0"/>
        </a:p>
      </dgm:t>
    </dgm:pt>
    <dgm:pt modelId="{4D59622F-59A4-4500-8686-546E42079776}" type="parTrans" cxnId="{9791A913-47E7-4006-A5F2-B87B2EEA3B00}">
      <dgm:prSet/>
      <dgm:spPr/>
      <dgm:t>
        <a:bodyPr/>
        <a:lstStyle/>
        <a:p>
          <a:pPr algn="just"/>
          <a:endParaRPr lang="en-US"/>
        </a:p>
      </dgm:t>
    </dgm:pt>
    <dgm:pt modelId="{B1BDD321-DD9D-4800-82B7-E6A245BB0DD5}" type="sibTrans" cxnId="{9791A913-47E7-4006-A5F2-B87B2EEA3B00}">
      <dgm:prSet/>
      <dgm:spPr/>
      <dgm:t>
        <a:bodyPr/>
        <a:lstStyle/>
        <a:p>
          <a:pPr algn="just"/>
          <a:endParaRPr lang="en-US"/>
        </a:p>
      </dgm:t>
    </dgm:pt>
    <dgm:pt modelId="{E183E596-4136-4FC4-B798-D4E42FC55F2E}">
      <dgm:prSet phldrT="[Text]" custT="1"/>
      <dgm:spPr/>
      <dgm:t>
        <a:bodyPr/>
        <a:lstStyle/>
        <a:p>
          <a:pPr algn="just"/>
          <a:r>
            <a:rPr lang="en-US" sz="2000" b="1" dirty="0" smtClean="0">
              <a:latin typeface="Arial" pitchFamily="34" charset="0"/>
              <a:cs typeface="Arial" pitchFamily="34" charset="0"/>
            </a:rPr>
            <a:t>June 2014 </a:t>
          </a:r>
          <a:r>
            <a:rPr lang="en-US" sz="2000" dirty="0" smtClean="0">
              <a:latin typeface="Arial" pitchFamily="34" charset="0"/>
              <a:cs typeface="Arial" pitchFamily="34" charset="0"/>
            </a:rPr>
            <a:t>– Installation works started and Plant made operational on 27.06.2014.</a:t>
          </a:r>
          <a:endParaRPr lang="en-US" sz="2000" dirty="0"/>
        </a:p>
      </dgm:t>
    </dgm:pt>
    <dgm:pt modelId="{9D4EA8E0-6FE4-44A3-B900-ABB05B778181}" type="parTrans" cxnId="{EF724D72-FF18-49AC-A57C-997D7D9321B4}">
      <dgm:prSet/>
      <dgm:spPr/>
      <dgm:t>
        <a:bodyPr/>
        <a:lstStyle/>
        <a:p>
          <a:pPr algn="just"/>
          <a:endParaRPr lang="en-US"/>
        </a:p>
      </dgm:t>
    </dgm:pt>
    <dgm:pt modelId="{7E1DBBAE-ABD6-40A1-93D7-3D2C666E40E0}" type="sibTrans" cxnId="{EF724D72-FF18-49AC-A57C-997D7D9321B4}">
      <dgm:prSet/>
      <dgm:spPr/>
      <dgm:t>
        <a:bodyPr/>
        <a:lstStyle/>
        <a:p>
          <a:pPr algn="just"/>
          <a:endParaRPr lang="en-US"/>
        </a:p>
      </dgm:t>
    </dgm:pt>
    <dgm:pt modelId="{71834FF2-CFB7-4720-BC61-117DD66CC483}">
      <dgm:prSet custT="1"/>
      <dgm:spPr/>
      <dgm:t>
        <a:bodyPr/>
        <a:lstStyle/>
        <a:p>
          <a:pPr algn="l"/>
          <a:r>
            <a:rPr lang="en-US" sz="2000" b="1" dirty="0" smtClean="0">
              <a:latin typeface="Arial" pitchFamily="34" charset="0"/>
              <a:cs typeface="Arial" pitchFamily="34" charset="0"/>
            </a:rPr>
            <a:t>July-Aug 2015 – Power Purchase Agreement for 25 years signed with M/s </a:t>
          </a:r>
          <a:r>
            <a:rPr lang="en-US" sz="2000" b="1" dirty="0" err="1" smtClean="0">
              <a:latin typeface="Arial" pitchFamily="34" charset="0"/>
              <a:cs typeface="Arial" pitchFamily="34" charset="0"/>
            </a:rPr>
            <a:t>Purushottam</a:t>
          </a:r>
          <a:r>
            <a:rPr lang="en-US" sz="2000" b="1" dirty="0" smtClean="0">
              <a:latin typeface="Arial" pitchFamily="34" charset="0"/>
              <a:cs typeface="Arial" pitchFamily="34" charset="0"/>
            </a:rPr>
            <a:t> Rays Power Pvt. Ltd at a </a:t>
          </a:r>
          <a:r>
            <a:rPr lang="en-US" sz="2000" b="1" dirty="0" err="1" smtClean="0">
              <a:latin typeface="Arial" pitchFamily="34" charset="0"/>
              <a:cs typeface="Arial" pitchFamily="34" charset="0"/>
            </a:rPr>
            <a:t>levelised</a:t>
          </a:r>
          <a:r>
            <a:rPr lang="en-US" sz="2000" b="1" dirty="0" smtClean="0">
              <a:latin typeface="Arial" pitchFamily="34" charset="0"/>
              <a:cs typeface="Arial" pitchFamily="34" charset="0"/>
            </a:rPr>
            <a:t> tariff of Rs.6.248/</a:t>
          </a:r>
          <a:r>
            <a:rPr lang="en-US" sz="2000" b="1" dirty="0" err="1" smtClean="0">
              <a:latin typeface="Arial" pitchFamily="34" charset="0"/>
              <a:cs typeface="Arial" pitchFamily="34" charset="0"/>
            </a:rPr>
            <a:t>Kwh</a:t>
          </a:r>
          <a:r>
            <a:rPr lang="en-US" sz="2000" b="1" dirty="0" smtClean="0">
              <a:latin typeface="Arial" pitchFamily="34" charset="0"/>
              <a:cs typeface="Arial" pitchFamily="34" charset="0"/>
            </a:rPr>
            <a:t>.</a:t>
          </a:r>
          <a:endParaRPr lang="en-IN" sz="2000" b="1" dirty="0">
            <a:latin typeface="Arial" pitchFamily="34" charset="0"/>
            <a:cs typeface="Arial" pitchFamily="34" charset="0"/>
          </a:endParaRPr>
        </a:p>
      </dgm:t>
    </dgm:pt>
    <dgm:pt modelId="{9145FE52-6F17-4351-8D9D-11515EA44B44}" type="parTrans" cxnId="{CBB46B87-A8A3-4700-990A-BBB0DCA056FF}">
      <dgm:prSet/>
      <dgm:spPr/>
      <dgm:t>
        <a:bodyPr/>
        <a:lstStyle/>
        <a:p>
          <a:endParaRPr lang="en-IN"/>
        </a:p>
      </dgm:t>
    </dgm:pt>
    <dgm:pt modelId="{E02CA4B4-71E6-4218-85AF-576069AC9637}" type="sibTrans" cxnId="{CBB46B87-A8A3-4700-990A-BBB0DCA056FF}">
      <dgm:prSet/>
      <dgm:spPr/>
      <dgm:t>
        <a:bodyPr/>
        <a:lstStyle/>
        <a:p>
          <a:endParaRPr lang="en-IN"/>
        </a:p>
      </dgm:t>
    </dgm:pt>
    <dgm:pt modelId="{26C7C840-48A4-4FC6-AFF2-7ABB68F68DB1}" type="pres">
      <dgm:prSet presAssocID="{D3190961-7D4B-462A-84CA-B6FEB3E2A73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5B367D-9575-4489-9CCD-4CD8D7216F44}" type="pres">
      <dgm:prSet presAssocID="{E183E596-4136-4FC4-B798-D4E42FC55F2E}" presName="boxAndChildren" presStyleCnt="0"/>
      <dgm:spPr/>
    </dgm:pt>
    <dgm:pt modelId="{F1CF95DB-3ABF-4694-994E-AC462ECD4301}" type="pres">
      <dgm:prSet presAssocID="{E183E596-4136-4FC4-B798-D4E42FC55F2E}" presName="parentTextBox" presStyleLbl="node1" presStyleIdx="0" presStyleCnt="3"/>
      <dgm:spPr/>
      <dgm:t>
        <a:bodyPr/>
        <a:lstStyle/>
        <a:p>
          <a:endParaRPr lang="en-US"/>
        </a:p>
      </dgm:t>
    </dgm:pt>
    <dgm:pt modelId="{EA3E5048-2E4C-41E8-BE82-35637FAA7B22}" type="pres">
      <dgm:prSet presAssocID="{E183E596-4136-4FC4-B798-D4E42FC55F2E}" presName="entireBox" presStyleLbl="node1" presStyleIdx="0" presStyleCnt="3" custScaleY="112093"/>
      <dgm:spPr/>
      <dgm:t>
        <a:bodyPr/>
        <a:lstStyle/>
        <a:p>
          <a:endParaRPr lang="en-IN"/>
        </a:p>
      </dgm:t>
    </dgm:pt>
    <dgm:pt modelId="{63FB77DC-B816-4ADE-96A2-489E6D2D17ED}" type="pres">
      <dgm:prSet presAssocID="{E183E596-4136-4FC4-B798-D4E42FC55F2E}" presName="descendantBox" presStyleCnt="0"/>
      <dgm:spPr/>
    </dgm:pt>
    <dgm:pt modelId="{74071AA8-031B-4E6C-B0BE-26B1B316E672}" type="pres">
      <dgm:prSet presAssocID="{71834FF2-CFB7-4720-BC61-117DD66CC483}" presName="childTextBox" presStyleLbl="fgAccFollowNode1" presStyleIdx="0" presStyleCnt="1" custLinFactNeighborX="-1149" custLinFactNeighborY="-686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32D1C6C-541C-4199-A74D-CC5B04108650}" type="pres">
      <dgm:prSet presAssocID="{B1BDD321-DD9D-4800-82B7-E6A245BB0DD5}" presName="sp" presStyleCnt="0"/>
      <dgm:spPr/>
    </dgm:pt>
    <dgm:pt modelId="{402719C5-E01C-4A17-9C5C-4654CE871B61}" type="pres">
      <dgm:prSet presAssocID="{ED55383C-F7A2-4637-88AC-BE6151B7421B}" presName="arrowAndChildren" presStyleCnt="0"/>
      <dgm:spPr/>
    </dgm:pt>
    <dgm:pt modelId="{737A2DEE-D957-4738-9C75-E45730CB5EC9}" type="pres">
      <dgm:prSet presAssocID="{ED55383C-F7A2-4637-88AC-BE6151B7421B}" presName="parentTextArrow" presStyleLbl="node1" presStyleIdx="1" presStyleCnt="3" custScaleY="29146"/>
      <dgm:spPr/>
      <dgm:t>
        <a:bodyPr/>
        <a:lstStyle/>
        <a:p>
          <a:endParaRPr lang="en-US"/>
        </a:p>
      </dgm:t>
    </dgm:pt>
    <dgm:pt modelId="{3E76506A-E630-4C4D-8F69-D8A8F2E39C36}" type="pres">
      <dgm:prSet presAssocID="{4CD3B3CB-61D0-4B99-A5B6-5CE589C0E9D2}" presName="sp" presStyleCnt="0"/>
      <dgm:spPr/>
    </dgm:pt>
    <dgm:pt modelId="{ECFA277C-4B75-4389-8EC6-E06C70C315A2}" type="pres">
      <dgm:prSet presAssocID="{7BFCD4CB-DB0E-4EB8-B914-0357797BF3CA}" presName="arrowAndChildren" presStyleCnt="0"/>
      <dgm:spPr/>
    </dgm:pt>
    <dgm:pt modelId="{16385776-096B-4057-895B-80FEA976EDA0}" type="pres">
      <dgm:prSet presAssocID="{7BFCD4CB-DB0E-4EB8-B914-0357797BF3CA}" presName="parentTextArrow" presStyleLbl="node1" presStyleIdx="2" presStyleCnt="3" custScaleY="31989"/>
      <dgm:spPr/>
      <dgm:t>
        <a:bodyPr/>
        <a:lstStyle/>
        <a:p>
          <a:endParaRPr lang="en-US"/>
        </a:p>
      </dgm:t>
    </dgm:pt>
  </dgm:ptLst>
  <dgm:cxnLst>
    <dgm:cxn modelId="{06C75B79-2F6C-4872-88AF-2DB53B9C7266}" type="presOf" srcId="{ED55383C-F7A2-4637-88AC-BE6151B7421B}" destId="{737A2DEE-D957-4738-9C75-E45730CB5EC9}" srcOrd="0" destOrd="0" presId="urn:microsoft.com/office/officeart/2005/8/layout/process4"/>
    <dgm:cxn modelId="{EF724D72-FF18-49AC-A57C-997D7D9321B4}" srcId="{D3190961-7D4B-462A-84CA-B6FEB3E2A73B}" destId="{E183E596-4136-4FC4-B798-D4E42FC55F2E}" srcOrd="2" destOrd="0" parTransId="{9D4EA8E0-6FE4-44A3-B900-ABB05B778181}" sibTransId="{7E1DBBAE-ABD6-40A1-93D7-3D2C666E40E0}"/>
    <dgm:cxn modelId="{7C763DDD-621B-4BDC-ADAB-D7C5727A411E}" srcId="{D3190961-7D4B-462A-84CA-B6FEB3E2A73B}" destId="{7BFCD4CB-DB0E-4EB8-B914-0357797BF3CA}" srcOrd="0" destOrd="0" parTransId="{FB793379-7C64-476B-A859-FA5756729AE9}" sibTransId="{4CD3B3CB-61D0-4B99-A5B6-5CE589C0E9D2}"/>
    <dgm:cxn modelId="{CBB46B87-A8A3-4700-990A-BBB0DCA056FF}" srcId="{E183E596-4136-4FC4-B798-D4E42FC55F2E}" destId="{71834FF2-CFB7-4720-BC61-117DD66CC483}" srcOrd="0" destOrd="0" parTransId="{9145FE52-6F17-4351-8D9D-11515EA44B44}" sibTransId="{E02CA4B4-71E6-4218-85AF-576069AC9637}"/>
    <dgm:cxn modelId="{8870BC81-67F7-4CC4-9382-27FEEA782DA6}" type="presOf" srcId="{E183E596-4136-4FC4-B798-D4E42FC55F2E}" destId="{F1CF95DB-3ABF-4694-994E-AC462ECD4301}" srcOrd="0" destOrd="0" presId="urn:microsoft.com/office/officeart/2005/8/layout/process4"/>
    <dgm:cxn modelId="{F4E07B3A-713A-45D5-9D9D-A3A396919226}" type="presOf" srcId="{D3190961-7D4B-462A-84CA-B6FEB3E2A73B}" destId="{26C7C840-48A4-4FC6-AFF2-7ABB68F68DB1}" srcOrd="0" destOrd="0" presId="urn:microsoft.com/office/officeart/2005/8/layout/process4"/>
    <dgm:cxn modelId="{5AAFF0AA-6873-4D5F-BDC9-BC67CDD872C6}" type="presOf" srcId="{71834FF2-CFB7-4720-BC61-117DD66CC483}" destId="{74071AA8-031B-4E6C-B0BE-26B1B316E672}" srcOrd="0" destOrd="0" presId="urn:microsoft.com/office/officeart/2005/8/layout/process4"/>
    <dgm:cxn modelId="{9791A913-47E7-4006-A5F2-B87B2EEA3B00}" srcId="{D3190961-7D4B-462A-84CA-B6FEB3E2A73B}" destId="{ED55383C-F7A2-4637-88AC-BE6151B7421B}" srcOrd="1" destOrd="0" parTransId="{4D59622F-59A4-4500-8686-546E42079776}" sibTransId="{B1BDD321-DD9D-4800-82B7-E6A245BB0DD5}"/>
    <dgm:cxn modelId="{E7652495-E426-4A48-9CDE-379AE5B7041F}" type="presOf" srcId="{7BFCD4CB-DB0E-4EB8-B914-0357797BF3CA}" destId="{16385776-096B-4057-895B-80FEA976EDA0}" srcOrd="0" destOrd="0" presId="urn:microsoft.com/office/officeart/2005/8/layout/process4"/>
    <dgm:cxn modelId="{27707F3F-9B86-4FFF-8D8A-C83EE3ABE4CE}" type="presOf" srcId="{E183E596-4136-4FC4-B798-D4E42FC55F2E}" destId="{EA3E5048-2E4C-41E8-BE82-35637FAA7B22}" srcOrd="1" destOrd="0" presId="urn:microsoft.com/office/officeart/2005/8/layout/process4"/>
    <dgm:cxn modelId="{D469E22E-D3D2-4C45-A348-55F8EE88D948}" type="presParOf" srcId="{26C7C840-48A4-4FC6-AFF2-7ABB68F68DB1}" destId="{F55B367D-9575-4489-9CCD-4CD8D7216F44}" srcOrd="0" destOrd="0" presId="urn:microsoft.com/office/officeart/2005/8/layout/process4"/>
    <dgm:cxn modelId="{59ADAAEE-8D37-41AC-A21F-A4BCF246E820}" type="presParOf" srcId="{F55B367D-9575-4489-9CCD-4CD8D7216F44}" destId="{F1CF95DB-3ABF-4694-994E-AC462ECD4301}" srcOrd="0" destOrd="0" presId="urn:microsoft.com/office/officeart/2005/8/layout/process4"/>
    <dgm:cxn modelId="{C4585F9C-04D2-4876-B494-4C8FA23C0DF0}" type="presParOf" srcId="{F55B367D-9575-4489-9CCD-4CD8D7216F44}" destId="{EA3E5048-2E4C-41E8-BE82-35637FAA7B22}" srcOrd="1" destOrd="0" presId="urn:microsoft.com/office/officeart/2005/8/layout/process4"/>
    <dgm:cxn modelId="{4F4670C2-6C7B-48E9-B40A-30BC13460EE4}" type="presParOf" srcId="{F55B367D-9575-4489-9CCD-4CD8D7216F44}" destId="{63FB77DC-B816-4ADE-96A2-489E6D2D17ED}" srcOrd="2" destOrd="0" presId="urn:microsoft.com/office/officeart/2005/8/layout/process4"/>
    <dgm:cxn modelId="{69B65D3A-380C-4359-8397-076EBACA7A0F}" type="presParOf" srcId="{63FB77DC-B816-4ADE-96A2-489E6D2D17ED}" destId="{74071AA8-031B-4E6C-B0BE-26B1B316E672}" srcOrd="0" destOrd="0" presId="urn:microsoft.com/office/officeart/2005/8/layout/process4"/>
    <dgm:cxn modelId="{9C25B9C4-9A27-4049-A072-550B0BE983B6}" type="presParOf" srcId="{26C7C840-48A4-4FC6-AFF2-7ABB68F68DB1}" destId="{F32D1C6C-541C-4199-A74D-CC5B04108650}" srcOrd="1" destOrd="0" presId="urn:microsoft.com/office/officeart/2005/8/layout/process4"/>
    <dgm:cxn modelId="{E03CF2CA-8134-4204-A078-E419B4FEFE44}" type="presParOf" srcId="{26C7C840-48A4-4FC6-AFF2-7ABB68F68DB1}" destId="{402719C5-E01C-4A17-9C5C-4654CE871B61}" srcOrd="2" destOrd="0" presId="urn:microsoft.com/office/officeart/2005/8/layout/process4"/>
    <dgm:cxn modelId="{B900CDC3-158B-4500-A69D-A596816FA49D}" type="presParOf" srcId="{402719C5-E01C-4A17-9C5C-4654CE871B61}" destId="{737A2DEE-D957-4738-9C75-E45730CB5EC9}" srcOrd="0" destOrd="0" presId="urn:microsoft.com/office/officeart/2005/8/layout/process4"/>
    <dgm:cxn modelId="{B38E74AC-E92D-42BE-9B4F-A76708DC6E9E}" type="presParOf" srcId="{26C7C840-48A4-4FC6-AFF2-7ABB68F68DB1}" destId="{3E76506A-E630-4C4D-8F69-D8A8F2E39C36}" srcOrd="3" destOrd="0" presId="urn:microsoft.com/office/officeart/2005/8/layout/process4"/>
    <dgm:cxn modelId="{68AE2EEC-8107-4B01-8D2F-52710A4BA92D}" type="presParOf" srcId="{26C7C840-48A4-4FC6-AFF2-7ABB68F68DB1}" destId="{ECFA277C-4B75-4389-8EC6-E06C70C315A2}" srcOrd="4" destOrd="0" presId="urn:microsoft.com/office/officeart/2005/8/layout/process4"/>
    <dgm:cxn modelId="{DD27285E-1A6A-4870-83B1-DDA15C9FF67F}" type="presParOf" srcId="{ECFA277C-4B75-4389-8EC6-E06C70C315A2}" destId="{16385776-096B-4057-895B-80FEA976EDA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3E5048-2E4C-41E8-BE82-35637FAA7B22}">
      <dsp:nvSpPr>
        <dsp:cNvPr id="0" name=""/>
        <dsp:cNvSpPr/>
      </dsp:nvSpPr>
      <dsp:spPr>
        <a:xfrm>
          <a:off x="0" y="2424605"/>
          <a:ext cx="6629400" cy="2984849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40000"/>
              </a:schemeClr>
              <a:schemeClr val="accent4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June 2014 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– Installation works started and Plant made operational on 27.06.14.</a:t>
          </a:r>
          <a:endParaRPr lang="en-US" sz="2000" kern="1200" dirty="0"/>
        </a:p>
      </dsp:txBody>
      <dsp:txXfrm>
        <a:off x="0" y="2424605"/>
        <a:ext cx="6629400" cy="1611818"/>
      </dsp:txXfrm>
    </dsp:sp>
    <dsp:sp modelId="{74071AA8-031B-4E6C-B0BE-26B1B316E672}">
      <dsp:nvSpPr>
        <dsp:cNvPr id="0" name=""/>
        <dsp:cNvSpPr/>
      </dsp:nvSpPr>
      <dsp:spPr>
        <a:xfrm>
          <a:off x="0" y="3886197"/>
          <a:ext cx="6629400" cy="122490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July-Aug 2015 – Power Purchase Agreement for 25 years signed with M/s </a:t>
          </a:r>
          <a:r>
            <a:rPr lang="en-US" sz="2000" b="1" kern="1200" dirty="0" err="1" smtClean="0">
              <a:latin typeface="Arial" pitchFamily="34" charset="0"/>
              <a:cs typeface="Arial" pitchFamily="34" charset="0"/>
            </a:rPr>
            <a:t>Purushottam</a:t>
          </a: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 Rays Power Pvt. Ltd.</a:t>
          </a:r>
          <a:endParaRPr lang="en-IN" sz="2000" b="1" kern="1200" dirty="0">
            <a:latin typeface="Arial" pitchFamily="34" charset="0"/>
            <a:cs typeface="Arial" pitchFamily="34" charset="0"/>
          </a:endParaRPr>
        </a:p>
      </dsp:txBody>
      <dsp:txXfrm>
        <a:off x="0" y="3886197"/>
        <a:ext cx="6629400" cy="1224903"/>
      </dsp:txXfrm>
    </dsp:sp>
    <dsp:sp modelId="{737A2DEE-D957-4738-9C75-E45730CB5EC9}">
      <dsp:nvSpPr>
        <dsp:cNvPr id="0" name=""/>
        <dsp:cNvSpPr/>
      </dsp:nvSpPr>
      <dsp:spPr>
        <a:xfrm rot="10800000">
          <a:off x="0" y="1270892"/>
          <a:ext cx="6629400" cy="1193656"/>
        </a:xfrm>
        <a:prstGeom prst="upArrowCallou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-2288640"/>
                <a:satOff val="-3925"/>
                <a:lumOff val="-2843"/>
                <a:alphaOff val="0"/>
                <a:shade val="40000"/>
              </a:schemeClr>
              <a:schemeClr val="accent4">
                <a:hueOff val="-2288640"/>
                <a:satOff val="-3925"/>
                <a:lumOff val="-2843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Feb. 2014 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– Power Purchase Agreement for 25 years signed with SEI Superior Pvt. Ltd. under RESCO model,</a:t>
          </a:r>
          <a:endParaRPr lang="en-US" sz="2000" kern="1200" dirty="0"/>
        </a:p>
      </dsp:txBody>
      <dsp:txXfrm rot="10800000">
        <a:off x="0" y="1270892"/>
        <a:ext cx="6629400" cy="1193656"/>
      </dsp:txXfrm>
    </dsp:sp>
    <dsp:sp modelId="{16385776-096B-4057-895B-80FEA976EDA0}">
      <dsp:nvSpPr>
        <dsp:cNvPr id="0" name=""/>
        <dsp:cNvSpPr/>
      </dsp:nvSpPr>
      <dsp:spPr>
        <a:xfrm rot="10800000">
          <a:off x="0" y="745"/>
          <a:ext cx="6629400" cy="1310089"/>
        </a:xfrm>
        <a:prstGeom prst="upArrowCallou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-4577280"/>
                <a:satOff val="-7851"/>
                <a:lumOff val="-5686"/>
                <a:alphaOff val="0"/>
                <a:shade val="40000"/>
              </a:schemeClr>
              <a:schemeClr val="accent4">
                <a:hueOff val="-4577280"/>
                <a:satOff val="-7851"/>
                <a:lumOff val="-5686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Arial" pitchFamily="34" charset="0"/>
              <a:cs typeface="Arial" pitchFamily="34" charset="0"/>
            </a:rPr>
            <a:t>Sept. 2013 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– </a:t>
          </a: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MoU</a:t>
          </a:r>
          <a:r>
            <a:rPr lang="en-US" sz="2000" kern="1200" dirty="0" smtClean="0">
              <a:latin typeface="Arial" pitchFamily="34" charset="0"/>
              <a:cs typeface="Arial" pitchFamily="34" charset="0"/>
            </a:rPr>
            <a:t> signed with SECI, to execute Joint Projects of Solar Power in DMRC Premises.</a:t>
          </a:r>
          <a:endParaRPr lang="en-US" sz="2000" kern="1200" dirty="0"/>
        </a:p>
      </dsp:txBody>
      <dsp:txXfrm rot="10800000">
        <a:off x="0" y="745"/>
        <a:ext cx="6629400" cy="1310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91A51-DC1B-4364-98B1-3299D9592052}" type="datetimeFigureOut">
              <a:rPr lang="en-IN" smtClean="0"/>
              <a:pPr/>
              <a:t>04/08/2015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212E6-1DEE-49DE-83B1-CE1BAACAAB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8168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3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7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1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5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19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37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78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16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D0FE1-460E-4835-9C78-083FF645F1E2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30587"/>
          </a:xfrm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23" y="4344283"/>
            <a:ext cx="5027354" cy="411496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21509" name="Date Placeholder 5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January, 2013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69656-7C36-4C61-899C-C3A51B36F95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212E6-1DEE-49DE-83B1-CE1BAACAAB59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6F74E6-0AC5-4ACE-A4EF-BDD8439EFFA5}" type="slidenum">
              <a:rPr lang="en-US" smtClean="0">
                <a:latin typeface="Times New Roman" pitchFamily="18" charset="0"/>
              </a:rPr>
              <a:pPr/>
              <a:t>14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56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56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25605" name="Date Placeholder 5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18" charset="0"/>
              </a:rPr>
              <a:t>January, 2013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0" y="0"/>
            <a:ext cx="990600" cy="6858000"/>
          </a:xfrm>
          <a:prstGeom prst="rect">
            <a:avLst/>
          </a:prstGeom>
          <a:solidFill>
            <a:srgbClr val="00B050"/>
          </a:solid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2" descr="http://www.elmex.net/Logo/dmrc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-4483"/>
            <a:ext cx="971550" cy="1447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2" name="Picture 11" descr="imnews"/>
          <p:cNvPicPr>
            <a:picLocks noChangeAspect="1" noChangeArrowheads="1"/>
          </p:cNvPicPr>
          <p:nvPr userDrawn="1"/>
        </p:nvPicPr>
        <p:blipFill>
          <a:blip r:embed="rId3" cstate="print">
            <a:lum contrast="-6000"/>
          </a:blip>
          <a:srcRect/>
          <a:stretch>
            <a:fillRect/>
          </a:stretch>
        </p:blipFill>
        <p:spPr>
          <a:xfrm>
            <a:off x="19050" y="5576889"/>
            <a:ext cx="971550" cy="1052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6" descr="http://www.24point0.com/ppt-shop/media/catalog/product/cache/1/image/d171120514cc7a43219401903acb5611/s/o/solar-panel-for-ppt-presentation.jpg"/>
          <p:cNvPicPr>
            <a:picLocks noChangeAspect="1" noChangeArrowheads="1"/>
          </p:cNvPicPr>
          <p:nvPr userDrawn="1"/>
        </p:nvPicPr>
        <p:blipFill>
          <a:blip r:embed="rId4" cstate="print"/>
          <a:srcRect l="29867" t="15631" b="10480"/>
          <a:stretch>
            <a:fillRect/>
          </a:stretch>
        </p:blipFill>
        <p:spPr bwMode="auto">
          <a:xfrm>
            <a:off x="0" y="2891116"/>
            <a:ext cx="1066800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0"/>
            <a:ext cx="990600" cy="6858000"/>
          </a:xfrm>
          <a:prstGeom prst="rect">
            <a:avLst/>
          </a:prstGeom>
          <a:solidFill>
            <a:srgbClr val="0070C0"/>
          </a:solid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2" descr="http://www.elmex.net/Logo/dmrc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-4483"/>
            <a:ext cx="971550" cy="1447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0" name="Picture 9" descr="imnews"/>
          <p:cNvPicPr>
            <a:picLocks noChangeAspect="1" noChangeArrowheads="1"/>
          </p:cNvPicPr>
          <p:nvPr userDrawn="1"/>
        </p:nvPicPr>
        <p:blipFill>
          <a:blip r:embed="rId3" cstate="print">
            <a:lum contrast="-6000"/>
          </a:blip>
          <a:srcRect/>
          <a:stretch>
            <a:fillRect/>
          </a:stretch>
        </p:blipFill>
        <p:spPr>
          <a:xfrm>
            <a:off x="19050" y="5576889"/>
            <a:ext cx="971550" cy="1052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6" descr="http://www.24point0.com/ppt-shop/media/catalog/product/cache/1/image/d171120514cc7a43219401903acb5611/s/o/solar-panel-for-ppt-presentation.jpg"/>
          <p:cNvPicPr>
            <a:picLocks noChangeAspect="1" noChangeArrowheads="1"/>
          </p:cNvPicPr>
          <p:nvPr userDrawn="1"/>
        </p:nvPicPr>
        <p:blipFill>
          <a:blip r:embed="rId4" cstate="print"/>
          <a:srcRect l="29867" t="15631" b="10480"/>
          <a:stretch>
            <a:fillRect/>
          </a:stretch>
        </p:blipFill>
        <p:spPr bwMode="auto">
          <a:xfrm>
            <a:off x="0" y="2891116"/>
            <a:ext cx="1066800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 flipH="1">
            <a:off x="0" y="0"/>
            <a:ext cx="990600" cy="6858000"/>
          </a:xfrm>
          <a:prstGeom prst="rect">
            <a:avLst/>
          </a:prstGeom>
          <a:solidFill>
            <a:srgbClr val="FFFF00"/>
          </a:solid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Picture 2" descr="http://www.elmex.net/Logo/dmrc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-4483"/>
            <a:ext cx="971550" cy="1447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0" name="Picture 9" descr="imnews"/>
          <p:cNvPicPr>
            <a:picLocks noChangeAspect="1" noChangeArrowheads="1"/>
          </p:cNvPicPr>
          <p:nvPr userDrawn="1"/>
        </p:nvPicPr>
        <p:blipFill>
          <a:blip r:embed="rId3" cstate="print">
            <a:lum contrast="-6000"/>
          </a:blip>
          <a:srcRect/>
          <a:stretch>
            <a:fillRect/>
          </a:stretch>
        </p:blipFill>
        <p:spPr>
          <a:xfrm>
            <a:off x="19050" y="5576889"/>
            <a:ext cx="971550" cy="1052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6" descr="http://www.24point0.com/ppt-shop/media/catalog/product/cache/1/image/d171120514cc7a43219401903acb5611/s/o/solar-panel-for-ppt-presentation.jpg"/>
          <p:cNvPicPr>
            <a:picLocks noChangeAspect="1" noChangeArrowheads="1"/>
          </p:cNvPicPr>
          <p:nvPr userDrawn="1"/>
        </p:nvPicPr>
        <p:blipFill>
          <a:blip r:embed="rId4" cstate="print"/>
          <a:srcRect l="29867" t="15631" b="10480"/>
          <a:stretch>
            <a:fillRect/>
          </a:stretch>
        </p:blipFill>
        <p:spPr bwMode="auto">
          <a:xfrm>
            <a:off x="0" y="2891116"/>
            <a:ext cx="1066800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Rectangle 7"/>
          <p:cNvSpPr/>
          <p:nvPr userDrawn="1"/>
        </p:nvSpPr>
        <p:spPr>
          <a:xfrm flipH="1">
            <a:off x="0" y="0"/>
            <a:ext cx="990600" cy="6858000"/>
          </a:xfrm>
          <a:prstGeom prst="rect">
            <a:avLst/>
          </a:prstGeom>
          <a:solidFill>
            <a:srgbClr val="00B0F0"/>
          </a:solid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Picture 2" descr="http://www.elmex.net/Logo/dmrc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" y="-4483"/>
            <a:ext cx="971550" cy="1447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0" name="Picture 9" descr="imnews"/>
          <p:cNvPicPr>
            <a:picLocks noChangeAspect="1" noChangeArrowheads="1"/>
          </p:cNvPicPr>
          <p:nvPr userDrawn="1"/>
        </p:nvPicPr>
        <p:blipFill>
          <a:blip r:embed="rId3" cstate="print">
            <a:lum contrast="-6000"/>
          </a:blip>
          <a:srcRect/>
          <a:stretch>
            <a:fillRect/>
          </a:stretch>
        </p:blipFill>
        <p:spPr>
          <a:xfrm>
            <a:off x="19050" y="5576889"/>
            <a:ext cx="971550" cy="1052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6" descr="http://www.24point0.com/ppt-shop/media/catalog/product/cache/1/image/d171120514cc7a43219401903acb5611/s/o/solar-panel-for-ppt-presentation.jpg"/>
          <p:cNvPicPr>
            <a:picLocks noChangeAspect="1" noChangeArrowheads="1"/>
          </p:cNvPicPr>
          <p:nvPr userDrawn="1"/>
        </p:nvPicPr>
        <p:blipFill>
          <a:blip r:embed="rId4" cstate="print"/>
          <a:srcRect l="29867" t="15631" b="10480"/>
          <a:stretch>
            <a:fillRect/>
          </a:stretch>
        </p:blipFill>
        <p:spPr bwMode="auto">
          <a:xfrm>
            <a:off x="0" y="2891116"/>
            <a:ext cx="1066800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04/08/2015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0"/>
            <a:ext cx="990600" cy="6858000"/>
          </a:xfrm>
          <a:prstGeom prst="rect">
            <a:avLst/>
          </a:prstGeom>
          <a:solidFill>
            <a:schemeClr val="accent4"/>
          </a:solid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2" descr="http://www.elmex.net/Logo/dmrc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050" y="-4483"/>
            <a:ext cx="971550" cy="1447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1" name="Picture 10" descr="imnews"/>
          <p:cNvPicPr>
            <a:picLocks noChangeAspect="1" noChangeArrowheads="1"/>
          </p:cNvPicPr>
          <p:nvPr userDrawn="1"/>
        </p:nvPicPr>
        <p:blipFill>
          <a:blip r:embed="rId14" cstate="print">
            <a:lum contrast="-6000"/>
          </a:blip>
          <a:srcRect/>
          <a:stretch>
            <a:fillRect/>
          </a:stretch>
        </p:blipFill>
        <p:spPr>
          <a:xfrm>
            <a:off x="19050" y="5576889"/>
            <a:ext cx="971550" cy="1052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6" descr="http://www.24point0.com/ppt-shop/media/catalog/product/cache/1/image/d171120514cc7a43219401903acb5611/s/o/solar-panel-for-ppt-presentation.jpg"/>
          <p:cNvPicPr>
            <a:picLocks noChangeAspect="1" noChangeArrowheads="1"/>
          </p:cNvPicPr>
          <p:nvPr userDrawn="1"/>
        </p:nvPicPr>
        <p:blipFill>
          <a:blip r:embed="rId15" cstate="print"/>
          <a:srcRect l="29867" t="15631" b="10480"/>
          <a:stretch>
            <a:fillRect/>
          </a:stretch>
        </p:blipFill>
        <p:spPr bwMode="auto">
          <a:xfrm>
            <a:off x="0" y="2891116"/>
            <a:ext cx="1066800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050" descr="D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1201"/>
            <a:ext cx="7772400" cy="4343399"/>
          </a:xfrm>
        </p:spPr>
        <p:txBody>
          <a:bodyPr>
            <a:normAutofit/>
          </a:bodyPr>
          <a:lstStyle/>
          <a:p>
            <a:pPr lvl="0" defTabSz="914400">
              <a:defRPr/>
            </a:pPr>
            <a:r>
              <a:rPr lang="en-US" dirty="0" smtClean="0">
                <a:solidFill>
                  <a:srgbClr val="FFFF00"/>
                </a:solidFill>
              </a:rPr>
              <a:t>Financial Models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for Solar PV Plants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in Government Sector</a:t>
            </a:r>
            <a:r>
              <a:rPr lang="en-US" b="1" dirty="0" smtClean="0">
                <a:latin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</a:rPr>
            </a:br>
            <a:r>
              <a:rPr lang="en-US" b="1" dirty="0" smtClean="0">
                <a:latin typeface="Arial" pitchFamily="34" charset="0"/>
              </a:rPr>
              <a:t>       </a:t>
            </a:r>
            <a:r>
              <a:rPr lang="en-US" sz="4000" b="1" dirty="0" smtClean="0">
                <a:latin typeface="Arial" pitchFamily="34" charset="0"/>
              </a:rPr>
              <a:t/>
            </a:r>
            <a:br>
              <a:rPr lang="en-US" sz="4000" b="1" dirty="0" smtClean="0">
                <a:latin typeface="Arial" pitchFamily="34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</a:rPr>
              <a:t>S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</a:rPr>
              <a:t>. Sivamathan,</a:t>
            </a:r>
            <a:br>
              <a:rPr lang="en-US" sz="2400" dirty="0" smtClean="0">
                <a:solidFill>
                  <a:srgbClr val="FFFF00"/>
                </a:solidFill>
                <a:latin typeface="Arial" pitchFamily="34" charset="0"/>
              </a:rPr>
            </a:b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</a:rPr>
              <a:t>GM/Finance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5181600"/>
            <a:ext cx="7215187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" name="Picture 5" descr="IMG_002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3429000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IMG_928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5000" y="0"/>
            <a:ext cx="3429000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77361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19201"/>
            <a:ext cx="7467600" cy="51816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30000"/>
              </a:lnSpc>
              <a:spcBef>
                <a:spcPts val="2400"/>
              </a:spcBef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Entitled DMRC as 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implementing agency for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National 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Solar Mission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30000"/>
              </a:lnSpc>
              <a:spcBef>
                <a:spcPts val="2400"/>
              </a:spcBef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Granted Central Financial Assistance (CFA) of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Rs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25.50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Crores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(15% of Benchmark Cost) for installing 20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MWp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Solar Plants in two installments  for 10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MWp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each.</a:t>
            </a:r>
          </a:p>
          <a:p>
            <a:pPr algn="just">
              <a:lnSpc>
                <a:spcPct val="130000"/>
              </a:lnSpc>
              <a:spcBef>
                <a:spcPts val="2400"/>
              </a:spcBef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 SECI tendered plants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30% subsidy from MNRE is availed. </a:t>
            </a:r>
          </a:p>
          <a:p>
            <a:pPr algn="just">
              <a:lnSpc>
                <a:spcPct val="130000"/>
              </a:lnSpc>
              <a:spcBef>
                <a:spcPts val="2400"/>
              </a:spcBef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Of 30% subsidy – 3% is retained by SECI (as consultancy fees) 27% to be released in stages linked to plant performance in first 2 years.</a:t>
            </a:r>
          </a:p>
          <a:p>
            <a:pPr algn="just">
              <a:lnSpc>
                <a:spcPct val="120000"/>
              </a:lnSpc>
              <a:spcBef>
                <a:spcPts val="2400"/>
              </a:spcBef>
            </a:pPr>
            <a:endParaRPr lang="en-IN" sz="3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848600" cy="685800"/>
          </a:xfrm>
        </p:spPr>
        <p:txBody>
          <a:bodyPr>
            <a:normAutofit fontScale="90000"/>
          </a:bodyPr>
          <a:lstStyle/>
          <a:p>
            <a:r>
              <a:rPr lang="en-IN" sz="3600" spc="3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APPROVALS  FROM  M.N.R.E.</a:t>
            </a:r>
            <a:endParaRPr lang="en-IN" sz="3600" spc="3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3118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1600200"/>
          <a:ext cx="7239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99"/>
                <a:gridCol w="1493684"/>
                <a:gridCol w="1712452"/>
                <a:gridCol w="1790291"/>
                <a:gridCol w="155677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S. No.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Aggregate Capacity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Benchmark Cost per </a:t>
                      </a:r>
                      <a:r>
                        <a:rPr lang="en-US" sz="2400" dirty="0" err="1" smtClean="0"/>
                        <a:t>MWp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15% of Benchmark Cost per </a:t>
                      </a:r>
                      <a:r>
                        <a:rPr lang="en-US" sz="2400" dirty="0" err="1" smtClean="0"/>
                        <a:t>MWp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Estimated CFA approved </a:t>
                      </a:r>
                      <a:endParaRPr 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10  </a:t>
                      </a:r>
                      <a:r>
                        <a:rPr lang="en-US" sz="2400" b="1" dirty="0" err="1" smtClean="0"/>
                        <a:t>MWp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Rs. 9.0 </a:t>
                      </a:r>
                      <a:r>
                        <a:rPr lang="en-US" sz="2400" b="1" dirty="0" err="1" smtClean="0"/>
                        <a:t>Crores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Rs. 1.35 </a:t>
                      </a:r>
                      <a:r>
                        <a:rPr lang="en-US" sz="2400" b="1" dirty="0" err="1" smtClean="0"/>
                        <a:t>Crores</a:t>
                      </a:r>
                      <a:r>
                        <a:rPr lang="en-US" sz="2400" b="1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/>
                        <a:t>Rs. 13.5 </a:t>
                      </a:r>
                      <a:r>
                        <a:rPr lang="en-US" sz="2400" b="1" dirty="0" err="1" smtClean="0"/>
                        <a:t>Crores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0099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rgbClr val="000099"/>
                          </a:solidFill>
                        </a:rPr>
                        <a:t>10 </a:t>
                      </a:r>
                      <a:r>
                        <a:rPr lang="en-US" sz="2400" b="1" dirty="0" err="1" smtClean="0">
                          <a:solidFill>
                            <a:srgbClr val="000099"/>
                          </a:solidFill>
                        </a:rPr>
                        <a:t>MWp</a:t>
                      </a:r>
                      <a:endParaRPr lang="en-US" sz="24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rgbClr val="000099"/>
                          </a:solidFill>
                        </a:rPr>
                        <a:t>Rs.</a:t>
                      </a:r>
                      <a:r>
                        <a:rPr lang="en-US" sz="2400" b="1" baseline="0" dirty="0" smtClean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</a:rPr>
                        <a:t>8.0 </a:t>
                      </a:r>
                      <a:r>
                        <a:rPr lang="en-US" sz="2400" b="1" dirty="0" err="1" smtClean="0">
                          <a:solidFill>
                            <a:srgbClr val="000099"/>
                          </a:solidFill>
                        </a:rPr>
                        <a:t>Crores</a:t>
                      </a:r>
                      <a:endParaRPr lang="en-US" sz="24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rgbClr val="000099"/>
                          </a:solidFill>
                        </a:rPr>
                        <a:t>Rs. 1.20 </a:t>
                      </a:r>
                      <a:r>
                        <a:rPr lang="en-US" sz="2400" b="1" dirty="0" err="1" smtClean="0">
                          <a:solidFill>
                            <a:srgbClr val="000099"/>
                          </a:solidFill>
                        </a:rPr>
                        <a:t>Crores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</a:rPr>
                        <a:t> </a:t>
                      </a:r>
                      <a:endParaRPr lang="en-US" sz="24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smtClean="0">
                          <a:solidFill>
                            <a:srgbClr val="000099"/>
                          </a:solidFill>
                        </a:rPr>
                        <a:t>Rs. 12.00</a:t>
                      </a:r>
                      <a:r>
                        <a:rPr lang="en-US" sz="2400" b="1" baseline="0" dirty="0" smtClean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000099"/>
                          </a:solidFill>
                        </a:rPr>
                        <a:t>Crores</a:t>
                      </a:r>
                      <a:endParaRPr lang="en-US" sz="24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Total  Approved CFA</a:t>
                      </a:r>
                      <a:endParaRPr lang="en-US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Rs. 25.5 </a:t>
                      </a:r>
                      <a:r>
                        <a:rPr lang="en-US" sz="2400" b="1" dirty="0" err="1" smtClean="0"/>
                        <a:t>Crores</a:t>
                      </a:r>
                      <a:r>
                        <a:rPr lang="en-US" sz="2400" b="1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Details of sanctioned CFA by MNRE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480310"/>
              </p:ext>
            </p:extLst>
          </p:nvPr>
        </p:nvGraphicFramePr>
        <p:xfrm>
          <a:off x="2" y="1290426"/>
          <a:ext cx="9143997" cy="54913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7156"/>
                <a:gridCol w="582339"/>
                <a:gridCol w="549790"/>
                <a:gridCol w="620589"/>
                <a:gridCol w="620589"/>
                <a:gridCol w="620589"/>
                <a:gridCol w="620589"/>
                <a:gridCol w="620589"/>
                <a:gridCol w="620589"/>
                <a:gridCol w="620589"/>
                <a:gridCol w="620589"/>
              </a:tblGrid>
              <a:tr h="243064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Discount rate assumed*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10%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(long term fixed deposit interest</a:t>
                      </a:r>
                      <a:r>
                        <a:rPr lang="en-IN" sz="1600" u="none" strike="noStrike" dirty="0" smtClean="0">
                          <a:effectLst/>
                          <a:latin typeface="+mj-lt"/>
                        </a:rPr>
                        <a:t>)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57" marR="4757" marT="475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57" marR="4757" marT="475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57" marR="4757" marT="475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57" marR="4757" marT="475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57" marR="4757" marT="475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57" marR="4757" marT="47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</a:tr>
              <a:tr h="27515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</a:tr>
              <a:tr h="27515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Offer from </a:t>
                      </a:r>
                      <a:r>
                        <a:rPr lang="en-IN" sz="1600" u="none" strike="noStrike" dirty="0" err="1">
                          <a:effectLst/>
                          <a:latin typeface="+mj-lt"/>
                        </a:rPr>
                        <a:t>SunEdison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</a:tr>
              <a:tr h="30862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Year</a:t>
                      </a:r>
                      <a:endParaRPr lang="en-IN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IN" sz="1800" b="0" i="0" u="none" strike="noStrike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IN" sz="1800" b="0" i="0" u="none" strike="noStrike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IN" sz="1800" b="0" i="0" u="none" strike="noStrike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IN" sz="1800" b="0" i="0" u="none" strike="noStrike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IN" sz="18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</a:tr>
              <a:tr h="61260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Tariff offered (INR/kWh)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         6.0 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         6.0 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         6.0 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         6.2 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         6.3 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         6.5 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         6.7 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         6.9 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>
                          <a:effectLst/>
                          <a:latin typeface="+mj-lt"/>
                        </a:rPr>
                        <a:t>         7.1 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>
                          <a:effectLst/>
                          <a:latin typeface="+mj-lt"/>
                        </a:rPr>
                        <a:t>         7.3 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</a:tr>
              <a:tr h="30862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Annuity Factor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1.00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0.91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0.83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0.75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0.68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u="none" strike="noStrike" dirty="0">
                          <a:effectLst/>
                          <a:latin typeface="+mj-lt"/>
                        </a:rPr>
                        <a:t>0.62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u="none" strike="noStrike">
                          <a:effectLst/>
                          <a:latin typeface="+mj-lt"/>
                        </a:rPr>
                        <a:t>0.56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u="none" strike="noStrike">
                          <a:effectLst/>
                          <a:latin typeface="+mj-lt"/>
                        </a:rPr>
                        <a:t>0.51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u="none" strike="noStrike">
                          <a:effectLst/>
                          <a:latin typeface="+mj-lt"/>
                        </a:rPr>
                        <a:t>0.47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u="none" strike="noStrike">
                          <a:effectLst/>
                          <a:latin typeface="+mj-lt"/>
                        </a:rPr>
                        <a:t>0.42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</a:tr>
              <a:tr h="46856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Year</a:t>
                      </a:r>
                      <a:endParaRPr lang="en-IN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17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19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20</a:t>
                      </a:r>
                    </a:p>
                  </a:txBody>
                  <a:tcPr marL="8659" marR="8659" marT="8404" marB="0" anchor="b"/>
                </a:tc>
              </a:tr>
              <a:tr h="6172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Tariff offered (INR/kWh)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7.5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7.7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7.9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8.1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8.4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8.4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8.4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8.4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8.4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8.4 </a:t>
                      </a:r>
                    </a:p>
                  </a:txBody>
                  <a:tcPr marL="8659" marR="8659" marT="8404" marB="0" anchor="b"/>
                </a:tc>
              </a:tr>
              <a:tr h="31328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Annuity Factor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0.39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0.35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0.32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0.29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0.26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0.24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0.22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0.20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0.18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0.16</a:t>
                      </a:r>
                    </a:p>
                  </a:txBody>
                  <a:tcPr marL="8659" marR="8659" marT="8404" marB="0" anchor="b"/>
                </a:tc>
              </a:tr>
              <a:tr h="31328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Year</a:t>
                      </a:r>
                      <a:endParaRPr lang="en-IN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21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22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23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24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25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</a:tr>
              <a:tr h="61726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Tariff offered (INR/kWh)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8.4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8.4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8.4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8.4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8.4 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</a:tr>
              <a:tr h="31328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Annuity Factor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0.15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0.14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0.12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0.11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0.10</a:t>
                      </a:r>
                    </a:p>
                  </a:txBody>
                  <a:tcPr marL="8659" marR="8659" marT="840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</a:tr>
              <a:tr h="54505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1" u="none" strike="noStrike" dirty="0" smtClean="0">
                          <a:effectLst/>
                          <a:latin typeface="+mj-lt"/>
                        </a:rPr>
                        <a:t>Levellised </a:t>
                      </a:r>
                      <a:r>
                        <a:rPr lang="en-IN" sz="1600" b="1" u="none" strike="noStrike" dirty="0">
                          <a:effectLst/>
                          <a:latin typeface="+mj-lt"/>
                        </a:rPr>
                        <a:t>Tariff (INR/kWh)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u="none" strike="noStrike" dirty="0">
                          <a:effectLst/>
                          <a:latin typeface="+mj-lt"/>
                        </a:rPr>
                        <a:t>       </a:t>
                      </a:r>
                      <a:r>
                        <a:rPr lang="en-IN" sz="1800" b="1" u="none" strike="noStrike" dirty="0">
                          <a:effectLst/>
                          <a:latin typeface="+mj-lt"/>
                        </a:rPr>
                        <a:t>6.94 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(Vetted</a:t>
                      </a:r>
                      <a:r>
                        <a:rPr lang="en-IN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by GIZ, Germany)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57" marR="4757" marT="475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57" marR="4757" marT="475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757" marR="4757" marT="47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</a:tr>
              <a:tr h="27515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>
                          <a:effectLst/>
                          <a:latin typeface="+mj-lt"/>
                        </a:rPr>
                        <a:t> 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325" marR="4325" marT="4197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600" b="1" dirty="0" smtClean="0">
                <a:solidFill>
                  <a:srgbClr val="FFFF00"/>
                </a:solidFill>
              </a:rPr>
              <a:t>LEVELISED TARIFF OF CURRENT OFFER</a:t>
            </a:r>
            <a:endParaRPr lang="en-IN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624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142069"/>
              </p:ext>
            </p:extLst>
          </p:nvPr>
        </p:nvGraphicFramePr>
        <p:xfrm>
          <a:off x="1066800" y="1143000"/>
          <a:ext cx="8077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IN" sz="4000" b="1" dirty="0" smtClean="0">
                <a:solidFill>
                  <a:srgbClr val="FFFF00"/>
                </a:solidFill>
              </a:rPr>
              <a:t>TARIFF COMPARISON</a:t>
            </a:r>
            <a:endParaRPr lang="en-IN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81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296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76400" y="2339682"/>
            <a:ext cx="5638800" cy="1775118"/>
          </a:xfrm>
        </p:spPr>
        <p:txBody>
          <a:bodyPr>
            <a:normAutofit fontScale="90000"/>
          </a:bodyPr>
          <a:lstStyle/>
          <a:p>
            <a:r>
              <a:rPr lang="en-US" sz="7200" dirty="0">
                <a:solidFill>
                  <a:srgbClr val="FF0000"/>
                </a:solidFill>
                <a:latin typeface="Arial Bold"/>
              </a:rPr>
              <a:t>Thank You </a:t>
            </a:r>
            <a:r>
              <a:rPr lang="en-US" sz="7200" dirty="0" smtClean="0">
                <a:solidFill>
                  <a:srgbClr val="FF0000"/>
                </a:solidFill>
                <a:latin typeface="Arial Bold"/>
              </a:rPr>
              <a:t>!!</a:t>
            </a:r>
            <a:r>
              <a:rPr lang="en-US" sz="7200" dirty="0">
                <a:solidFill>
                  <a:srgbClr val="0000FF"/>
                </a:solidFill>
                <a:latin typeface="Arial Bold"/>
              </a:rPr>
              <a:t/>
            </a:r>
            <a:br>
              <a:rPr lang="en-US" sz="7200" dirty="0">
                <a:solidFill>
                  <a:srgbClr val="0000FF"/>
                </a:solidFill>
                <a:latin typeface="Arial Bold"/>
              </a:rPr>
            </a:br>
            <a:endParaRPr lang="en-US" sz="66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800" y="4801227"/>
            <a:ext cx="2895599" cy="175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880" tIns="45441" rIns="90880" bIns="45441"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FF0000"/>
                </a:solidFill>
              </a:rPr>
              <a:t>DMRC Ltd.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0" hangingPunct="0"/>
            <a:r>
              <a:rPr lang="en-US" sz="2000" b="1" i="1" dirty="0">
                <a:solidFill>
                  <a:schemeClr val="accent2"/>
                </a:solidFill>
                <a:latin typeface="Times New Roman" pitchFamily="18" charset="0"/>
              </a:rPr>
              <a:t>Metro </a:t>
            </a:r>
            <a:r>
              <a:rPr lang="en-US" sz="2000" b="1" i="1" dirty="0" err="1">
                <a:solidFill>
                  <a:schemeClr val="accent2"/>
                </a:solidFill>
                <a:latin typeface="Times New Roman" pitchFamily="18" charset="0"/>
              </a:rPr>
              <a:t>Bhawan</a:t>
            </a:r>
            <a:endParaRPr lang="en-US" sz="2000" b="1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eaLnBrk="0" hangingPunct="0"/>
            <a:r>
              <a:rPr lang="en-US" sz="2000" b="1" i="1" dirty="0">
                <a:solidFill>
                  <a:schemeClr val="accent2"/>
                </a:solidFill>
                <a:latin typeface="Times New Roman" pitchFamily="18" charset="0"/>
              </a:rPr>
              <a:t>Fire Brigade Lane</a:t>
            </a:r>
          </a:p>
          <a:p>
            <a:pPr eaLnBrk="0" hangingPunct="0"/>
            <a:r>
              <a:rPr lang="en-US" sz="2000" b="1" i="1" dirty="0" err="1">
                <a:solidFill>
                  <a:schemeClr val="accent2"/>
                </a:solidFill>
                <a:latin typeface="Times New Roman" pitchFamily="18" charset="0"/>
              </a:rPr>
              <a:t>Barakhamba</a:t>
            </a:r>
            <a:r>
              <a:rPr lang="en-US" sz="2000" b="1" i="1" dirty="0">
                <a:solidFill>
                  <a:schemeClr val="accent2"/>
                </a:solidFill>
                <a:latin typeface="Times New Roman" pitchFamily="18" charset="0"/>
              </a:rPr>
              <a:t> Road</a:t>
            </a:r>
          </a:p>
          <a:p>
            <a:pPr eaLnBrk="0" hangingPunct="0"/>
            <a:r>
              <a:rPr lang="en-US" sz="2000" b="1" i="1" dirty="0">
                <a:solidFill>
                  <a:schemeClr val="accent2"/>
                </a:solidFill>
                <a:latin typeface="Times New Roman" pitchFamily="18" charset="0"/>
              </a:rPr>
              <a:t>New Delhi-110001</a:t>
            </a:r>
            <a:endParaRPr lang="en-US" sz="2400" b="1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57248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696200" cy="4525963"/>
          </a:xfrm>
        </p:spPr>
        <p:txBody>
          <a:bodyPr>
            <a:normAutofit/>
          </a:bodyPr>
          <a:lstStyle/>
          <a:p>
            <a:pPr marL="339725" indent="-339725" algn="just"/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Electricity is one of the major input for the operation of </a:t>
            </a: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Metro Rail</a:t>
            </a: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339725" indent="-339725" algn="just"/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electricity demand of Delhi </a:t>
            </a:r>
            <a:r>
              <a: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Metro </a:t>
            </a: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 150 MW</a:t>
            </a:r>
          </a:p>
          <a:p>
            <a:pPr marL="339725" indent="-339725" algn="just"/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Monthly </a:t>
            </a:r>
            <a:r>
              <a: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expenditure </a:t>
            </a: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 electricity is Rs.35 crores. </a:t>
            </a:r>
          </a:p>
          <a:p>
            <a:pPr marL="339725" indent="-339725" algn="just"/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Electricity expense constitutes 34% to 40% </a:t>
            </a:r>
            <a:r>
              <a: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 the total </a:t>
            </a: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operating expenditure</a:t>
            </a: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dirty="0" smtClean="0">
                <a:solidFill>
                  <a:srgbClr val="FFFF00"/>
                </a:solidFill>
              </a:rPr>
              <a:t>POWER REQUIREMENTS IN </a:t>
            </a:r>
            <a:r>
              <a:rPr lang="en-IN" sz="4000" dirty="0">
                <a:solidFill>
                  <a:srgbClr val="FFFF00"/>
                </a:solidFill>
              </a:rPr>
              <a:t>DMRC</a:t>
            </a:r>
          </a:p>
        </p:txBody>
      </p:sp>
    </p:spTree>
    <p:extLst>
      <p:ext uri="{BB962C8B-B14F-4D97-AF65-F5344CB8AC3E}">
        <p14:creationId xmlns:p14="http://schemas.microsoft.com/office/powerpoint/2010/main" xmlns="" val="50611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6200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COMPARATIVE POSITION OF O&amp;M EXPENSES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2999" y="1981200"/>
          <a:ext cx="7391400" cy="3283133"/>
        </p:xfrm>
        <a:graphic>
          <a:graphicData uri="http://schemas.openxmlformats.org/drawingml/2006/table">
            <a:tbl>
              <a:tblPr/>
              <a:tblGrid>
                <a:gridCol w="3174345"/>
                <a:gridCol w="1359187"/>
                <a:gridCol w="1359187"/>
                <a:gridCol w="1498681"/>
              </a:tblGrid>
              <a:tr h="8926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Particulars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2014-15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2013-14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% Increase /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(Decrease)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Power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412.03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357.65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15.20%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Salary &amp; Wages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407.69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317.45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28.43%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Repair &amp; Maintenance and other expenses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403.92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312.83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29.12%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1223.64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987.93</a:t>
                      </a:r>
                      <a:endParaRPr lang="en-US" sz="2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23.86%</a:t>
                      </a: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00800" y="15240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Rs./Crore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533398"/>
          <a:ext cx="7772400" cy="5334001"/>
        </p:xfrm>
        <a:graphic>
          <a:graphicData uri="http://schemas.openxmlformats.org/drawingml/2006/table">
            <a:tbl>
              <a:tblPr/>
              <a:tblGrid>
                <a:gridCol w="982466"/>
                <a:gridCol w="3282165"/>
                <a:gridCol w="1674655"/>
                <a:gridCol w="1833114"/>
              </a:tblGrid>
              <a:tr h="514034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Calculation of % increase in the fare 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263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</a:t>
                      </a:r>
                      <a:r>
                        <a:rPr lang="en-US" sz="1800" baseline="-25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 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New Fare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Indices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Weightage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28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</a:t>
                      </a:r>
                      <a:r>
                        <a:rPr lang="en-US" sz="1800" baseline="-25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 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New Energy price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(Jul-2014)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6.83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34%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63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</a:t>
                      </a:r>
                      <a:r>
                        <a:rPr lang="en-US" sz="1800" baseline="-25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Old Energy Price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3.27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526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CPI</a:t>
                      </a:r>
                      <a:r>
                        <a:rPr lang="en-US" sz="1800" baseline="-25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New Consumer price Index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(May-2015)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258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33%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63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CPI</a:t>
                      </a:r>
                      <a:r>
                        <a:rPr lang="en-US" sz="1800" baseline="-25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Old Consumer price Index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170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526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AMC</a:t>
                      </a:r>
                      <a:r>
                        <a:rPr lang="en-US" sz="1800" baseline="-25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New Maintenance &amp; Other Cost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403.92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33%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26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AMC</a:t>
                      </a:r>
                      <a:r>
                        <a:rPr lang="en-US" sz="1800" baseline="-25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Old Maintenance &amp; Other Cost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93.80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295400"/>
            <a:ext cx="76200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2400"/>
              </a:spcBef>
            </a:pPr>
            <a:r>
              <a:rPr lang="en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Various business models were explored and financial calculations were done.</a:t>
            </a:r>
          </a:p>
          <a:p>
            <a:pPr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SECI suggested two models:-</a:t>
            </a:r>
            <a:endParaRPr lang="en-IN" sz="3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24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CAPEX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Model: DMRC will invest and operate.</a:t>
            </a:r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24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RESCO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Model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Renewable Energy Service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Company. The developer shall invest money and also operate the same. </a:t>
            </a:r>
            <a:endParaRPr lang="en-IN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467600" cy="685800"/>
          </a:xfrm>
        </p:spPr>
        <p:txBody>
          <a:bodyPr>
            <a:normAutofit/>
          </a:bodyPr>
          <a:lstStyle/>
          <a:p>
            <a:r>
              <a:rPr lang="en-US" sz="3600" spc="1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BUSINESS MODEL</a:t>
            </a:r>
            <a:endParaRPr lang="en-IN" sz="3600" spc="1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6590639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752600" y="609600"/>
          <a:ext cx="6629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620000" cy="40687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Entire cost of Project to be borne by DMRC (~ 70%)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30% subsidy from SECI / MNRE.</a:t>
            </a:r>
            <a:endParaRPr lang="en-IN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67600" cy="685800"/>
          </a:xfrm>
        </p:spPr>
        <p:txBody>
          <a:bodyPr>
            <a:normAutofit/>
          </a:bodyPr>
          <a:lstStyle/>
          <a:p>
            <a:r>
              <a:rPr lang="en-US" sz="3600" spc="1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CAPEX MODEL</a:t>
            </a:r>
            <a:endParaRPr lang="en-IN" sz="3600" spc="1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6590639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620000" cy="5410200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20000"/>
              </a:lnSpc>
              <a:spcBef>
                <a:spcPts val="1800"/>
              </a:spcBef>
            </a:pPr>
            <a:r>
              <a:rPr lang="en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RESCO (Renewable Energy Service Company) Model</a:t>
            </a:r>
            <a:endParaRPr lang="en-IN" sz="3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spcBef>
                <a:spcPts val="1800"/>
              </a:spcBef>
            </a:pPr>
            <a:r>
              <a:rPr lang="en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Project cost to be borne by the Developer identified by SECI and the developer will enter into a PPA (Power Purchase Agreement) for 25 years with DMRC at a mutually agreed tariff. 30% subsidy to the Developer, will be provided by SECI. </a:t>
            </a:r>
            <a:endParaRPr lang="en-IN" sz="3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spcBef>
                <a:spcPts val="1800"/>
              </a:spcBef>
            </a:pPr>
            <a:r>
              <a:rPr 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Capital expenditure by DMRC.</a:t>
            </a:r>
          </a:p>
          <a:p>
            <a:pPr algn="just">
              <a:lnSpc>
                <a:spcPct val="120000"/>
              </a:lnSpc>
              <a:spcBef>
                <a:spcPts val="1800"/>
              </a:spcBef>
            </a:pPr>
            <a:r>
              <a:rPr lang="en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Only roof space is provided.</a:t>
            </a:r>
            <a:endParaRPr lang="en-IN" sz="3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467600" cy="685800"/>
          </a:xfrm>
        </p:spPr>
        <p:txBody>
          <a:bodyPr>
            <a:normAutofit/>
          </a:bodyPr>
          <a:lstStyle/>
          <a:p>
            <a:r>
              <a:rPr lang="en-US" sz="3600" spc="1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RESCO MODEL</a:t>
            </a:r>
            <a:endParaRPr lang="en-IN" sz="3600" spc="1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6590639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696200" cy="715962"/>
          </a:xfrm>
        </p:spPr>
        <p:txBody>
          <a:bodyPr>
            <a:noAutofit/>
          </a:bodyPr>
          <a:lstStyle/>
          <a:p>
            <a:r>
              <a:rPr lang="en-IN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Power Purchase Agreements signed till date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0" y="990600"/>
          <a:ext cx="7772400" cy="4801969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209801"/>
                <a:gridCol w="1066800"/>
                <a:gridCol w="838200"/>
                <a:gridCol w="1077483"/>
                <a:gridCol w="1056117"/>
                <a:gridCol w="658619"/>
                <a:gridCol w="865380"/>
              </a:tblGrid>
              <a:tr h="4068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Developer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Capacity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Subsidy 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Allocation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TARIFF (in Rs.)</a:t>
                      </a:r>
                      <a:endParaRPr lang="en-US" sz="16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4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 b="1" u="none" strike="noStrike" dirty="0" err="1">
                          <a:latin typeface="Arial" pitchFamily="34" charset="0"/>
                          <a:cs typeface="Arial" pitchFamily="34" charset="0"/>
                        </a:rPr>
                        <a:t>kWp</a:t>
                      </a:r>
                      <a:r>
                        <a:rPr 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6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@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6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By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err="1" smtClean="0">
                          <a:latin typeface="Arial" pitchFamily="34" charset="0"/>
                          <a:cs typeface="Arial" pitchFamily="34" charset="0"/>
                        </a:rPr>
                        <a:t>Levellized</a:t>
                      </a:r>
                      <a:r>
                        <a:rPr 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1st Year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latin typeface="Arial" pitchFamily="34" charset="0"/>
                          <a:cs typeface="Arial" pitchFamily="34" charset="0"/>
                        </a:rPr>
                        <a:t>25th Year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</a:tr>
              <a:tr h="407515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US" sz="1600" b="0" u="none" strike="noStrike" baseline="0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1600" b="0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EI </a:t>
                      </a:r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Superior Solar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500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SECI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6.94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6.00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8.36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</a:tr>
              <a:tr h="407515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US" sz="1600" b="0" u="none" strike="noStrike" dirty="0" err="1" smtClean="0">
                          <a:latin typeface="Arial" pitchFamily="34" charset="0"/>
                          <a:cs typeface="Arial" pitchFamily="34" charset="0"/>
                        </a:rPr>
                        <a:t>Jakson</a:t>
                      </a:r>
                      <a:r>
                        <a:rPr lang="en-US" sz="16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="0" u="none" strike="noStrike" dirty="0">
                          <a:latin typeface="Arial" pitchFamily="34" charset="0"/>
                          <a:cs typeface="Arial" pitchFamily="34" charset="0"/>
                        </a:rPr>
                        <a:t>Engineers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Arial" pitchFamily="34" charset="0"/>
                          <a:cs typeface="Arial" pitchFamily="34" charset="0"/>
                        </a:rPr>
                        <a:t>SECI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6.00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Arial" pitchFamily="34" charset="0"/>
                          <a:cs typeface="Arial" pitchFamily="34" charset="0"/>
                        </a:rPr>
                        <a:t>6.00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>
                          <a:latin typeface="Arial" pitchFamily="34" charset="0"/>
                          <a:cs typeface="Arial" pitchFamily="34" charset="0"/>
                        </a:rPr>
                        <a:t>6.00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</a:tr>
              <a:tr h="470566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US" sz="1600" b="0" u="none" strike="noStrike" dirty="0" err="1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Sukam</a:t>
                      </a:r>
                      <a:r>
                        <a:rPr lang="en-US" sz="1600" b="0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Power </a:t>
                      </a:r>
                      <a:r>
                        <a:rPr lang="en-US" sz="1600" b="0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System 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SECI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5.845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5.845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5.845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</a:tr>
              <a:tr h="470566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US" sz="1600" b="0" u="none" strike="noStrike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SEI </a:t>
                      </a:r>
                      <a:r>
                        <a:rPr lang="en-US" sz="1600" b="0" u="none" strike="noStrike" dirty="0" err="1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SunScope</a:t>
                      </a:r>
                      <a:r>
                        <a:rPr lang="en-US" sz="1600" b="0" u="none" strike="noStrike" dirty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 Energy</a:t>
                      </a:r>
                      <a:endParaRPr lang="en-US" sz="1600" b="0" i="0" u="none" strike="noStrike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1235</a:t>
                      </a:r>
                      <a:endParaRPr lang="en-US" sz="1600" b="0" i="0" u="none" strike="noStrike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endParaRPr lang="en-US" sz="1600" b="0" i="0" u="none" strike="noStrike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DMRC</a:t>
                      </a:r>
                      <a:endParaRPr lang="en-US" sz="1600" b="0" i="0" u="none" strike="noStrike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6.73</a:t>
                      </a:r>
                      <a:endParaRPr lang="en-US" sz="1600" b="0" i="0" u="none" strike="noStrike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6.73</a:t>
                      </a:r>
                      <a:endParaRPr lang="en-US" sz="1600" b="0" i="0" u="none" strike="noStrike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6.73</a:t>
                      </a:r>
                      <a:endParaRPr lang="en-US" sz="1600" b="0" i="0" u="none" strike="noStrike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</a:tr>
              <a:tr h="488197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US" sz="1600" b="0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SEI </a:t>
                      </a:r>
                      <a:r>
                        <a:rPr lang="en-US" sz="1600" b="0" u="none" strike="noStrike" dirty="0" err="1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SunScope</a:t>
                      </a:r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Energy 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1500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DMRC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6.248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6.00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6.35</a:t>
                      </a:r>
                      <a:endParaRPr lang="en-US" sz="1600" b="0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</a:tr>
              <a:tr h="941818">
                <a:tc>
                  <a:txBody>
                    <a:bodyPr/>
                    <a:lstStyle/>
                    <a:p>
                      <a:pPr marL="36000" algn="l" fontAlgn="ctr"/>
                      <a:r>
                        <a:rPr lang="en-US" sz="1600" b="0" u="none" strike="noStrike" dirty="0">
                          <a:latin typeface="Arial" pitchFamily="34" charset="0"/>
                          <a:cs typeface="Arial" pitchFamily="34" charset="0"/>
                        </a:rPr>
                        <a:t>Consortium </a:t>
                      </a:r>
                      <a:r>
                        <a:rPr lang="en-US" sz="16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of </a:t>
                      </a:r>
                      <a:r>
                        <a:rPr lang="en-US" sz="1600" b="0" u="none" strike="noStrike" dirty="0" err="1">
                          <a:latin typeface="Arial" pitchFamily="34" charset="0"/>
                          <a:cs typeface="Arial" pitchFamily="34" charset="0"/>
                        </a:rPr>
                        <a:t>Purshotam</a:t>
                      </a:r>
                      <a:r>
                        <a:rPr lang="en-US" sz="1600" b="0" u="none" strike="noStrike" dirty="0">
                          <a:latin typeface="Arial" pitchFamily="34" charset="0"/>
                          <a:cs typeface="Arial" pitchFamily="34" charset="0"/>
                        </a:rPr>
                        <a:t> Industries </a:t>
                      </a:r>
                      <a:r>
                        <a:rPr lang="en-US" sz="16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&amp; Rays </a:t>
                      </a:r>
                      <a:r>
                        <a:rPr lang="en-US" sz="1600" b="0" u="none" strike="noStrike" dirty="0">
                          <a:latin typeface="Arial" pitchFamily="34" charset="0"/>
                          <a:cs typeface="Arial" pitchFamily="34" charset="0"/>
                        </a:rPr>
                        <a:t>Power </a:t>
                      </a:r>
                      <a:r>
                        <a:rPr lang="en-US" sz="16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Experts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>
                          <a:latin typeface="Arial" pitchFamily="34" charset="0"/>
                          <a:cs typeface="Arial" pitchFamily="34" charset="0"/>
                        </a:rPr>
                        <a:t>7000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Arial" pitchFamily="34" charset="0"/>
                          <a:cs typeface="Arial" pitchFamily="34" charset="0"/>
                        </a:rPr>
                        <a:t>DMRC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6.248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Arial" pitchFamily="34" charset="0"/>
                          <a:cs typeface="Arial" pitchFamily="34" charset="0"/>
                        </a:rPr>
                        <a:t>6.00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latin typeface="Arial" pitchFamily="34" charset="0"/>
                          <a:cs typeface="Arial" pitchFamily="34" charset="0"/>
                        </a:rPr>
                        <a:t>6.35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</a:tr>
              <a:tr h="6245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10,735</a:t>
                      </a:r>
                      <a:endParaRPr lang="en-US" sz="24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  or 10.7 </a:t>
                      </a:r>
                      <a:r>
                        <a:rPr lang="en-US" sz="2400" b="1" u="none" strike="noStrike" dirty="0" err="1" smtClean="0">
                          <a:solidFill>
                            <a:srgbClr val="000099"/>
                          </a:solidFill>
                          <a:latin typeface="Arial" pitchFamily="34" charset="0"/>
                          <a:cs typeface="Arial" pitchFamily="34" charset="0"/>
                        </a:rPr>
                        <a:t>MWp</a:t>
                      </a:r>
                      <a:endParaRPr lang="en-US" sz="2400" b="1" i="0" u="none" strike="noStrike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27" marR="9427" marT="942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60960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Pooled 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Levellized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Tariff : 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Rs. 6.32 / </a:t>
            </a:r>
            <a:r>
              <a:rPr lang="en-US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kWhr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963</TotalTime>
  <Words>738</Words>
  <Application>Microsoft Office PowerPoint</Application>
  <PresentationFormat>On-screen Show (4:3)</PresentationFormat>
  <Paragraphs>296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Paper</vt:lpstr>
      <vt:lpstr>Financial Models  for Solar PV Plants  in Government Sector         S. Sivamathan, GM/Finance </vt:lpstr>
      <vt:lpstr>POWER REQUIREMENTS IN DMRC</vt:lpstr>
      <vt:lpstr>COMPARATIVE POSITION OF O&amp;M EXPENSES</vt:lpstr>
      <vt:lpstr>Slide 4</vt:lpstr>
      <vt:lpstr>BUSINESS MODEL</vt:lpstr>
      <vt:lpstr>Slide 6</vt:lpstr>
      <vt:lpstr>CAPEX MODEL</vt:lpstr>
      <vt:lpstr>RESCO MODEL</vt:lpstr>
      <vt:lpstr>Power Purchase Agreements signed till date</vt:lpstr>
      <vt:lpstr>  APPROVALS  FROM  M.N.R.E.</vt:lpstr>
      <vt:lpstr>Details of sanctioned CFA by MNRE</vt:lpstr>
      <vt:lpstr>LEVELISED TARIFF OF CURRENT OFFER</vt:lpstr>
      <vt:lpstr>TARIFF COMPARISON</vt:lpstr>
      <vt:lpstr>Thank You 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123</dc:creator>
  <cp:lastModifiedBy>Lenovo</cp:lastModifiedBy>
  <cp:revision>138</cp:revision>
  <dcterms:created xsi:type="dcterms:W3CDTF">2006-08-16T00:00:00Z</dcterms:created>
  <dcterms:modified xsi:type="dcterms:W3CDTF">2015-08-04T04:01:45Z</dcterms:modified>
</cp:coreProperties>
</file>