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77" r:id="rId9"/>
    <p:sldId id="272" r:id="rId10"/>
    <p:sldId id="278" r:id="rId11"/>
    <p:sldId id="279" r:id="rId12"/>
    <p:sldId id="280" r:id="rId13"/>
    <p:sldId id="281" r:id="rId14"/>
    <p:sldId id="282" r:id="rId15"/>
    <p:sldId id="283" r:id="rId16"/>
    <p:sldId id="273" r:id="rId17"/>
    <p:sldId id="284" r:id="rId18"/>
    <p:sldId id="285" r:id="rId19"/>
    <p:sldId id="286" r:id="rId20"/>
    <p:sldId id="287" r:id="rId21"/>
    <p:sldId id="275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7A9B-40D4-487D-8537-1E374931B64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2BEC1-5F58-4DA1-B71B-679C9588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489F-1A83-4970-95E5-E1AF16B24F6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B3E7-BF83-4219-B99A-5E1C8D9A6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PV-DIESEL POWERED TRAINS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18" y="847307"/>
            <a:ext cx="8891752" cy="651879"/>
          </a:xfrm>
        </p:spPr>
        <p:txBody>
          <a:bodyPr>
            <a:normAutofit/>
          </a:bodyPr>
          <a:lstStyle/>
          <a:p>
            <a:r>
              <a:rPr lang="en-US" sz="2700" dirty="0"/>
              <a:t>Impact of parallel leakage resistance on IV characteristics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094" y="1637638"/>
                <a:ext cx="4585802" cy="4226891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In ideal PV cell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𝑃𝑉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𝑑𝑖𝑜𝑑𝑒</m:t>
                        </m:r>
                      </m:sub>
                    </m:sSub>
                  </m:oMath>
                </a14:m>
                <a:r>
                  <a:rPr lang="en-US" dirty="0" smtClean="0"/>
                  <a:t>;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 smtClean="0"/>
                  <a:t> is the short circuit current and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When parallel leakage resistance is considered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𝑃𝑉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𝑑𝑖𝑜𝑑𝑒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; keeping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This shows that at any given voltage load current will be decreased by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 from the load current obtained with ideal PV cell</a:t>
                </a:r>
              </a:p>
              <a:p>
                <a:pPr lvl="1"/>
                <a:r>
                  <a:rPr lang="en-US" dirty="0" smtClean="0"/>
                  <a:t>Due to this reduction of current (equal to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), the IV characteristics shows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; as shown in figure.</a:t>
                </a:r>
              </a:p>
              <a:p>
                <a:r>
                  <a:rPr lang="en-US" dirty="0" smtClean="0"/>
                  <a:t>For a cell to have less than 1% loss due to the parallel resistance,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100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𝑠𝑐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094" y="1637638"/>
                <a:ext cx="4585802" cy="4226891"/>
              </a:xfrm>
              <a:blipFill rotWithShape="0">
                <a:blip r:embed="rId2"/>
                <a:stretch>
                  <a:fillRect l="-931" t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61" y="3304849"/>
            <a:ext cx="4090847" cy="25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38" y="1370666"/>
            <a:ext cx="4233785" cy="193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18" y="847307"/>
            <a:ext cx="8891752" cy="651879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Impact of series resistance on IV characteristics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093" y="1637638"/>
                <a:ext cx="8026628" cy="422689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Series resistance includes</a:t>
                </a:r>
              </a:p>
              <a:p>
                <a:pPr lvl="1"/>
                <a:r>
                  <a:rPr lang="en-US" dirty="0" smtClean="0"/>
                  <a:t>Contact resistance associated with the bond between the cell and its wire leads</a:t>
                </a:r>
              </a:p>
              <a:p>
                <a:pPr lvl="1"/>
                <a:r>
                  <a:rPr lang="en-US" dirty="0" smtClean="0"/>
                  <a:t>Resistance of the semiconductor</a:t>
                </a:r>
              </a:p>
              <a:p>
                <a:r>
                  <a:rPr lang="en-US" dirty="0" smtClean="0"/>
                  <a:t>In ideal PV cell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𝑃𝑉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𝑑𝑖𝑜𝑑𝑒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Diode current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𝑑𝑖𝑜𝑑𝑒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𝑞𝑉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When series resistance is considered keeping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is a voltage drop in the series resistance</a:t>
                </a:r>
              </a:p>
              <a:p>
                <a:pPr lvl="1"/>
                <a:r>
                  <a:rPr lang="en-US" dirty="0" smtClean="0"/>
                  <a:t>So the voltage across the diode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𝑑𝑖𝑜𝑑𝑒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𝑃𝑉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and the diode current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𝑑𝑖𝑜𝑑𝑒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𝑃𝑉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PV current equation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𝑃𝑉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𝑑𝑖𝑜𝑑𝑒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𝑃𝑉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−1)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093" y="1637638"/>
                <a:ext cx="8026628" cy="4226891"/>
              </a:xfrm>
              <a:blipFill rotWithShape="0">
                <a:blip r:embed="rId2"/>
                <a:stretch>
                  <a:fillRect l="-683" t="-2165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18" y="847307"/>
            <a:ext cx="8891752" cy="651879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Impact of series resistance on IV characteristics (cont.)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094" y="1637638"/>
                <a:ext cx="8511417" cy="42268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Thus at any given current the voltage gets shifted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𝑃𝑉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For a cell to have less than 1% loss due to the </a:t>
                </a:r>
                <a:r>
                  <a:rPr lang="en-US" dirty="0" smtClean="0"/>
                  <a:t>series </a:t>
                </a:r>
                <a:r>
                  <a:rPr lang="en-US" dirty="0"/>
                  <a:t>resistance,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0.01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𝑠𝑐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094" y="1637638"/>
                <a:ext cx="8511417" cy="4226891"/>
              </a:xfrm>
              <a:blipFill rotWithShape="0">
                <a:blip r:embed="rId2"/>
                <a:stretch>
                  <a:fillRect l="-1648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3" y="2583589"/>
            <a:ext cx="4232549" cy="27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49" y="2973785"/>
            <a:ext cx="4436269" cy="228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18" y="965552"/>
            <a:ext cx="8891752" cy="651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IV characteristics considering impact of both series and parallel resistance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94" y="1720410"/>
            <a:ext cx="8511417" cy="4226891"/>
          </a:xfrm>
        </p:spPr>
        <p:txBody>
          <a:bodyPr>
            <a:normAutofit/>
          </a:bodyPr>
          <a:lstStyle/>
          <a:p>
            <a:r>
              <a:rPr lang="en-US" dirty="0" smtClean="0"/>
              <a:t>When both the series and the parallel resistances are considered both voltage and current reduction is observed and the overall characteristics is shown in the figure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83" y="2729273"/>
            <a:ext cx="4695291" cy="29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4" y="870955"/>
            <a:ext cx="7886700" cy="849449"/>
          </a:xfrm>
        </p:spPr>
        <p:txBody>
          <a:bodyPr/>
          <a:lstStyle/>
          <a:p>
            <a:pPr algn="ctr"/>
            <a:r>
              <a:rPr lang="en-US" dirty="0" smtClean="0"/>
              <a:t>Impact of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4" y="2013628"/>
            <a:ext cx="5094229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Few or all the cells may be completely or partially under shading because of cloud movement, shadow of trees etc.</a:t>
            </a:r>
          </a:p>
          <a:p>
            <a:endParaRPr lang="en-US" dirty="0"/>
          </a:p>
          <a:p>
            <a:r>
              <a:rPr lang="en-US" dirty="0" smtClean="0"/>
              <a:t>This can cause problems like drop in output power, heating of cell etc.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13" y="1980543"/>
            <a:ext cx="2778180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902"/>
            <a:ext cx="9144000" cy="849449"/>
          </a:xfrm>
        </p:spPr>
        <p:txBody>
          <a:bodyPr>
            <a:noAutofit/>
          </a:bodyPr>
          <a:lstStyle/>
          <a:p>
            <a:pPr algn="ctr"/>
            <a:r>
              <a:rPr lang="en-US" sz="2100" b="1" dirty="0"/>
              <a:t>Impact of Shading</a:t>
            </a:r>
            <a:br>
              <a:rPr lang="en-US" sz="2100" b="1" dirty="0"/>
            </a:br>
            <a:r>
              <a:rPr lang="en-US" sz="2100" b="1" dirty="0"/>
              <a:t>Scenario of one of the series connected cells getting completely shaded </a:t>
            </a:r>
            <a:endParaRPr lang="en-US" sz="21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8446" y="1909598"/>
                <a:ext cx="4570045" cy="372460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n be the number of cells connected in series</a:t>
                </a:r>
              </a:p>
              <a:p>
                <a:r>
                  <a:rPr lang="en-US" dirty="0" smtClean="0"/>
                  <a:t>Under normal operation, i.e. when all the cells are in the sun, all cells produce same voltage and short circuit current</a:t>
                </a:r>
              </a:p>
              <a:p>
                <a:r>
                  <a:rPr lang="en-US" dirty="0" smtClean="0"/>
                  <a:t>When any 1 of the cell is completely shaded, the </a:t>
                </a:r>
                <a:r>
                  <a:rPr lang="en-US" dirty="0" err="1" smtClean="0"/>
                  <a:t>Isc</a:t>
                </a:r>
                <a:r>
                  <a:rPr lang="en-US" dirty="0" smtClean="0"/>
                  <a:t> of that particular cell drops to 0. The current which is flowing through the remaining (n-1) cells flows through the parallel resistance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) of the shaded cell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446" y="1909598"/>
                <a:ext cx="4570045" cy="3724603"/>
              </a:xfrm>
              <a:blipFill rotWithShape="0">
                <a:blip r:embed="rId2"/>
                <a:stretch>
                  <a:fillRect l="-1467" t="-2619" r="-2133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93"/>
          <a:stretch/>
        </p:blipFill>
        <p:spPr bwMode="auto">
          <a:xfrm>
            <a:off x="4808491" y="1838653"/>
            <a:ext cx="4307924" cy="38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Effect of partial shading of the panels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PV panels on top, the movement of trains makes the insolation to vary and momentary partial shading of the panels will be occurring.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figure below explains the effect of shading of the cells: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60258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99" y="1036130"/>
            <a:ext cx="7886700" cy="602155"/>
          </a:xfrm>
        </p:spPr>
        <p:txBody>
          <a:bodyPr>
            <a:normAutofit fontScale="90000"/>
          </a:bodyPr>
          <a:lstStyle/>
          <a:p>
            <a:pPr algn="ctr"/>
            <a:r>
              <a:rPr lang="en-IN" smtClean="0"/>
              <a:t>Shade mitigation</a:t>
            </a:r>
            <a:endParaRPr lang="en-IN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51313" y="2952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51309" y="3725263"/>
            <a:ext cx="116241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28654" y="1792004"/>
            <a:ext cx="7886700" cy="3851688"/>
          </a:xfrm>
        </p:spPr>
        <p:txBody>
          <a:bodyPr/>
          <a:lstStyle/>
          <a:p>
            <a:r>
              <a:rPr lang="en-IN" dirty="0" smtClean="0"/>
              <a:t>The problems arising due to shading can be taken care by the use of </a:t>
            </a:r>
          </a:p>
          <a:p>
            <a:pPr lvl="1"/>
            <a:r>
              <a:rPr lang="en-IN" dirty="0" smtClean="0"/>
              <a:t>Bypass diode</a:t>
            </a:r>
          </a:p>
          <a:p>
            <a:pPr lvl="1"/>
            <a:r>
              <a:rPr lang="en-IN" dirty="0" smtClean="0"/>
              <a:t>Blocking diode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6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99" y="941534"/>
            <a:ext cx="7886700" cy="49509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Shade mitigation using bypass diode</a:t>
            </a:r>
            <a:endParaRPr lang="en-IN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51313" y="2952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51309" y="3725263"/>
            <a:ext cx="116241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7429" y="1638285"/>
                <a:ext cx="6671031" cy="43154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sz="1800" dirty="0"/>
                  <a:t>The problem of voltage drop and hot spot formation is solved using a bypass diode</a:t>
                </a:r>
              </a:p>
              <a:p>
                <a:r>
                  <a:rPr lang="en-IN" sz="1800" dirty="0"/>
                  <a:t>A bypass diode is connected in antiparallel to the diode of the cell</a:t>
                </a:r>
              </a:p>
              <a:p>
                <a:r>
                  <a:rPr lang="en-IN" sz="1800" dirty="0"/>
                  <a:t>As shown in (a)</a:t>
                </a:r>
              </a:p>
              <a:p>
                <a:pPr lvl="1"/>
                <a:r>
                  <a:rPr lang="en-IN" sz="1500" dirty="0"/>
                  <a:t>The cell is under sun and gives voltage rise</a:t>
                </a:r>
              </a:p>
              <a:p>
                <a:pPr lvl="1"/>
                <a:r>
                  <a:rPr lang="en-IN" sz="1500" dirty="0"/>
                  <a:t>The bypass diode is reverse biased and no current flows through it</a:t>
                </a:r>
              </a:p>
              <a:p>
                <a:pPr lvl="1"/>
                <a:r>
                  <a:rPr lang="en-IN" sz="1500" dirty="0"/>
                  <a:t>This is operation of a normal cell where bypass diode is not even present</a:t>
                </a:r>
              </a:p>
              <a:p>
                <a:r>
                  <a:rPr lang="en-IN" sz="1800" dirty="0"/>
                  <a:t>As shown in </a:t>
                </a:r>
                <a:r>
                  <a:rPr lang="en-IN" sz="1800" dirty="0"/>
                  <a:t>(b)</a:t>
                </a:r>
                <a:endParaRPr lang="en-IN" sz="1800" dirty="0"/>
              </a:p>
              <a:p>
                <a:pPr lvl="1"/>
                <a:r>
                  <a:rPr lang="en-IN" sz="1500" dirty="0"/>
                  <a:t>The cell is under </a:t>
                </a:r>
                <a:r>
                  <a:rPr lang="en-IN" sz="1500" dirty="0"/>
                  <a:t>shading and does not produce any current</a:t>
                </a:r>
              </a:p>
              <a:p>
                <a:pPr lvl="1"/>
                <a:r>
                  <a:rPr lang="en-IN" sz="1500" dirty="0"/>
                  <a:t>The current has to flow through the parallel resistance leading to voltage drop across the cell</a:t>
                </a:r>
              </a:p>
              <a:p>
                <a:pPr lvl="1"/>
                <a:r>
                  <a:rPr lang="en-IN" sz="1500" dirty="0"/>
                  <a:t>This drop makes the bypass diode forward biased and all the current flows through the diode and no current flows through the cell (resistance)</a:t>
                </a:r>
              </a:p>
              <a:p>
                <a:pPr lvl="1"/>
                <a:r>
                  <a:rPr lang="en-IN" sz="1500" dirty="0"/>
                  <a:t>This leads to a small voltage drop of the range 0.2 V to 0.6 V depending on the type of diode used rather than the large voltage drop (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500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15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5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en-US" sz="1500" i="1">
                        <a:latin typeface="Cambria Math"/>
                      </a:rPr>
                      <m:t>+</m:t>
                    </m:r>
                    <m:r>
                      <a:rPr lang="en-US" sz="1500" i="1">
                        <a:latin typeface="Cambria Math"/>
                      </a:rPr>
                      <m:t>𝐼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5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IN" sz="1500" dirty="0"/>
                  <a:t>) that may occur without it.</a:t>
                </a:r>
              </a:p>
              <a:p>
                <a:pPr lvl="1"/>
                <a:endParaRPr lang="en-IN" sz="1500" dirty="0"/>
              </a:p>
              <a:p>
                <a:pPr lvl="1"/>
                <a:endParaRPr lang="en-IN" sz="1500" dirty="0"/>
              </a:p>
              <a:p>
                <a:endParaRPr lang="en-IN" sz="1800" dirty="0"/>
              </a:p>
              <a:p>
                <a:endParaRPr lang="en-IN" sz="1800" dirty="0"/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29" y="1638285"/>
                <a:ext cx="6671031" cy="4315471"/>
              </a:xfrm>
              <a:blipFill rotWithShape="0">
                <a:blip r:embed="rId2"/>
                <a:stretch>
                  <a:fillRect l="-548" t="-1412" r="-823" b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34" y="1553383"/>
            <a:ext cx="2262106" cy="221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60" y="3769166"/>
            <a:ext cx="2435280" cy="218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99" y="941534"/>
            <a:ext cx="7886700" cy="49509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Shade mitigation using </a:t>
            </a:r>
            <a:r>
              <a:rPr lang="en-IN" dirty="0"/>
              <a:t>bypass diode (cont.)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51313" y="2952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602172"/>
            <a:ext cx="8596148" cy="4233041"/>
          </a:xfrm>
        </p:spPr>
        <p:txBody>
          <a:bodyPr/>
          <a:lstStyle/>
          <a:p>
            <a:r>
              <a:rPr lang="en-US" sz="1500" dirty="0"/>
              <a:t>Generally bypass diode is not provided across each cell in a module</a:t>
            </a:r>
          </a:p>
          <a:p>
            <a:r>
              <a:rPr lang="en-US" sz="1500" dirty="0"/>
              <a:t>Few diodes are used such that each covers a number of cells within the module (Figure </a:t>
            </a:r>
            <a:r>
              <a:rPr lang="en-US" sz="1500" dirty="0"/>
              <a:t>(a</a:t>
            </a:r>
            <a:r>
              <a:rPr lang="en-US" sz="1500" dirty="0"/>
              <a:t>))</a:t>
            </a:r>
          </a:p>
          <a:p>
            <a:r>
              <a:rPr lang="en-US" sz="1500" dirty="0"/>
              <a:t>With the use of these bypass diodes more power is obtained as compared to a module without bypass diode </a:t>
            </a:r>
            <a:r>
              <a:rPr lang="en-US" sz="1500" dirty="0"/>
              <a:t>(Figure </a:t>
            </a:r>
            <a:r>
              <a:rPr lang="en-US" sz="1500" dirty="0"/>
              <a:t>(b))</a:t>
            </a:r>
          </a:p>
          <a:p>
            <a:r>
              <a:rPr lang="en-US" sz="1500" dirty="0"/>
              <a:t>Similar to a bypass diode covering cells in a module; bypass diodes are used across modules in a string in an array</a:t>
            </a:r>
            <a:r>
              <a:rPr lang="en-US" sz="1500" dirty="0"/>
              <a:t> (Figure </a:t>
            </a:r>
            <a:r>
              <a:rPr lang="en-US" sz="1500" dirty="0"/>
              <a:t>(c))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9"/>
          <a:stretch/>
        </p:blipFill>
        <p:spPr bwMode="auto">
          <a:xfrm>
            <a:off x="11825" y="3363967"/>
            <a:ext cx="2568128" cy="195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3" y="3322798"/>
            <a:ext cx="2943438" cy="20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818" y="5349438"/>
            <a:ext cx="254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(a) Three bypass diodes, each covering one – third of the cells in a module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682224" y="5333668"/>
            <a:ext cx="280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(b) IV characteristics and maximum power of a module with 3 bypass diodes and one cell shaded</a:t>
            </a:r>
            <a:endParaRPr lang="en-US" sz="1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36" y="3031363"/>
            <a:ext cx="935831" cy="220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66" y="3098155"/>
            <a:ext cx="2649734" cy="21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40824" y="5341548"/>
            <a:ext cx="340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(c) Use of bypass diode in a string of  modules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96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TWO TRAINS WITH SOLAR PANELS IN INDIA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429" y="1600200"/>
            <a:ext cx="8053141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99" y="941534"/>
            <a:ext cx="7886700" cy="49509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Shade mitigation using blocking diode</a:t>
            </a:r>
            <a:endParaRPr lang="en-IN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51313" y="2952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554874"/>
            <a:ext cx="8596148" cy="4233041"/>
          </a:xfrm>
        </p:spPr>
        <p:txBody>
          <a:bodyPr>
            <a:normAutofit/>
          </a:bodyPr>
          <a:lstStyle/>
          <a:p>
            <a:r>
              <a:rPr lang="en-US" sz="1800" dirty="0"/>
              <a:t>When strings are connected in parallel</a:t>
            </a:r>
          </a:p>
          <a:p>
            <a:pPr lvl="1"/>
            <a:r>
              <a:rPr lang="en-US" sz="1500" dirty="0"/>
              <a:t>Instead of supplying current, the shaded string can withdraw current from rest of the parallel connected strings (Figure (a))</a:t>
            </a:r>
          </a:p>
          <a:p>
            <a:r>
              <a:rPr lang="en-US" sz="1800" dirty="0"/>
              <a:t>This problem is solved by using blocking diode; also known as isolation diode</a:t>
            </a:r>
          </a:p>
          <a:p>
            <a:r>
              <a:rPr lang="en-US" sz="1800" dirty="0"/>
              <a:t>The blocking diode is placed at top of each string</a:t>
            </a:r>
          </a:p>
          <a:p>
            <a:r>
              <a:rPr lang="en-US" sz="1800" dirty="0"/>
              <a:t>The diode blocks the reverse current withdrawn by the shaded string (Figure (b)).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42563" y="5680524"/>
            <a:ext cx="2942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(a) Without blocking diode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9547" y="5676579"/>
            <a:ext cx="3407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(b) With blocking diode</a:t>
            </a:r>
            <a:endParaRPr lang="en-US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30">
            <a:off x="1463456" y="3388491"/>
            <a:ext cx="2127523" cy="23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49">
            <a:off x="5225872" y="3387942"/>
            <a:ext cx="1942583" cy="223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9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Based on the complex I-V characteristics, which comes as a result of operation of bypass diode, there may be multiple local maximum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power points.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52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Effect of partial shading of the panels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0" y="1219200"/>
            <a:ext cx="7794121" cy="3722132"/>
            <a:chOff x="835847" y="1435190"/>
            <a:chExt cx="7794121" cy="3722132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949">
              <a:off x="835847" y="1435190"/>
              <a:ext cx="2590111" cy="2985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739990"/>
              <a:ext cx="4743768" cy="308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978847" y="478799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 of Blocking diode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4400" y="2514600"/>
            <a:ext cx="6705600" cy="3581400"/>
            <a:chOff x="762000" y="2971800"/>
            <a:chExt cx="6705600" cy="3581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124200"/>
              <a:ext cx="4191000" cy="285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971800"/>
              <a:ext cx="1247775" cy="294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447800" y="6172200"/>
              <a:ext cx="601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 of Bypass diode</a:t>
              </a:r>
              <a:endParaRPr lang="en-US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Problems arising due to shading can be taken care by the use of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Bypass diode,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Blocking diode.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52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Effect of partial shading of the panels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SOLAR PANEL ON TOP OF CHENNAI-COIMBATORE SHATABDI EXPRESS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solar-panel-on-shatab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886200" cy="4105689"/>
          </a:xfr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95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Diesel Generators in Trains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Self-generation philosophy, where in Generators are mounted at respective coaches and are driven by pulley-belt arrangement, driving pulley being mounted on coach axle is not used mostly.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End-On-Generation, where two power cars carrying the Generators situated at each end of the train is mostly implemented.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shot-20-09-2014-09_22_07-300x2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962400"/>
            <a:ext cx="3276600" cy="1961905"/>
          </a:xfrm>
          <a:prstGeom prst="rect">
            <a:avLst/>
          </a:prstGeom>
        </p:spPr>
      </p:pic>
      <p:pic>
        <p:nvPicPr>
          <p:cNvPr id="6" name="Picture 5" descr="Screenshot-20-09-2014-09_26_58-300x2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962400"/>
            <a:ext cx="3085743" cy="197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019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 Generation, with generators kept at individual coaches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Trains as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Microgrids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generators being at the end and solar at the roof top,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combinedly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supplying the loads on board-they make the trains as moving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Microgrids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different sources comes the problem of properly controlling them.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loads are lamps, fans, air-conditioning, laptop/mobile phone chargers and other miscellaneous loads.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loads determines the operating conditions of the sources.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is a minimum power generation point for the diesel, below which it should not be operated and there is a maximum power limit.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difference of diesel generator power and load power is supplied by PV panels.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SINGLE LINE DIAGRAM OF THE MICROGRID IN TRAINS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229600" cy="442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09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*IM-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conditioning units uses Induction motors as fan motors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PV MPPT (MAXIMUM POWER POINT TRACKING)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2961"/>
          <a:stretch/>
        </p:blipFill>
        <p:spPr bwMode="auto">
          <a:xfrm>
            <a:off x="762000" y="1447800"/>
            <a:ext cx="7239000" cy="491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016797"/>
            <a:ext cx="7886700" cy="507206"/>
          </a:xfrm>
        </p:spPr>
        <p:txBody>
          <a:bodyPr>
            <a:normAutofit/>
          </a:bodyPr>
          <a:lstStyle/>
          <a:p>
            <a:r>
              <a:rPr lang="en-IN" sz="2700" dirty="0"/>
              <a:t>P&amp;O MPPT algorithm and working principle</a:t>
            </a:r>
            <a:endParaRPr lang="en-IN" sz="27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3129" y="2520993"/>
            <a:ext cx="1385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20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491343" y="2943225"/>
          <a:ext cx="6318291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3" imgW="7282440" imgH="3724994" progId="">
                  <p:embed/>
                </p:oleObj>
              </mc:Choice>
              <mc:Fallback>
                <p:oleObj name="Visio" r:id="rId3" imgW="7282440" imgH="37249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343" y="2943225"/>
                        <a:ext cx="6318291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2167" y="1692317"/>
            <a:ext cx="7886700" cy="1441133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Here dc </a:t>
            </a:r>
            <a:r>
              <a:rPr lang="en-US" sz="1800" dirty="0"/>
              <a:t>voltage reference (</a:t>
            </a:r>
            <a:r>
              <a:rPr lang="en-US" sz="1800" i="1" dirty="0" err="1"/>
              <a:t>V</a:t>
            </a:r>
            <a:r>
              <a:rPr lang="en-US" sz="1800" i="1" baseline="-25000" dirty="0" err="1"/>
              <a:t>dcref</a:t>
            </a:r>
            <a:r>
              <a:rPr lang="en-US" sz="1800" dirty="0"/>
              <a:t>) </a:t>
            </a:r>
            <a:r>
              <a:rPr lang="en-US" sz="1800" dirty="0"/>
              <a:t>is perturbed with </a:t>
            </a:r>
            <a:r>
              <a:rPr lang="en-US" sz="1800" dirty="0"/>
              <a:t>a fixed amount (</a:t>
            </a:r>
            <a:r>
              <a:rPr lang="en-US" sz="1800" i="1" dirty="0"/>
              <a:t>∆V</a:t>
            </a:r>
            <a:r>
              <a:rPr lang="en-US" sz="1800" dirty="0"/>
              <a:t>) and </a:t>
            </a:r>
            <a:r>
              <a:rPr lang="en-US" sz="1800" dirty="0"/>
              <a:t>the </a:t>
            </a:r>
            <a:r>
              <a:rPr lang="en-US" sz="1800" dirty="0"/>
              <a:t>next </a:t>
            </a:r>
            <a:r>
              <a:rPr lang="en-US" sz="1800" dirty="0"/>
              <a:t>perturb is decided based </a:t>
            </a:r>
            <a:r>
              <a:rPr lang="en-US" sz="1800" dirty="0"/>
              <a:t>on the status of change in power (</a:t>
            </a:r>
            <a:r>
              <a:rPr lang="en-US" sz="1800" i="1" dirty="0"/>
              <a:t>∆P</a:t>
            </a:r>
            <a:r>
              <a:rPr lang="en-US" sz="1800" dirty="0"/>
              <a:t>).</a:t>
            </a:r>
          </a:p>
          <a:p>
            <a:r>
              <a:rPr lang="en-US" sz="1800" dirty="0"/>
              <a:t>For </a:t>
            </a:r>
            <a:r>
              <a:rPr lang="en-US" sz="1800" dirty="0"/>
              <a:t>correct execution of the P&amp;O MPPT,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MPPT</a:t>
            </a:r>
            <a:r>
              <a:rPr lang="en-US" sz="1800" dirty="0"/>
              <a:t> should not be greater than the inverse of </a:t>
            </a:r>
            <a:r>
              <a:rPr lang="en-US" sz="1800" dirty="0"/>
              <a:t>20ms (settling time). </a:t>
            </a:r>
          </a:p>
          <a:p>
            <a:r>
              <a:rPr lang="en-US" sz="1800" dirty="0"/>
              <a:t>The </a:t>
            </a:r>
            <a:r>
              <a:rPr lang="en-US" sz="1800" dirty="0"/>
              <a:t>sensing </a:t>
            </a:r>
            <a:r>
              <a:rPr lang="en-US" sz="1800" dirty="0"/>
              <a:t>of </a:t>
            </a:r>
            <a:r>
              <a:rPr lang="en-US" sz="1800" dirty="0" err="1"/>
              <a:t>Ipv</a:t>
            </a:r>
            <a:r>
              <a:rPr lang="en-US" sz="1800" dirty="0"/>
              <a:t> and </a:t>
            </a:r>
            <a:r>
              <a:rPr lang="en-US" sz="1800" dirty="0" err="1"/>
              <a:t>Vpv</a:t>
            </a:r>
            <a:r>
              <a:rPr lang="en-US" sz="1800" dirty="0"/>
              <a:t> done </a:t>
            </a:r>
            <a:r>
              <a:rPr lang="en-US" sz="1800" dirty="0"/>
              <a:t>at higher frequency than the frequency of updating (the </a:t>
            </a:r>
            <a:r>
              <a:rPr lang="en-US" sz="1800" i="1" dirty="0" err="1"/>
              <a:t>V</a:t>
            </a:r>
            <a:r>
              <a:rPr lang="en-US" sz="1800" i="1" baseline="-25000" dirty="0" err="1"/>
              <a:t>dcref</a:t>
            </a:r>
            <a:r>
              <a:rPr lang="en-US" sz="1800" dirty="0"/>
              <a:t>),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MPPT</a:t>
            </a:r>
            <a:r>
              <a:rPr lang="en-US" sz="1800" dirty="0"/>
              <a:t> </a:t>
            </a:r>
            <a:r>
              <a:rPr lang="en-US" sz="1800" dirty="0"/>
              <a:t>may </a:t>
            </a:r>
            <a:r>
              <a:rPr lang="en-US" sz="1800" dirty="0"/>
              <a:t>result in erroneous results since the decision of perturb is taken based on an unsettled </a:t>
            </a:r>
            <a:r>
              <a:rPr lang="en-US" sz="1800" dirty="0"/>
              <a:t>outputs</a:t>
            </a:r>
            <a:r>
              <a:rPr lang="en-US" sz="1800" dirty="0"/>
              <a:t> </a:t>
            </a:r>
            <a:r>
              <a:rPr lang="en-US" sz="1800" dirty="0"/>
              <a:t>as it may destabilize the system.</a:t>
            </a:r>
          </a:p>
        </p:txBody>
      </p:sp>
    </p:spTree>
    <p:extLst>
      <p:ext uri="{BB962C8B-B14F-4D97-AF65-F5344CB8AC3E}">
        <p14:creationId xmlns:p14="http://schemas.microsoft.com/office/powerpoint/2010/main" val="20869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96000" y="510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dcref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set point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qref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set point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200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set point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57721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5324475" cy="14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050" y="2590800"/>
            <a:ext cx="5314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3886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PV Active Power Control Loop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914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Voltage Control Loop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Frequency Control Loop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Various Control loops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endCxn id="17" idx="1"/>
          </p:cNvCxnSpPr>
          <p:nvPr/>
        </p:nvCxnSpPr>
        <p:spPr>
          <a:xfrm>
            <a:off x="4724400" y="1295400"/>
            <a:ext cx="914400" cy="5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1"/>
            <a:endCxn id="18" idx="3"/>
          </p:cNvCxnSpPr>
          <p:nvPr/>
        </p:nvCxnSpPr>
        <p:spPr>
          <a:xfrm flipH="1">
            <a:off x="3048000" y="3333750"/>
            <a:ext cx="781050" cy="5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1"/>
          </p:cNvCxnSpPr>
          <p:nvPr/>
        </p:nvCxnSpPr>
        <p:spPr>
          <a:xfrm>
            <a:off x="5181600" y="5181600"/>
            <a:ext cx="914400" cy="108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1099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Office Theme</vt:lpstr>
      <vt:lpstr>Visio</vt:lpstr>
      <vt:lpstr>PV-DIESEL POWERED TRAINS</vt:lpstr>
      <vt:lpstr>TWO TRAINS WITH SOLAR PANELS IN INDIA</vt:lpstr>
      <vt:lpstr>SOLAR PANEL ON TOP OF CHENNAI-COIMBATORE SHATABDI EXPRESS</vt:lpstr>
      <vt:lpstr>Diesel Generators in Trains</vt:lpstr>
      <vt:lpstr>Trains as Microgrids</vt:lpstr>
      <vt:lpstr>SINGLE LINE DIAGRAM OF THE MICROGRID IN TRAINS</vt:lpstr>
      <vt:lpstr>PV MPPT (MAXIMUM POWER POINT TRACKING)</vt:lpstr>
      <vt:lpstr>P&amp;O MPPT algorithm and working principle</vt:lpstr>
      <vt:lpstr>Various Control loops</vt:lpstr>
      <vt:lpstr>Impact of parallel leakage resistance on IV characteristics</vt:lpstr>
      <vt:lpstr>Impact of series resistance on IV characteristics</vt:lpstr>
      <vt:lpstr>Impact of series resistance on IV characteristics (cont.)</vt:lpstr>
      <vt:lpstr>IV characteristics considering impact of both series and parallel resistance</vt:lpstr>
      <vt:lpstr>Impact of Shading</vt:lpstr>
      <vt:lpstr>Impact of Shading Scenario of one of the series connected cells getting completely shaded </vt:lpstr>
      <vt:lpstr>Effect of partial shading of the panels</vt:lpstr>
      <vt:lpstr>Shade mitigation</vt:lpstr>
      <vt:lpstr>Shade mitigation using bypass diode</vt:lpstr>
      <vt:lpstr>Shade mitigation using bypass diode (cont.)</vt:lpstr>
      <vt:lpstr>Shade mitigation using blocking diode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PV-DIESEL POWERED TRAINS</dc:title>
  <dc:creator>Sathiya</dc:creator>
  <cp:lastModifiedBy>DELL</cp:lastModifiedBy>
  <cp:revision>16</cp:revision>
  <dcterms:created xsi:type="dcterms:W3CDTF">2015-08-03T12:04:44Z</dcterms:created>
  <dcterms:modified xsi:type="dcterms:W3CDTF">2015-08-04T08:09:52Z</dcterms:modified>
</cp:coreProperties>
</file>